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260" r:id="rId134"/>
    <p:sldId id="261" r:id="rId135"/>
    <p:sldId id="262" r:id="rId136"/>
    <p:sldId id="263" r:id="rId1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0" autoAdjust="0"/>
    <p:restoredTop sz="94660"/>
  </p:normalViewPr>
  <p:slideViewPr>
    <p:cSldViewPr snapToGrid="0">
      <p:cViewPr varScale="1">
        <p:scale>
          <a:sx n="78" d="100"/>
          <a:sy n="78"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560"/>
            <a:ext cx="12192000" cy="6858000"/>
          </a:xfrm>
          <a:prstGeom prst="rect">
            <a:avLst/>
          </a:prstGeom>
        </p:spPr>
      </p:pic>
      <p:sp>
        <p:nvSpPr>
          <p:cNvPr id="9" name="矩形 8"/>
          <p:cNvSpPr/>
          <p:nvPr userDrawn="1"/>
        </p:nvSpPr>
        <p:spPr>
          <a:xfrm>
            <a:off x="8136081" y="4167958"/>
            <a:ext cx="4055919" cy="461665"/>
          </a:xfrm>
          <a:prstGeom prst="rect">
            <a:avLst/>
          </a:prstGeom>
        </p:spPr>
        <p:txBody>
          <a:bodyPr wrap="none">
            <a:spAutoFit/>
          </a:bodyPr>
          <a:lstStyle/>
          <a:p>
            <a:r>
              <a:rPr lang="en-US" altLang="zh-CN" sz="2400" b="1" smtClean="0">
                <a:latin typeface="黑体" panose="02010609060101010101" pitchFamily="49" charset="-122"/>
                <a:ea typeface="黑体" panose="02010609060101010101" pitchFamily="49" charset="-122"/>
              </a:rPr>
              <a:t>【YOOTK】</a:t>
            </a:r>
            <a:r>
              <a:rPr lang="zh-CN" altLang="en-US" sz="2400" b="1" smtClean="0">
                <a:latin typeface="黑体" panose="02010609060101010101" pitchFamily="49" charset="-122"/>
                <a:ea typeface="黑体" panose="02010609060101010101" pitchFamily="49" charset="-122"/>
              </a:rPr>
              <a:t>沐言科技：李兴华</a:t>
            </a:r>
            <a:endParaRPr lang="zh-CN" altLang="en-US" sz="2400" b="1">
              <a:latin typeface="黑体" panose="02010609060101010101" pitchFamily="49" charset="-122"/>
              <a:ea typeface="黑体" panose="02010609060101010101" pitchFamily="49" charset="-122"/>
            </a:endParaRPr>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4442" y="4629623"/>
            <a:ext cx="1325075" cy="1276299"/>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843" y="3078976"/>
            <a:ext cx="772170" cy="77217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160" y="92115"/>
            <a:ext cx="11962765" cy="6729055"/>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9008" y="5132280"/>
            <a:ext cx="529984" cy="529984"/>
          </a:xfrm>
          <a:prstGeom prst="rect">
            <a:avLst/>
          </a:prstGeom>
        </p:spPr>
      </p:pic>
      <p:sp>
        <p:nvSpPr>
          <p:cNvPr id="8" name="矩形 7"/>
          <p:cNvSpPr/>
          <p:nvPr userDrawn="1"/>
        </p:nvSpPr>
        <p:spPr>
          <a:xfrm>
            <a:off x="4376057" y="2299178"/>
            <a:ext cx="7815943" cy="1876582"/>
          </a:xfrm>
          <a:prstGeom prst="rect">
            <a:avLst/>
          </a:prstGeom>
          <a:solidFill>
            <a:schemeClr val="accent1">
              <a:lumMod val="20000"/>
              <a:lumOff val="80000"/>
              <a:alpha val="79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b="1" smtClean="0"/>
          </a:p>
        </p:txBody>
      </p:sp>
      <p:sp>
        <p:nvSpPr>
          <p:cNvPr id="2" name="标题 1"/>
          <p:cNvSpPr>
            <a:spLocks noGrp="1"/>
          </p:cNvSpPr>
          <p:nvPr>
            <p:ph type="ctrTitle"/>
          </p:nvPr>
        </p:nvSpPr>
        <p:spPr>
          <a:xfrm>
            <a:off x="4423956" y="2449439"/>
            <a:ext cx="7680960" cy="648587"/>
          </a:xfrm>
        </p:spPr>
        <p:txBody>
          <a:bodyPr anchor="b">
            <a:normAutofit/>
          </a:bodyPr>
          <a:lstStyle>
            <a:lvl1pPr algn="l">
              <a:defRPr sz="3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23956" y="3378497"/>
            <a:ext cx="7680960" cy="491699"/>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489894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892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360649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16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4142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166551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44806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1888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5755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75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04604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73574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标题占位符 1"/>
          <p:cNvSpPr>
            <a:spLocks noGrp="1"/>
          </p:cNvSpPr>
          <p:nvPr>
            <p:ph type="title"/>
          </p:nvPr>
        </p:nvSpPr>
        <p:spPr>
          <a:xfrm>
            <a:off x="67491" y="69035"/>
            <a:ext cx="12020006" cy="78005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7491" y="849087"/>
            <a:ext cx="12020006" cy="59305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14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7807" y="2462532"/>
            <a:ext cx="7580501" cy="605407"/>
          </a:xfrm>
          <a:prstGeom prst="rect">
            <a:avLst/>
          </a:prstGeom>
        </p:spPr>
        <p:txBody>
          <a:bodyPr/>
          <a:lstStyle>
            <a:lvl1pPr algn="l" defTabSz="914400" rtl="0" eaLnBrk="1" latinLnBrk="0" hangingPunct="1">
              <a:spcBef>
                <a:spcPct val="0"/>
              </a:spcBef>
              <a:buNone/>
              <a:defRPr sz="2800" kern="1200">
                <a:solidFill>
                  <a:schemeClr val="tx1">
                    <a:lumMod val="95000"/>
                    <a:lumOff val="5000"/>
                  </a:schemeClr>
                </a:solidFill>
                <a:latin typeface="微软雅黑" pitchFamily="34" charset="-122"/>
                <a:ea typeface="微软雅黑" pitchFamily="34" charset="-122"/>
                <a:cs typeface="+mj-cs"/>
              </a:defRPr>
            </a:lvl1pPr>
          </a:lstStyle>
          <a:p>
            <a:r>
              <a:rPr lang="en-US" altLang="zh-CN" sz="3600" smtClean="0"/>
              <a:t>SpringCloud</a:t>
            </a:r>
            <a:r>
              <a:rPr lang="zh-CN" altLang="en-US" sz="3600" smtClean="0"/>
              <a:t>就业编程实战</a:t>
            </a:r>
            <a:endParaRPr lang="zh-CN" altLang="en-US" sz="3600"/>
          </a:p>
        </p:txBody>
      </p:sp>
      <p:sp>
        <p:nvSpPr>
          <p:cNvPr id="5" name="副标题 2"/>
          <p:cNvSpPr txBox="1">
            <a:spLocks/>
          </p:cNvSpPr>
          <p:nvPr/>
        </p:nvSpPr>
        <p:spPr>
          <a:xfrm>
            <a:off x="4467807" y="3358588"/>
            <a:ext cx="5658976" cy="582042"/>
          </a:xfrm>
          <a:prstGeom prst="rect">
            <a:avLst/>
          </a:prstGeom>
        </p:spPr>
        <p:txBody>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Wingdings" pitchFamily="2" charset="2"/>
              <a:buChar char="Ø"/>
              <a:defRPr sz="14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smtClean="0"/>
              <a:t>第</a:t>
            </a:r>
            <a:r>
              <a:rPr lang="en-US" altLang="zh-CN" sz="2800" smtClean="0"/>
              <a:t>8</a:t>
            </a:r>
            <a:r>
              <a:rPr lang="zh-CN" altLang="en-US" sz="2800" smtClean="0"/>
              <a:t>章：</a:t>
            </a:r>
            <a:r>
              <a:rPr lang="en-US" altLang="zh-CN" sz="2800"/>
              <a:t>RocketMQ</a:t>
            </a:r>
            <a:endParaRPr lang="zh-CN" altLang="en-US" sz="2800"/>
          </a:p>
        </p:txBody>
      </p:sp>
    </p:spTree>
    <p:extLst>
      <p:ext uri="{BB962C8B-B14F-4D97-AF65-F5344CB8AC3E}">
        <p14:creationId xmlns:p14="http://schemas.microsoft.com/office/powerpoint/2010/main" val="393994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RocketMQ</a:t>
            </a:r>
            <a:r>
              <a:rPr lang="zh-CN" altLang="en-US" smtClean="0"/>
              <a:t>服务部署 </a:t>
            </a:r>
            <a:r>
              <a:rPr lang="en-US" altLang="zh-CN" smtClean="0"/>
              <a:t>- 1</a:t>
            </a:r>
            <a:endParaRPr lang="zh-CN" altLang="en-US"/>
          </a:p>
        </p:txBody>
      </p:sp>
      <p:sp>
        <p:nvSpPr>
          <p:cNvPr id="3" name="内容占位符 2"/>
          <p:cNvSpPr>
            <a:spLocks noGrp="1"/>
          </p:cNvSpPr>
          <p:nvPr>
            <p:ph idx="1"/>
          </p:nvPr>
        </p:nvSpPr>
        <p:spPr/>
        <p:txBody>
          <a:bodyPr/>
          <a:lstStyle/>
          <a:p>
            <a:r>
              <a:rPr lang="zh-CN" altLang="en-US" smtClean="0"/>
              <a:t>组件保存路径：</a:t>
            </a:r>
            <a:r>
              <a:rPr lang="en-US" altLang="zh-CN"/>
              <a:t>/</a:t>
            </a:r>
            <a:r>
              <a:rPr lang="en-US" altLang="zh-CN" smtClean="0"/>
              <a:t>var/ftp/rocketmq-all-4.9.0-bin-release.zip</a:t>
            </a:r>
            <a:r>
              <a:rPr lang="zh-CN" altLang="en-US" smtClean="0"/>
              <a:t>；</a:t>
            </a:r>
            <a:endParaRPr lang="en-US" altLang="zh-CN" smtClean="0"/>
          </a:p>
          <a:p>
            <a:r>
              <a:rPr lang="zh-CN" altLang="en-US" smtClean="0"/>
              <a:t>解压缩：</a:t>
            </a:r>
            <a:r>
              <a:rPr lang="en-US" altLang="zh-CN"/>
              <a:t>unzip /var/ftp/rocketmq-all-4.9.0-bin-release.zip -d /usr/local</a:t>
            </a:r>
            <a:r>
              <a:rPr lang="en-US" altLang="zh-CN" smtClean="0"/>
              <a:t>/</a:t>
            </a:r>
            <a:r>
              <a:rPr lang="zh-CN" altLang="en-US" smtClean="0"/>
              <a:t>；</a:t>
            </a:r>
            <a:endParaRPr lang="en-US" altLang="zh-CN" smtClean="0"/>
          </a:p>
          <a:p>
            <a:r>
              <a:rPr lang="zh-CN" altLang="en-US" smtClean="0"/>
              <a:t>目录更名：</a:t>
            </a:r>
            <a:r>
              <a:rPr lang="en-US" altLang="zh-CN"/>
              <a:t>mv /usr/local/rocketmq-all-4.9.0-bin-release /</a:t>
            </a:r>
            <a:r>
              <a:rPr lang="en-US" altLang="zh-CN" smtClean="0"/>
              <a:t>usr/local/rocketmq</a:t>
            </a:r>
          </a:p>
          <a:p>
            <a:r>
              <a:rPr lang="zh-CN" altLang="en-US" smtClean="0"/>
              <a:t>创建日志目录：</a:t>
            </a:r>
            <a:r>
              <a:rPr lang="en-US" altLang="zh-CN"/>
              <a:t>mkdir /</a:t>
            </a:r>
            <a:r>
              <a:rPr lang="en-US" altLang="zh-CN" smtClean="0"/>
              <a:t>usr/local/rocketmq/logs</a:t>
            </a:r>
          </a:p>
          <a:p>
            <a:r>
              <a:rPr lang="en-US" altLang="zh-CN" smtClean="0"/>
              <a:t>NameServer</a:t>
            </a:r>
            <a:r>
              <a:rPr lang="zh-CN" altLang="en-US" smtClean="0"/>
              <a:t>启动：</a:t>
            </a:r>
            <a:r>
              <a:rPr lang="en-US" altLang="zh-CN"/>
              <a:t>nohup /usr/local/rocketmq/bin/mqnamesrv &gt; /usr/local/rocketmq/logs/rocketmq-namesrv.log 2&gt;&amp;1 </a:t>
            </a:r>
            <a:r>
              <a:rPr lang="en-US" altLang="zh-CN" smtClean="0"/>
              <a:t>&amp;</a:t>
            </a:r>
          </a:p>
          <a:p>
            <a:r>
              <a:rPr lang="zh-CN" altLang="en-US" smtClean="0"/>
              <a:t>创建数据目录：</a:t>
            </a:r>
            <a:r>
              <a:rPr lang="en-US" altLang="zh-CN"/>
              <a:t>mkdir -p /</a:t>
            </a:r>
            <a:r>
              <a:rPr lang="en-US" altLang="zh-CN" smtClean="0"/>
              <a:t>usr/data/rocketmq/store/commitlog</a:t>
            </a:r>
          </a:p>
          <a:p>
            <a:r>
              <a:rPr lang="zh-CN" altLang="en-US" smtClean="0"/>
              <a:t>修改</a:t>
            </a:r>
            <a:r>
              <a:rPr lang="en-US" altLang="zh-CN" smtClean="0"/>
              <a:t>RocketMQ</a:t>
            </a:r>
            <a:r>
              <a:rPr lang="zh-CN" altLang="en-US" smtClean="0"/>
              <a:t>配置文件：</a:t>
            </a:r>
            <a:r>
              <a:rPr lang="en-US" altLang="zh-CN"/>
              <a:t>vi /</a:t>
            </a:r>
            <a:r>
              <a:rPr lang="en-US" altLang="zh-CN" smtClean="0"/>
              <a:t>usr/local/rocketmq/conf/broker.conf</a:t>
            </a:r>
          </a:p>
          <a:p>
            <a:pPr lvl="1"/>
            <a:r>
              <a:rPr lang="en-US" altLang="zh-CN"/>
              <a:t>NameServer</a:t>
            </a:r>
            <a:r>
              <a:rPr lang="zh-CN" altLang="en-US"/>
              <a:t>地址</a:t>
            </a:r>
            <a:r>
              <a:rPr lang="zh-CN" altLang="en-US" smtClean="0"/>
              <a:t>：</a:t>
            </a:r>
            <a:r>
              <a:rPr lang="en-US" altLang="zh-CN" smtClean="0"/>
              <a:t>namesrvAddr=rocketmq-server:9876</a:t>
            </a:r>
            <a:endParaRPr lang="en-US" altLang="zh-CN"/>
          </a:p>
          <a:p>
            <a:pPr lvl="1"/>
            <a:r>
              <a:rPr lang="zh-CN" altLang="en-US"/>
              <a:t>数据存储路径</a:t>
            </a:r>
            <a:r>
              <a:rPr lang="zh-CN" altLang="en-US" smtClean="0"/>
              <a:t>：</a:t>
            </a:r>
            <a:r>
              <a:rPr lang="en-US" altLang="zh-CN" smtClean="0"/>
              <a:t>storePathRootDir</a:t>
            </a:r>
            <a:r>
              <a:rPr lang="en-US" altLang="zh-CN"/>
              <a:t>=/usr/data/rocketmq/store</a:t>
            </a:r>
          </a:p>
          <a:p>
            <a:pPr lvl="1"/>
            <a:r>
              <a:rPr lang="en-US" altLang="zh-CN"/>
              <a:t>CommitLog</a:t>
            </a:r>
            <a:r>
              <a:rPr lang="zh-CN" altLang="en-US"/>
              <a:t>存储路径</a:t>
            </a:r>
            <a:r>
              <a:rPr lang="zh-CN" altLang="en-US" smtClean="0"/>
              <a:t>：</a:t>
            </a:r>
            <a:r>
              <a:rPr lang="en-US" altLang="zh-CN" smtClean="0"/>
              <a:t>storePathCommitLog</a:t>
            </a:r>
            <a:r>
              <a:rPr lang="en-US" altLang="zh-CN"/>
              <a:t>=/</a:t>
            </a:r>
            <a:r>
              <a:rPr lang="en-US" altLang="zh-CN" smtClean="0"/>
              <a:t>usr/data/rocketmq/store/commitlog</a:t>
            </a:r>
          </a:p>
          <a:p>
            <a:r>
              <a:rPr lang="en-US" altLang="zh-CN" smtClean="0"/>
              <a:t>BrokerServer</a:t>
            </a:r>
            <a:r>
              <a:rPr lang="zh-CN" altLang="en-US" smtClean="0"/>
              <a:t>启动：</a:t>
            </a:r>
            <a:r>
              <a:rPr lang="en-US" altLang="zh-CN"/>
              <a:t>nohup /usr/local/rocketmq/bin/mqbroker -c /usr/local/rocketmq/conf/broker.conf &gt; /usr/local/rocketmq/logs/rocketmq-broker.log 2&gt;&amp;1 &amp;</a:t>
            </a:r>
          </a:p>
          <a:p>
            <a:pPr lvl="1"/>
            <a:endParaRPr lang="zh-CN" altLang="en-US"/>
          </a:p>
        </p:txBody>
      </p:sp>
    </p:spTree>
    <p:extLst>
      <p:ext uri="{BB962C8B-B14F-4D97-AF65-F5344CB8AC3E}">
        <p14:creationId xmlns:p14="http://schemas.microsoft.com/office/powerpoint/2010/main" val="2898269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部门标签消费处理</a:t>
            </a:r>
            <a:endParaRPr lang="zh-CN" altLang="en-US"/>
          </a:p>
        </p:txBody>
      </p:sp>
      <p:graphicFrame>
        <p:nvGraphicFramePr>
          <p:cNvPr id="4" name="表格 3"/>
          <p:cNvGraphicFramePr>
            <a:graphicFrameLocks noGrp="1"/>
          </p:cNvGraphicFramePr>
          <p:nvPr>
            <p:extLst/>
          </p:nvPr>
        </p:nvGraphicFramePr>
        <p:xfrm>
          <a:off x="205898" y="849086"/>
          <a:ext cx="11757501" cy="5691413"/>
        </p:xfrm>
        <a:graphic>
          <a:graphicData uri="http://schemas.openxmlformats.org/drawingml/2006/table">
            <a:tbl>
              <a:tblPr firstRow="1" firstCol="1" lastRow="1" lastCol="1" bandRow="1" bandCol="1">
                <a:tableStyleId>{5940675A-B579-460E-94D1-54222C63F5DA}</a:tableStyleId>
              </a:tblPr>
              <a:tblGrid>
                <a:gridCol w="11757501">
                  <a:extLst>
                    <a:ext uri="{9D8B030D-6E8A-4147-A177-3AD203B41FA5}">
                      <a16:colId xmlns:a16="http://schemas.microsoft.com/office/drawing/2014/main" val="3928434072"/>
                    </a:ext>
                  </a:extLst>
                </a:gridCol>
              </a:tblGrid>
              <a:tr h="569141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com.yootk.rocketmq.tag;</a:t>
                      </a:r>
                      <a:br>
                        <a:rPr lang="en-US" sz="1400" kern="0">
                          <a:effectLst/>
                        </a:rPr>
                      </a:br>
                      <a:r>
                        <a:rPr lang="en-US" sz="1400" kern="0">
                          <a:effectLst/>
                        </a:rPr>
                        <a:t>public class DeptMessageConsumer {</a:t>
                      </a:r>
                      <a:br>
                        <a:rPr lang="en-US" sz="1400" kern="0">
                          <a:effectLst/>
                        </a:rPr>
                      </a:br>
                      <a:r>
                        <a:rPr lang="en-US" sz="1400" kern="0">
                          <a:effectLst/>
                        </a:rPr>
                        <a:t>    public static final String NAME_SERVER_LIST = "rocketmq-server:9876";// NameServer</a:t>
                      </a:r>
                      <a:br>
                        <a:rPr lang="en-US" sz="1400" kern="0">
                          <a:effectLst/>
                        </a:rPr>
                      </a:br>
                      <a:r>
                        <a:rPr lang="en-US" sz="1400" kern="0">
                          <a:effectLst/>
                        </a:rPr>
                        <a:t>    private static final String </a:t>
                      </a:r>
                      <a:r>
                        <a:rPr lang="en-US" sz="1400" u="sng" kern="0">
                          <a:effectLst/>
                        </a:rPr>
                        <a:t>CONSUMER_GROUP = "muyan-group-dept"</a:t>
                      </a:r>
                      <a:r>
                        <a:rPr lang="en-US" sz="1400" kern="0">
                          <a:effectLst/>
                        </a:rPr>
                        <a:t>; // </a:t>
                      </a:r>
                      <a:r>
                        <a:rPr lang="zh-CN" sz="1400" kern="0">
                          <a:effectLst/>
                        </a:rPr>
                        <a:t>消费组</a:t>
                      </a:r>
                      <a:r>
                        <a:rPr lang="en-US" sz="1400" kern="0">
                          <a:effectLst/>
                        </a:rPr>
                        <a:t/>
                      </a:r>
                      <a:br>
                        <a:rPr lang="en-US" sz="1400" kern="0">
                          <a:effectLst/>
                        </a:rPr>
                      </a:br>
                      <a:r>
                        <a:rPr lang="en-US" sz="1400" kern="0">
                          <a:effectLst/>
                        </a:rPr>
                        <a:t>    private static final String TOPIC = "TopicYootk";  </a:t>
                      </a:r>
                      <a:r>
                        <a:rPr lang="en-US" sz="1400" kern="100">
                          <a:effectLst/>
                        </a:rPr>
                        <a:t>	</a:t>
                      </a:r>
                      <a:r>
                        <a:rPr lang="en-US" sz="1400" kern="0">
                          <a:effectLst/>
                        </a:rPr>
                        <a:t>// </a:t>
                      </a:r>
                      <a:r>
                        <a:rPr lang="zh-CN" sz="1400" kern="0">
                          <a:effectLst/>
                        </a:rPr>
                        <a:t>主题名称</a:t>
                      </a:r>
                      <a:r>
                        <a:rPr lang="en-US" sz="1400" kern="0">
                          <a:effectLst/>
                        </a:rPr>
                        <a:t/>
                      </a:r>
                      <a:br>
                        <a:rPr lang="en-US" sz="1400" kern="0">
                          <a:effectLst/>
                        </a:rPr>
                      </a:br>
                      <a:r>
                        <a:rPr lang="en-US" sz="1400" kern="0">
                          <a:effectLst/>
                        </a:rPr>
                        <a:t>    public static final String ACCESSKEY = "RocketMQMuyan"; </a:t>
                      </a:r>
                      <a:r>
                        <a:rPr lang="en-US" sz="1400" kern="100">
                          <a:effectLst/>
                        </a:rPr>
                        <a:t>	</a:t>
                      </a:r>
                      <a:r>
                        <a:rPr lang="en-US" sz="1400" kern="0">
                          <a:effectLst/>
                        </a:rPr>
                        <a:t>// </a:t>
                      </a:r>
                      <a:r>
                        <a:rPr lang="zh-CN" sz="1400" kern="0">
                          <a:effectLst/>
                        </a:rPr>
                        <a:t>用户名</a:t>
                      </a:r>
                      <a:r>
                        <a:rPr lang="en-US" sz="1400" kern="0">
                          <a:effectLst/>
                        </a:rPr>
                        <a:t/>
                      </a:r>
                      <a:br>
                        <a:rPr lang="en-US" sz="1400" kern="0">
                          <a:effectLst/>
                        </a:rPr>
                      </a:br>
                      <a:r>
                        <a:rPr lang="en-US" sz="1400" kern="0">
                          <a:effectLst/>
                        </a:rPr>
                        <a:t>    public static final String SECRETKEY = "helloyootk";</a:t>
                      </a:r>
                      <a:r>
                        <a:rPr lang="en-US" sz="1400" kern="100">
                          <a:effectLst/>
                        </a:rPr>
                        <a:t>	</a:t>
                      </a:r>
                      <a:r>
                        <a:rPr lang="en-US" sz="1400" kern="0">
                          <a:effectLst/>
                        </a:rPr>
                        <a:t>// </a:t>
                      </a:r>
                      <a:r>
                        <a:rPr lang="zh-CN" sz="1400" kern="0">
                          <a:effectLst/>
                        </a:rPr>
                        <a:t>密码</a:t>
                      </a:r>
                      <a:r>
                        <a:rPr lang="en-US" sz="1400" kern="0">
                          <a:effectLst/>
                        </a:rPr>
                        <a:t/>
                      </a:r>
                      <a:br>
                        <a:rPr lang="en-US" sz="1400" kern="0">
                          <a:effectLst/>
                        </a:rPr>
                      </a:br>
                      <a:r>
                        <a:rPr lang="en-US" sz="1400" kern="0">
                          <a:effectLst/>
                        </a:rPr>
                        <a:t>    public static void main(String[] args) throws Exception {// </a:t>
                      </a:r>
                      <a:r>
                        <a:rPr lang="zh-CN" sz="1400" kern="0">
                          <a:effectLst/>
                        </a:rPr>
                        <a:t>沐言科技：</a:t>
                      </a:r>
                      <a:r>
                        <a:rPr lang="en-US" sz="1400" kern="0">
                          <a:effectLst/>
                        </a:rPr>
                        <a:t>www.yootk.com</a:t>
                      </a:r>
                      <a:br>
                        <a:rPr lang="en-US" sz="1400" kern="0">
                          <a:effectLst/>
                        </a:rPr>
                      </a:br>
                      <a:r>
                        <a:rPr lang="en-US" sz="1400" kern="0">
                          <a:effectLst/>
                        </a:rPr>
                        <a:t>        RPCHook clientHook = new AclClientRPCHook(</a:t>
                      </a:r>
                      <a:br>
                        <a:rPr lang="en-US" sz="1400" kern="0">
                          <a:effectLst/>
                        </a:rPr>
                      </a:br>
                      <a:r>
                        <a:rPr lang="en-US" sz="1400" kern="0">
                          <a:effectLst/>
                        </a:rPr>
                        <a:t>                new SessionCredentials(ACCESSKEY, SECRETKEY));// ACL</a:t>
                      </a:r>
                      <a:r>
                        <a:rPr lang="zh-CN" sz="1400" kern="0">
                          <a:effectLst/>
                        </a:rPr>
                        <a:t>认证</a:t>
                      </a:r>
                      <a:r>
                        <a:rPr lang="en-US" sz="1400" kern="0">
                          <a:effectLst/>
                        </a:rPr>
                        <a:t/>
                      </a:r>
                      <a:br>
                        <a:rPr lang="en-US" sz="1400" kern="0">
                          <a:effectLst/>
                        </a:rPr>
                      </a:br>
                      <a:r>
                        <a:rPr lang="en-US" sz="1400" kern="0">
                          <a:effectLst/>
                        </a:rPr>
                        <a:t>        DefaultMQPushConsumer consumer = new DefaultMQPushConsumer(CONSUMER_GROUP,</a:t>
                      </a:r>
                      <a:br>
                        <a:rPr lang="en-US" sz="1400" kern="0">
                          <a:effectLst/>
                        </a:rPr>
                      </a:br>
                      <a:r>
                        <a:rPr lang="en-US" sz="1400" kern="0">
                          <a:effectLst/>
                        </a:rPr>
                        <a:t>                clientHook, new AllocateMessageQueueAveragely());  // Push</a:t>
                      </a:r>
                      <a:r>
                        <a:rPr lang="zh-CN" sz="1400" kern="0">
                          <a:effectLst/>
                        </a:rPr>
                        <a:t>消费端</a:t>
                      </a:r>
                      <a:r>
                        <a:rPr lang="en-US" sz="1400" kern="0">
                          <a:effectLst/>
                        </a:rPr>
                        <a:t/>
                      </a:r>
                      <a:br>
                        <a:rPr lang="en-US" sz="1400" kern="0">
                          <a:effectLst/>
                        </a:rPr>
                      </a:br>
                      <a:r>
                        <a:rPr lang="en-US" sz="1400" kern="0">
                          <a:effectLst/>
                        </a:rPr>
                        <a:t>        consumer.setNamesrvAddr(NAME_SERVER_LIST);      </a:t>
                      </a:r>
                      <a:r>
                        <a:rPr lang="en-US" sz="1400" kern="100">
                          <a:effectLst/>
                        </a:rPr>
                        <a:t>	</a:t>
                      </a:r>
                      <a:r>
                        <a:rPr lang="en-US" sz="1400" kern="0">
                          <a:effectLst/>
                        </a:rPr>
                        <a:t>// NameServer</a:t>
                      </a:r>
                      <a:r>
                        <a:rPr lang="zh-CN" sz="1400" kern="0">
                          <a:effectLst/>
                        </a:rPr>
                        <a:t>列表</a:t>
                      </a:r>
                      <a:r>
                        <a:rPr lang="en-US" sz="1400" kern="0">
                          <a:effectLst/>
                        </a:rPr>
                        <a:t/>
                      </a:r>
                      <a:br>
                        <a:rPr lang="en-US" sz="1400" kern="0">
                          <a:effectLst/>
                        </a:rPr>
                      </a:br>
                      <a:r>
                        <a:rPr lang="en-US" sz="1400" kern="0">
                          <a:effectLst/>
                        </a:rPr>
                        <a:t>        consumer.subscribe(TOPIC, </a:t>
                      </a:r>
                      <a:r>
                        <a:rPr lang="en-US" sz="1400" u="sng" kern="0">
                          <a:effectLst/>
                        </a:rPr>
                        <a:t>"dept"</a:t>
                      </a:r>
                      <a:r>
                        <a:rPr lang="en-US" sz="1400" kern="0">
                          <a:effectLst/>
                        </a:rPr>
                        <a:t>);  </a:t>
                      </a:r>
                      <a:r>
                        <a:rPr lang="en-US" sz="1400" kern="100">
                          <a:effectLst/>
                        </a:rPr>
                        <a:t>			</a:t>
                      </a:r>
                      <a:r>
                        <a:rPr lang="en-US" sz="1400" kern="0">
                          <a:effectLst/>
                        </a:rPr>
                        <a:t>// </a:t>
                      </a:r>
                      <a:r>
                        <a:rPr lang="zh-CN" sz="1400" kern="0">
                          <a:effectLst/>
                        </a:rPr>
                        <a:t>指定</a:t>
                      </a:r>
                      <a:r>
                        <a:rPr lang="en-US" sz="1400" kern="0">
                          <a:effectLst/>
                        </a:rPr>
                        <a:t>tag</a:t>
                      </a:r>
                      <a:br>
                        <a:rPr lang="en-US" sz="1400" kern="0">
                          <a:effectLst/>
                        </a:rPr>
                      </a:br>
                      <a:r>
                        <a:rPr lang="en-US" sz="1400" kern="0">
                          <a:effectLst/>
                        </a:rPr>
                        <a:t>        // </a:t>
                      </a:r>
                      <a:r>
                        <a:rPr lang="zh-CN" sz="1400" kern="0">
                          <a:effectLst/>
                        </a:rPr>
                        <a:t>消息监听与接收代码略</a:t>
                      </a:r>
                      <a:r>
                        <a:rPr lang="en-US" sz="1400" kern="0">
                          <a:effectLst/>
                        </a:rPr>
                        <a:t>…</a:t>
                      </a:r>
                      <a:br>
                        <a:rPr lang="en-US" sz="1400" kern="0">
                          <a:effectLst/>
                        </a:rPr>
                      </a:br>
                      <a:r>
                        <a:rPr lang="en-US" sz="1400" kern="0">
                          <a:effectLst/>
                        </a:rPr>
                        <a:t>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80573254"/>
                  </a:ext>
                </a:extLst>
              </a:tr>
            </a:tbl>
          </a:graphicData>
        </a:graphic>
      </p:graphicFrame>
    </p:spTree>
    <p:extLst>
      <p:ext uri="{BB962C8B-B14F-4D97-AF65-F5344CB8AC3E}">
        <p14:creationId xmlns:p14="http://schemas.microsoft.com/office/powerpoint/2010/main" val="21451213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雇员标</a:t>
            </a:r>
            <a:r>
              <a:rPr lang="zh-CN" altLang="en-US"/>
              <a:t>签消费处理</a:t>
            </a:r>
          </a:p>
        </p:txBody>
      </p:sp>
      <p:graphicFrame>
        <p:nvGraphicFramePr>
          <p:cNvPr id="4" name="表格 3"/>
          <p:cNvGraphicFramePr>
            <a:graphicFrameLocks noGrp="1"/>
          </p:cNvGraphicFramePr>
          <p:nvPr>
            <p:extLst/>
          </p:nvPr>
        </p:nvGraphicFramePr>
        <p:xfrm>
          <a:off x="172031" y="849087"/>
          <a:ext cx="11770201" cy="4641546"/>
        </p:xfrm>
        <a:graphic>
          <a:graphicData uri="http://schemas.openxmlformats.org/drawingml/2006/table">
            <a:tbl>
              <a:tblPr firstRow="1" firstCol="1" lastRow="1" lastCol="1" bandRow="1" bandCol="1">
                <a:tableStyleId>{5940675A-B579-460E-94D1-54222C63F5DA}</a:tableStyleId>
              </a:tblPr>
              <a:tblGrid>
                <a:gridCol w="11770201">
                  <a:extLst>
                    <a:ext uri="{9D8B030D-6E8A-4147-A177-3AD203B41FA5}">
                      <a16:colId xmlns:a16="http://schemas.microsoft.com/office/drawing/2014/main" val="2382947163"/>
                    </a:ext>
                  </a:extLst>
                </a:gridCol>
              </a:tblGrid>
              <a:tr h="4641546">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com.yootk.rocketmq.tag;</a:t>
                      </a:r>
                      <a:br>
                        <a:rPr lang="en-US" sz="1400" kern="0">
                          <a:effectLst/>
                        </a:rPr>
                      </a:br>
                      <a:r>
                        <a:rPr lang="en-US" sz="1400" kern="0">
                          <a:effectLst/>
                        </a:rPr>
                        <a:t>public class DeptMessageConsumer {</a:t>
                      </a:r>
                      <a:br>
                        <a:rPr lang="en-US" sz="1400" kern="0">
                          <a:effectLst/>
                        </a:rPr>
                      </a:br>
                      <a:r>
                        <a:rPr lang="en-US" sz="1400" kern="0">
                          <a:effectLst/>
                        </a:rPr>
                        <a:t>    // </a:t>
                      </a:r>
                      <a:r>
                        <a:rPr lang="zh-CN" sz="1400" kern="0">
                          <a:effectLst/>
                        </a:rPr>
                        <a:t>考虑到篇幅问题，本处只列出修改部分，其余代码与部门消费端相同</a:t>
                      </a:r>
                      <a:r>
                        <a:rPr lang="en-US" sz="1400" kern="0">
                          <a:effectLst/>
                        </a:rPr>
                        <a:t/>
                      </a:r>
                      <a:br>
                        <a:rPr lang="en-US" sz="1400" kern="0">
                          <a:effectLst/>
                        </a:rPr>
                      </a:br>
                      <a:r>
                        <a:rPr lang="en-US" sz="1400" kern="0">
                          <a:effectLst/>
                        </a:rPr>
                        <a:t>    private static final String </a:t>
                      </a:r>
                      <a:r>
                        <a:rPr lang="en-US" sz="1400" u="sng" kern="0">
                          <a:effectLst/>
                        </a:rPr>
                        <a:t>CONSUMER_GROUP = "muyan-group-dept"</a:t>
                      </a:r>
                      <a:r>
                        <a:rPr lang="en-US" sz="1400" kern="0">
                          <a:effectLst/>
                        </a:rPr>
                        <a:t>; // </a:t>
                      </a:r>
                      <a:r>
                        <a:rPr lang="zh-CN" sz="1400" kern="0">
                          <a:effectLst/>
                        </a:rPr>
                        <a:t>消费组</a:t>
                      </a:r>
                      <a:r>
                        <a:rPr lang="en-US" sz="1400" kern="0">
                          <a:effectLst/>
                        </a:rPr>
                        <a:t/>
                      </a:r>
                      <a:br>
                        <a:rPr lang="en-US" sz="1400" kern="0">
                          <a:effectLst/>
                        </a:rPr>
                      </a:br>
                      <a:r>
                        <a:rPr lang="en-US" sz="1400" kern="0">
                          <a:effectLst/>
                        </a:rPr>
                        <a:t>    public static void main(String[] args) throws Exception {// </a:t>
                      </a:r>
                      <a:r>
                        <a:rPr lang="zh-CN" sz="1400" kern="0">
                          <a:effectLst/>
                        </a:rPr>
                        <a:t>沐言科技：</a:t>
                      </a:r>
                      <a:r>
                        <a:rPr lang="en-US" sz="1400" kern="0">
                          <a:effectLst/>
                        </a:rPr>
                        <a:t>www.yootk.com</a:t>
                      </a:r>
                      <a:br>
                        <a:rPr lang="en-US" sz="1400" kern="0">
                          <a:effectLst/>
                        </a:rPr>
                      </a:br>
                      <a:r>
                        <a:rPr lang="en-US" sz="1400" kern="0">
                          <a:effectLst/>
                        </a:rPr>
                        <a:t>        consumer.subscribe(TOPIC, </a:t>
                      </a:r>
                      <a:r>
                        <a:rPr lang="en-US" sz="1400" u="sng" kern="0">
                          <a:effectLst/>
                        </a:rPr>
                        <a:t>"emp"</a:t>
                      </a:r>
                      <a:r>
                        <a:rPr lang="en-US" sz="1400" kern="0">
                          <a:effectLst/>
                        </a:rPr>
                        <a:t>);  </a:t>
                      </a:r>
                      <a:r>
                        <a:rPr lang="en-US" sz="1400" kern="100">
                          <a:effectLst/>
                        </a:rPr>
                        <a:t>			</a:t>
                      </a:r>
                      <a:r>
                        <a:rPr lang="en-US" sz="1400" kern="0">
                          <a:effectLst/>
                        </a:rPr>
                        <a:t>// </a:t>
                      </a:r>
                      <a:r>
                        <a:rPr lang="zh-CN" sz="1400" kern="0">
                          <a:effectLst/>
                        </a:rPr>
                        <a:t>指定</a:t>
                      </a:r>
                      <a:r>
                        <a:rPr lang="en-US" sz="1400" kern="0">
                          <a:effectLst/>
                        </a:rPr>
                        <a:t>tag</a:t>
                      </a:r>
                      <a:br>
                        <a:rPr lang="en-US" sz="1400" kern="0">
                          <a:effectLst/>
                        </a:rPr>
                      </a:br>
                      <a:r>
                        <a:rPr lang="en-US" sz="1400" kern="0">
                          <a:effectLst/>
                        </a:rPr>
                        <a:t>        // </a:t>
                      </a:r>
                      <a:r>
                        <a:rPr lang="zh-CN" sz="1400" kern="0">
                          <a:effectLst/>
                        </a:rPr>
                        <a:t>消息监听与接收代码略</a:t>
                      </a:r>
                      <a:r>
                        <a:rPr lang="en-US" sz="1400" kern="0">
                          <a:effectLst/>
                        </a:rPr>
                        <a:t>…</a:t>
                      </a:r>
                      <a:br>
                        <a:rPr lang="en-US" sz="1400" kern="0">
                          <a:effectLst/>
                        </a:rPr>
                      </a:br>
                      <a:r>
                        <a:rPr lang="en-US" sz="1400" kern="0">
                          <a:effectLst/>
                        </a:rPr>
                        <a:t>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52953093"/>
                  </a:ext>
                </a:extLst>
              </a:tr>
            </a:tbl>
          </a:graphicData>
        </a:graphic>
      </p:graphicFrame>
    </p:spTree>
    <p:extLst>
      <p:ext uri="{BB962C8B-B14F-4D97-AF65-F5344CB8AC3E}">
        <p14:creationId xmlns:p14="http://schemas.microsoft.com/office/powerpoint/2010/main" val="354098658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消息</a:t>
            </a:r>
            <a:r>
              <a:rPr lang="en-US" altLang="zh-CN" smtClean="0"/>
              <a:t>key</a:t>
            </a:r>
            <a:endParaRPr lang="zh-CN" altLang="en-US"/>
          </a:p>
        </p:txBody>
      </p:sp>
      <p:sp>
        <p:nvSpPr>
          <p:cNvPr id="3" name="内容占位符 2"/>
          <p:cNvSpPr>
            <a:spLocks noGrp="1"/>
          </p:cNvSpPr>
          <p:nvPr>
            <p:ph idx="1"/>
          </p:nvPr>
        </p:nvSpPr>
        <p:spPr/>
        <p:txBody>
          <a:bodyPr/>
          <a:lstStyle/>
          <a:p>
            <a:r>
              <a:rPr lang="zh-CN" altLang="zh-CN"/>
              <a:t>当生产者生产完成消息后，每一个消息都会为其自动分配一个消息</a:t>
            </a:r>
            <a:r>
              <a:rPr lang="en-US" altLang="zh-CN"/>
              <a:t>ID</a:t>
            </a:r>
            <a:r>
              <a:rPr lang="zh-CN" altLang="zh-CN"/>
              <a:t>（</a:t>
            </a:r>
            <a:r>
              <a:rPr lang="en-US" altLang="zh-CN"/>
              <a:t>MessageID</a:t>
            </a:r>
            <a:r>
              <a:rPr lang="zh-CN" altLang="zh-CN"/>
              <a:t>），这样管理员就可以依据指定的消息</a:t>
            </a:r>
            <a:r>
              <a:rPr lang="en-US" altLang="zh-CN"/>
              <a:t>ID</a:t>
            </a:r>
            <a:r>
              <a:rPr lang="zh-CN" altLang="zh-CN"/>
              <a:t>实现消息数据的查询，但是仅仅凭借</a:t>
            </a:r>
            <a:r>
              <a:rPr lang="en-US" altLang="zh-CN"/>
              <a:t>MessageID</a:t>
            </a:r>
            <a:r>
              <a:rPr lang="zh-CN" altLang="zh-CN"/>
              <a:t>是很难与具体的业务进行联系的，所以在</a:t>
            </a:r>
            <a:r>
              <a:rPr lang="en-US" altLang="zh-CN"/>
              <a:t>RocketMQ</a:t>
            </a:r>
            <a:r>
              <a:rPr lang="zh-CN" altLang="zh-CN"/>
              <a:t>中进行消息设计时，为了便于业务消息的区分，所以特意设置了一个专属的识别码（</a:t>
            </a:r>
            <a:r>
              <a:rPr lang="en-US" altLang="zh-CN"/>
              <a:t>keys</a:t>
            </a:r>
            <a:r>
              <a:rPr lang="zh-CN" altLang="zh-CN"/>
              <a:t>数据），利用此识别码可以非常方便的实现消息的定位，以解决消息丢失的问题，开发者可以在消息生产时通过</a:t>
            </a:r>
            <a:r>
              <a:rPr lang="en-US" altLang="zh-CN"/>
              <a:t>Message</a:t>
            </a:r>
            <a:r>
              <a:rPr lang="zh-CN" altLang="zh-CN"/>
              <a:t>类的构造方法设置该字段的内容。</a:t>
            </a:r>
            <a:endParaRPr lang="zh-CN" altLang="en-US"/>
          </a:p>
        </p:txBody>
      </p:sp>
    </p:spTree>
    <p:extLst>
      <p:ext uri="{BB962C8B-B14F-4D97-AF65-F5344CB8AC3E}">
        <p14:creationId xmlns:p14="http://schemas.microsoft.com/office/powerpoint/2010/main" val="1744901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生产消息并设置</a:t>
            </a:r>
            <a:r>
              <a:rPr lang="en-US" altLang="zh-CN"/>
              <a:t>keys</a:t>
            </a:r>
            <a:endParaRPr lang="zh-CN" altLang="en-US"/>
          </a:p>
        </p:txBody>
      </p:sp>
      <p:graphicFrame>
        <p:nvGraphicFramePr>
          <p:cNvPr id="4" name="表格 3"/>
          <p:cNvGraphicFramePr>
            <a:graphicFrameLocks noGrp="1"/>
          </p:cNvGraphicFramePr>
          <p:nvPr>
            <p:extLst/>
          </p:nvPr>
        </p:nvGraphicFramePr>
        <p:xfrm>
          <a:off x="205898" y="849086"/>
          <a:ext cx="11757501" cy="5871753"/>
        </p:xfrm>
        <a:graphic>
          <a:graphicData uri="http://schemas.openxmlformats.org/drawingml/2006/table">
            <a:tbl>
              <a:tblPr firstRow="1" firstCol="1" lastRow="1" lastCol="1" bandRow="1" bandCol="1">
                <a:tableStyleId>{5940675A-B579-460E-94D1-54222C63F5DA}</a:tableStyleId>
              </a:tblPr>
              <a:tblGrid>
                <a:gridCol w="11757501">
                  <a:extLst>
                    <a:ext uri="{9D8B030D-6E8A-4147-A177-3AD203B41FA5}">
                      <a16:colId xmlns:a16="http://schemas.microsoft.com/office/drawing/2014/main" val="1811541235"/>
                    </a:ext>
                  </a:extLst>
                </a:gridCol>
              </a:tblGrid>
              <a:tr h="587175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rPr>
                        <a:t>package com.yootk.rocketmq;</a:t>
                      </a:r>
                      <a:br>
                        <a:rPr lang="en-US" sz="900" kern="0">
                          <a:effectLst/>
                        </a:rPr>
                      </a:br>
                      <a:r>
                        <a:rPr lang="en-US" sz="900" kern="0">
                          <a:effectLst/>
                        </a:rPr>
                        <a:t>public class MessageProducer { </a:t>
                      </a:r>
                      <a:r>
                        <a:rPr lang="en-US" sz="900" kern="100">
                          <a:effectLst/>
                        </a:rPr>
                        <a:t>				</a:t>
                      </a:r>
                      <a:r>
                        <a:rPr lang="en-US" sz="900" kern="0">
                          <a:effectLst/>
                        </a:rPr>
                        <a:t>// </a:t>
                      </a:r>
                      <a:r>
                        <a:rPr lang="zh-CN" sz="900" kern="0">
                          <a:effectLst/>
                        </a:rPr>
                        <a:t>李兴华高薪就业编程训练营</a:t>
                      </a:r>
                      <a:r>
                        <a:rPr lang="en-US" sz="900" kern="0">
                          <a:effectLst/>
                        </a:rPr>
                        <a:t/>
                      </a:r>
                      <a:br>
                        <a:rPr lang="en-US" sz="900" kern="0">
                          <a:effectLst/>
                        </a:rPr>
                      </a:br>
                      <a:r>
                        <a:rPr lang="en-US" sz="900" kern="0">
                          <a:effectLst/>
                        </a:rPr>
                        <a:t>    // RocketMQ</a:t>
                      </a:r>
                      <a:r>
                        <a:rPr lang="zh-CN" sz="900" kern="0">
                          <a:effectLst/>
                        </a:rPr>
                        <a:t>连接所需要的相关配置项，略</a:t>
                      </a:r>
                      <a:r>
                        <a:rPr lang="en-US" sz="900" kern="0">
                          <a:effectLst/>
                        </a:rPr>
                        <a:t>…</a:t>
                      </a:r>
                      <a:br>
                        <a:rPr lang="en-US" sz="900" kern="0">
                          <a:effectLst/>
                        </a:rPr>
                      </a:br>
                      <a:r>
                        <a:rPr lang="en-US" sz="900" kern="0">
                          <a:effectLst/>
                        </a:rPr>
                        <a:t>    public static void main(String[] args) throws Exception { // </a:t>
                      </a:r>
                      <a:r>
                        <a:rPr lang="zh-CN" sz="900" kern="0">
                          <a:effectLst/>
                        </a:rPr>
                        <a:t>沐言科技：</a:t>
                      </a:r>
                      <a:r>
                        <a:rPr lang="en-US" sz="900" kern="0">
                          <a:effectLst/>
                        </a:rPr>
                        <a:t>www.yootk.com</a:t>
                      </a:r>
                      <a:br>
                        <a:rPr lang="en-US" sz="900" kern="0">
                          <a:effectLst/>
                        </a:rPr>
                      </a:br>
                      <a:r>
                        <a:rPr lang="en-US" sz="900" kern="0">
                          <a:effectLst/>
                        </a:rPr>
                        <a:t>        RPCHook clientHook = new AclClientRPCHook(</a:t>
                      </a:r>
                      <a:br>
                        <a:rPr lang="en-US" sz="900" kern="0">
                          <a:effectLst/>
                        </a:rPr>
                      </a:br>
                      <a:r>
                        <a:rPr lang="en-US" sz="900" kern="0">
                          <a:effectLst/>
                        </a:rPr>
                        <a:t>              new SessionCredentials(ACCESSKEY, SECRETKEY));</a:t>
                      </a:r>
                      <a:r>
                        <a:rPr lang="en-US" sz="900" kern="100">
                          <a:effectLst/>
                        </a:rPr>
                        <a:t> 	</a:t>
                      </a:r>
                      <a:r>
                        <a:rPr lang="en-US" sz="900" kern="0">
                          <a:effectLst/>
                        </a:rPr>
                        <a:t>// ACL</a:t>
                      </a:r>
                      <a:r>
                        <a:rPr lang="zh-CN" sz="900" kern="0">
                          <a:effectLst/>
                        </a:rPr>
                        <a:t>认证</a:t>
                      </a:r>
                      <a:r>
                        <a:rPr lang="en-US" sz="900" kern="0">
                          <a:effectLst/>
                        </a:rPr>
                        <a:t/>
                      </a:r>
                      <a:br>
                        <a:rPr lang="en-US" sz="900" kern="0">
                          <a:effectLst/>
                        </a:rPr>
                      </a:br>
                      <a:r>
                        <a:rPr lang="en-US" sz="900" kern="0">
                          <a:effectLst/>
                        </a:rPr>
                        <a:t>        DefaultMQProducer producer = new DefaultMQProducer(</a:t>
                      </a:r>
                      <a:br>
                        <a:rPr lang="en-US" sz="900" kern="0">
                          <a:effectLst/>
                        </a:rPr>
                      </a:br>
                      <a:r>
                        <a:rPr lang="en-US" sz="900" kern="0">
                          <a:effectLst/>
                        </a:rPr>
                        <a:t>              PRODUCER_GROUP, clientHook);</a:t>
                      </a:r>
                      <a:r>
                        <a:rPr lang="en-US" sz="900" kern="100">
                          <a:effectLst/>
                        </a:rPr>
                        <a:t> 			</a:t>
                      </a:r>
                      <a:r>
                        <a:rPr lang="en-US" sz="900" kern="0">
                          <a:effectLst/>
                        </a:rPr>
                        <a:t>// </a:t>
                      </a:r>
                      <a:r>
                        <a:rPr lang="zh-CN" sz="900" kern="0">
                          <a:effectLst/>
                        </a:rPr>
                        <a:t>创建消息生产者</a:t>
                      </a:r>
                      <a:r>
                        <a:rPr lang="en-US" sz="900" kern="0">
                          <a:effectLst/>
                        </a:rPr>
                        <a:t/>
                      </a:r>
                      <a:br>
                        <a:rPr lang="en-US" sz="900" kern="0">
                          <a:effectLst/>
                        </a:rPr>
                      </a:br>
                      <a:r>
                        <a:rPr lang="en-US" sz="900" kern="0">
                          <a:effectLst/>
                        </a:rPr>
                        <a:t>        producer.setNamesrvAddr(NAME_SERVER_LIST);</a:t>
                      </a:r>
                      <a:r>
                        <a:rPr lang="en-US" sz="900" kern="100">
                          <a:effectLst/>
                        </a:rPr>
                        <a:t> 		</a:t>
                      </a:r>
                      <a:r>
                        <a:rPr lang="en-US" sz="900" kern="0">
                          <a:effectLst/>
                        </a:rPr>
                        <a:t>// NameServer</a:t>
                      </a:r>
                      <a:r>
                        <a:rPr lang="zh-CN" sz="900" kern="0">
                          <a:effectLst/>
                        </a:rPr>
                        <a:t>地址</a:t>
                      </a:r>
                      <a:r>
                        <a:rPr lang="en-US" sz="900" kern="0">
                          <a:effectLst/>
                        </a:rPr>
                        <a:t/>
                      </a:r>
                      <a:br>
                        <a:rPr lang="en-US" sz="900" kern="0">
                          <a:effectLst/>
                        </a:rPr>
                      </a:br>
                      <a:r>
                        <a:rPr lang="en-US" sz="900" kern="0">
                          <a:effectLst/>
                        </a:rPr>
                        <a:t>        producer.start();</a:t>
                      </a:r>
                      <a:r>
                        <a:rPr lang="en-US" sz="900" kern="100">
                          <a:effectLst/>
                        </a:rPr>
                        <a:t>					</a:t>
                      </a:r>
                      <a:r>
                        <a:rPr lang="en-US" sz="900" kern="0">
                          <a:effectLst/>
                        </a:rPr>
                        <a:t>// </a:t>
                      </a:r>
                      <a:r>
                        <a:rPr lang="zh-CN" sz="900" kern="0">
                          <a:effectLst/>
                        </a:rPr>
                        <a:t>启动消息生产者</a:t>
                      </a:r>
                      <a:r>
                        <a:rPr lang="en-US" sz="900" kern="0">
                          <a:effectLst/>
                        </a:rPr>
                        <a:t/>
                      </a:r>
                      <a:br>
                        <a:rPr lang="en-US" sz="900" kern="0">
                          <a:effectLst/>
                        </a:rPr>
                      </a:br>
                      <a:r>
                        <a:rPr lang="en-US" sz="900" kern="0">
                          <a:effectLst/>
                        </a:rPr>
                        <a:t>        Message msg = null; </a:t>
                      </a:r>
                      <a:r>
                        <a:rPr lang="en-US" sz="900" kern="100">
                          <a:effectLst/>
                        </a:rPr>
                        <a:t>				</a:t>
                      </a:r>
                      <a:r>
                        <a:rPr lang="en-US" sz="900" kern="0">
                          <a:effectLst/>
                        </a:rPr>
                        <a:t>// </a:t>
                      </a:r>
                      <a:r>
                        <a:rPr lang="zh-CN" sz="900" kern="0">
                          <a:effectLst/>
                        </a:rPr>
                        <a:t>保存消息内容</a:t>
                      </a:r>
                      <a:r>
                        <a:rPr lang="en-US" sz="900" kern="0">
                          <a:effectLst/>
                        </a:rPr>
                        <a:t/>
                      </a:r>
                      <a:br>
                        <a:rPr lang="en-US" sz="900" kern="0">
                          <a:effectLst/>
                        </a:rPr>
                      </a:br>
                      <a:r>
                        <a:rPr lang="en-US" sz="900" kern="0">
                          <a:effectLst/>
                        </a:rPr>
                        <a:t>        for (int x = 0; x &lt; 10; x++) {       </a:t>
                      </a:r>
                      <a:r>
                        <a:rPr lang="en-US" sz="900" kern="100">
                          <a:effectLst/>
                        </a:rPr>
                        <a:t>		</a:t>
                      </a:r>
                      <a:r>
                        <a:rPr lang="en-US" sz="900" kern="0">
                          <a:effectLst/>
                        </a:rPr>
                        <a:t>// </a:t>
                      </a:r>
                      <a:r>
                        <a:rPr lang="zh-CN" sz="900" kern="0">
                          <a:effectLst/>
                        </a:rPr>
                        <a:t>循环发送消息</a:t>
                      </a:r>
                      <a:r>
                        <a:rPr lang="en-US" sz="900" kern="0">
                          <a:effectLst/>
                        </a:rPr>
                        <a:t/>
                      </a:r>
                      <a:br>
                        <a:rPr lang="en-US" sz="900" kern="0">
                          <a:effectLst/>
                        </a:rPr>
                      </a:br>
                      <a:r>
                        <a:rPr lang="en-US" sz="900" kern="0">
                          <a:effectLst/>
                        </a:rPr>
                        <a:t>            if (x % 2 == 0) { </a:t>
                      </a:r>
                      <a:r>
                        <a:rPr lang="en-US" sz="900" kern="100">
                          <a:effectLst/>
                        </a:rPr>
                        <a:t>				</a:t>
                      </a:r>
                      <a:r>
                        <a:rPr lang="en-US" sz="900" kern="0">
                          <a:effectLst/>
                        </a:rPr>
                        <a:t>// </a:t>
                      </a:r>
                      <a:r>
                        <a:rPr lang="zh-CN" sz="900" kern="0">
                          <a:effectLst/>
                        </a:rPr>
                        <a:t>设置</a:t>
                      </a:r>
                      <a:r>
                        <a:rPr lang="en-US" sz="900" kern="0">
                          <a:effectLst/>
                        </a:rPr>
                        <a:t>tag</a:t>
                      </a:r>
                      <a:r>
                        <a:rPr lang="zh-CN" sz="900" kern="0">
                          <a:effectLst/>
                        </a:rPr>
                        <a:t>与</a:t>
                      </a:r>
                      <a:r>
                        <a:rPr lang="en-US" sz="900" kern="0">
                          <a:effectLst/>
                        </a:rPr>
                        <a:t>keys</a:t>
                      </a:r>
                      <a:br>
                        <a:rPr lang="en-US" sz="900" kern="0">
                          <a:effectLst/>
                        </a:rPr>
                      </a:br>
                      <a:r>
                        <a:rPr lang="en-US" sz="900" kern="0">
                          <a:effectLst/>
                        </a:rPr>
                        <a:t>                String keys = "yootk-dept-keys-" + Math.random();</a:t>
                      </a:r>
                      <a:r>
                        <a:rPr lang="en-US" sz="900" kern="100">
                          <a:effectLst/>
                        </a:rPr>
                        <a:t>	</a:t>
                      </a:r>
                      <a:r>
                        <a:rPr lang="en-US" sz="900" kern="0">
                          <a:effectLst/>
                        </a:rPr>
                        <a:t>// </a:t>
                      </a:r>
                      <a:r>
                        <a:rPr lang="zh-CN" sz="900" kern="0">
                          <a:effectLst/>
                        </a:rPr>
                        <a:t>自定义</a:t>
                      </a:r>
                      <a:r>
                        <a:rPr lang="en-US" sz="900" kern="0">
                          <a:effectLst/>
                        </a:rPr>
                        <a:t>KEYS</a:t>
                      </a:r>
                      <a:br>
                        <a:rPr lang="en-US" sz="900" kern="0">
                          <a:effectLst/>
                        </a:rPr>
                      </a:br>
                      <a:r>
                        <a:rPr lang="en-US" sz="900" kern="0">
                          <a:effectLst/>
                        </a:rPr>
                        <a:t>                msg = new Message(TOPIC, "dept", keys,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 </a:t>
                      </a:r>
                      <a:r>
                        <a:rPr lang="en-US" sz="900" kern="100">
                          <a:effectLst/>
                        </a:rPr>
                        <a:t>	</a:t>
                      </a:r>
                      <a:r>
                        <a:rPr lang="en-US" sz="900" kern="0">
                          <a:effectLst/>
                        </a:rPr>
                        <a:t> ("</a:t>
                      </a:r>
                      <a:r>
                        <a:rPr lang="zh-CN" sz="900" kern="0">
                          <a:effectLst/>
                        </a:rPr>
                        <a:t>【部门消息</a:t>
                      </a:r>
                      <a:r>
                        <a:rPr lang="en-US" sz="900" kern="0">
                          <a:effectLst/>
                        </a:rPr>
                        <a:t> - " + x + "</a:t>
                      </a:r>
                      <a:r>
                        <a:rPr lang="zh-CN" sz="900" kern="0">
                          <a:effectLst/>
                        </a:rPr>
                        <a:t>】沐言科技：</a:t>
                      </a:r>
                      <a:r>
                        <a:rPr lang="en-US" sz="900" kern="0">
                          <a:effectLst/>
                        </a:rPr>
                        <a:t>www.yootk.com")</a:t>
                      </a:r>
                      <a:br>
                        <a:rPr lang="en-US" sz="900" kern="0">
                          <a:effectLst/>
                        </a:rPr>
                      </a:br>
                      <a:r>
                        <a:rPr lang="en-US" sz="900" kern="0">
                          <a:effectLst/>
                        </a:rPr>
                        <a:t>                        .getBytes(RemotingHelper.DEFAULT_CHARSET)); </a:t>
                      </a:r>
                      <a:r>
                        <a:rPr lang="en-US" sz="900" kern="100">
                          <a:effectLst/>
                        </a:rPr>
                        <a:t>	</a:t>
                      </a:r>
                      <a:r>
                        <a:rPr lang="en-US" sz="900" kern="0">
                          <a:effectLst/>
                        </a:rPr>
                        <a:t>// </a:t>
                      </a:r>
                      <a:r>
                        <a:rPr lang="zh-CN" sz="900" kern="0">
                          <a:effectLst/>
                        </a:rPr>
                        <a:t>创建消息</a:t>
                      </a:r>
                      <a:r>
                        <a:rPr lang="en-US" sz="900" kern="0">
                          <a:effectLst/>
                        </a:rPr>
                        <a:t/>
                      </a:r>
                      <a:br>
                        <a:rPr lang="en-US" sz="900" kern="0">
                          <a:effectLst/>
                        </a:rPr>
                      </a:br>
                      <a:r>
                        <a:rPr lang="en-US" sz="900" kern="0">
                          <a:effectLst/>
                        </a:rPr>
                        <a:t>            } else { </a:t>
                      </a:r>
                      <a:r>
                        <a:rPr lang="en-US" sz="900" kern="100">
                          <a:effectLst/>
                        </a:rPr>
                        <a:t>					</a:t>
                      </a:r>
                      <a:r>
                        <a:rPr lang="en-US" sz="900" kern="0">
                          <a:effectLst/>
                        </a:rPr>
                        <a:t>// </a:t>
                      </a:r>
                      <a:r>
                        <a:rPr lang="zh-CN" sz="900" kern="0">
                          <a:effectLst/>
                        </a:rPr>
                        <a:t>设置</a:t>
                      </a:r>
                      <a:r>
                        <a:rPr lang="en-US" sz="900" kern="0">
                          <a:effectLst/>
                        </a:rPr>
                        <a:t>tag</a:t>
                      </a:r>
                      <a:r>
                        <a:rPr lang="zh-CN" sz="900" kern="0">
                          <a:effectLst/>
                        </a:rPr>
                        <a:t>与</a:t>
                      </a:r>
                      <a:r>
                        <a:rPr lang="en-US" sz="900" kern="0">
                          <a:effectLst/>
                        </a:rPr>
                        <a:t>keys</a:t>
                      </a:r>
                      <a:br>
                        <a:rPr lang="en-US" sz="900" kern="0">
                          <a:effectLst/>
                        </a:rPr>
                      </a:br>
                      <a:r>
                        <a:rPr lang="en-US" sz="900" kern="0">
                          <a:effectLst/>
                        </a:rPr>
                        <a:t>                String keys = "yootk-emp-keys-" + Math.random();</a:t>
                      </a:r>
                      <a:r>
                        <a:rPr lang="en-US" sz="900" kern="100">
                          <a:effectLst/>
                        </a:rPr>
                        <a:t>	</a:t>
                      </a:r>
                      <a:r>
                        <a:rPr lang="en-US" sz="900" kern="0">
                          <a:effectLst/>
                        </a:rPr>
                        <a:t>// </a:t>
                      </a:r>
                      <a:r>
                        <a:rPr lang="zh-CN" sz="900" kern="0">
                          <a:effectLst/>
                        </a:rPr>
                        <a:t>自定义</a:t>
                      </a:r>
                      <a:r>
                        <a:rPr lang="en-US" sz="900" kern="0">
                          <a:effectLst/>
                        </a:rPr>
                        <a:t>KEYS</a:t>
                      </a:r>
                      <a:br>
                        <a:rPr lang="en-US" sz="900" kern="0">
                          <a:effectLst/>
                        </a:rPr>
                      </a:br>
                      <a:r>
                        <a:rPr lang="en-US" sz="900" kern="0">
                          <a:effectLst/>
                        </a:rPr>
                        <a:t>                msg = new Message(TOPIC, "emp", keys,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 </a:t>
                      </a:r>
                      <a:r>
                        <a:rPr lang="en-US" sz="900" kern="100">
                          <a:effectLst/>
                        </a:rPr>
                        <a:t>	</a:t>
                      </a:r>
                      <a:r>
                        <a:rPr lang="en-US" sz="900" kern="0">
                          <a:effectLst/>
                        </a:rPr>
                        <a:t> ("</a:t>
                      </a:r>
                      <a:r>
                        <a:rPr lang="zh-CN" sz="900" kern="0">
                          <a:effectLst/>
                        </a:rPr>
                        <a:t>【部门消息</a:t>
                      </a:r>
                      <a:r>
                        <a:rPr lang="en-US" sz="900" kern="0">
                          <a:effectLst/>
                        </a:rPr>
                        <a:t> - " + x + "</a:t>
                      </a:r>
                      <a:r>
                        <a:rPr lang="zh-CN" sz="900" kern="0">
                          <a:effectLst/>
                        </a:rPr>
                        <a:t>】沐言科技：</a:t>
                      </a:r>
                      <a:r>
                        <a:rPr lang="en-US" sz="900" kern="0">
                          <a:effectLst/>
                        </a:rPr>
                        <a:t>www.yootk.com")</a:t>
                      </a:r>
                      <a:br>
                        <a:rPr lang="en-US" sz="900" kern="0">
                          <a:effectLst/>
                        </a:rPr>
                      </a:br>
                      <a:r>
                        <a:rPr lang="en-US" sz="900" kern="0">
                          <a:effectLst/>
                        </a:rPr>
                        <a:t>                        .getBytes(RemotingHelper.DEFAULT_CHARSET)); // </a:t>
                      </a:r>
                      <a:r>
                        <a:rPr lang="zh-CN" sz="900" kern="0">
                          <a:effectLst/>
                        </a:rPr>
                        <a:t>创建消息</a:t>
                      </a:r>
                      <a:r>
                        <a:rPr lang="en-US" sz="900" kern="0">
                          <a:effectLst/>
                        </a:rPr>
                        <a:t/>
                      </a:r>
                      <a:br>
                        <a:rPr lang="en-US" sz="900" kern="0">
                          <a:effectLst/>
                        </a:rPr>
                      </a:br>
                      <a:r>
                        <a:rPr lang="en-US" sz="900" kern="0">
                          <a:effectLst/>
                        </a:rPr>
                        <a:t>            }</a:t>
                      </a:r>
                      <a:br>
                        <a:rPr lang="en-US" sz="900" kern="0">
                          <a:effectLst/>
                        </a:rPr>
                      </a:br>
                      <a:r>
                        <a:rPr lang="en-US" sz="900" kern="0">
                          <a:effectLst/>
                        </a:rPr>
                        <a:t>            SendResult result = producer.send(msg); </a:t>
                      </a:r>
                      <a:r>
                        <a:rPr lang="en-US" sz="900" kern="100">
                          <a:effectLst/>
                        </a:rPr>
                        <a:t>		</a:t>
                      </a:r>
                      <a:r>
                        <a:rPr lang="en-US" sz="900" kern="0">
                          <a:effectLst/>
                        </a:rPr>
                        <a:t>// </a:t>
                      </a:r>
                      <a:r>
                        <a:rPr lang="zh-CN" sz="900" kern="0">
                          <a:effectLst/>
                        </a:rPr>
                        <a:t>发送信息</a:t>
                      </a:r>
                      <a:r>
                        <a:rPr lang="en-US" sz="900" kern="0">
                          <a:effectLst/>
                        </a:rPr>
                        <a:t/>
                      </a:r>
                      <a:br>
                        <a:rPr lang="en-US" sz="900" kern="0">
                          <a:effectLst/>
                        </a:rPr>
                      </a:br>
                      <a:r>
                        <a:rPr lang="en-US" sz="900" kern="0">
                          <a:effectLst/>
                        </a:rPr>
                        <a:t>            System.out.printf("</a:t>
                      </a:r>
                      <a:r>
                        <a:rPr lang="zh-CN" sz="900" kern="0">
                          <a:effectLst/>
                        </a:rPr>
                        <a:t>【消息发送】</a:t>
                      </a:r>
                      <a:r>
                        <a:rPr lang="en-US" sz="900" kern="0">
                          <a:effectLst/>
                        </a:rPr>
                        <a:t>%s%n", result); </a:t>
                      </a:r>
                      <a:r>
                        <a:rPr lang="en-US" sz="900" kern="100">
                          <a:effectLst/>
                        </a:rPr>
                        <a:t>	</a:t>
                      </a:r>
                      <a:r>
                        <a:rPr lang="en-US" sz="900" kern="0">
                          <a:effectLst/>
                        </a:rPr>
                        <a:t>// </a:t>
                      </a:r>
                      <a:r>
                        <a:rPr lang="zh-CN" sz="900" kern="0">
                          <a:effectLst/>
                        </a:rPr>
                        <a:t>接收消息返回结果</a:t>
                      </a:r>
                      <a:r>
                        <a:rPr lang="en-US" sz="900" kern="0">
                          <a:effectLst/>
                        </a:rPr>
                        <a:t/>
                      </a:r>
                      <a:br>
                        <a:rPr lang="en-US" sz="900" kern="0">
                          <a:effectLst/>
                        </a:rPr>
                      </a:br>
                      <a:r>
                        <a:rPr lang="en-US" sz="900" kern="0">
                          <a:effectLst/>
                        </a:rPr>
                        <a:t>        }</a:t>
                      </a:r>
                      <a:br>
                        <a:rPr lang="en-US" sz="900" kern="0">
                          <a:effectLst/>
                        </a:rPr>
                      </a:br>
                      <a:r>
                        <a:rPr lang="en-US" sz="900" kern="0">
                          <a:effectLst/>
                        </a:rPr>
                        <a:t>        producer.shutdown();</a:t>
                      </a:r>
                      <a:r>
                        <a:rPr lang="en-US" sz="900" kern="100">
                          <a:effectLst/>
                        </a:rPr>
                        <a:t>				</a:t>
                      </a:r>
                      <a:r>
                        <a:rPr lang="en-US" sz="900" kern="0">
                          <a:effectLst/>
                        </a:rPr>
                        <a:t>// </a:t>
                      </a:r>
                      <a:r>
                        <a:rPr lang="zh-CN" sz="900" kern="0">
                          <a:effectLst/>
                        </a:rPr>
                        <a:t>关闭消息发送者</a:t>
                      </a:r>
                      <a:r>
                        <a:rPr lang="en-US" sz="900" kern="0">
                          <a:effectLst/>
                        </a:rPr>
                        <a:t/>
                      </a:r>
                      <a:br>
                        <a:rPr lang="en-US" sz="900" kern="0">
                          <a:effectLst/>
                        </a:rPr>
                      </a:br>
                      <a:r>
                        <a:rPr lang="en-US" sz="900" kern="0">
                          <a:effectLst/>
                        </a:rPr>
                        <a:t>    }</a:t>
                      </a:r>
                      <a:br>
                        <a:rPr lang="en-US" sz="900" kern="0">
                          <a:effectLst/>
                        </a:rPr>
                      </a:br>
                      <a:r>
                        <a:rPr lang="en-US" sz="90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62554940"/>
                  </a:ext>
                </a:extLst>
              </a:tr>
            </a:tbl>
          </a:graphicData>
        </a:graphic>
      </p:graphicFrame>
      <p:pic>
        <p:nvPicPr>
          <p:cNvPr id="1025"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1760" y="4310643"/>
            <a:ext cx="9242425" cy="234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37303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命名空间</a:t>
            </a:r>
            <a:endParaRPr lang="zh-CN" altLang="en-US"/>
          </a:p>
        </p:txBody>
      </p:sp>
      <p:sp>
        <p:nvSpPr>
          <p:cNvPr id="3" name="内容占位符 2"/>
          <p:cNvSpPr>
            <a:spLocks noGrp="1"/>
          </p:cNvSpPr>
          <p:nvPr>
            <p:ph idx="1"/>
          </p:nvPr>
        </p:nvSpPr>
        <p:spPr/>
        <p:txBody>
          <a:bodyPr/>
          <a:lstStyle/>
          <a:p>
            <a:r>
              <a:rPr lang="en-US" altLang="zh-CN"/>
              <a:t>RocketMQ</a:t>
            </a:r>
            <a:r>
              <a:rPr lang="zh-CN" altLang="zh-CN"/>
              <a:t>设计中提供了非常丰富的消息管理机制，除了之前使用过的标签（</a:t>
            </a:r>
            <a:r>
              <a:rPr lang="en-US" altLang="zh-CN"/>
              <a:t>Tag</a:t>
            </a:r>
            <a:r>
              <a:rPr lang="zh-CN" altLang="zh-CN"/>
              <a:t>）与识别码（</a:t>
            </a:r>
            <a:r>
              <a:rPr lang="en-US" altLang="zh-CN"/>
              <a:t>Keys</a:t>
            </a:r>
            <a:r>
              <a:rPr lang="zh-CN" altLang="zh-CN"/>
              <a:t>）之外，还提供有命名空间（</a:t>
            </a:r>
            <a:r>
              <a:rPr lang="en-US" altLang="zh-CN"/>
              <a:t>Namespace</a:t>
            </a:r>
            <a:r>
              <a:rPr lang="zh-CN" altLang="zh-CN"/>
              <a:t>）的分类处理，即：利用命名空间隔离不同消息的生产者与消费者，只有在同一命名空间之中的生产者与消费者之间才可以实现消息的传</a:t>
            </a:r>
            <a:r>
              <a:rPr lang="zh-CN" altLang="zh-CN" smtClean="0"/>
              <a:t>递</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en-US" altLang="zh-CN"/>
              <a:t>RocketMQ</a:t>
            </a:r>
            <a:r>
              <a:rPr lang="zh-CN" altLang="zh-CN"/>
              <a:t>命名空间的设置操作，需要通过生产端（</a:t>
            </a:r>
            <a:r>
              <a:rPr lang="en-US" altLang="zh-CN"/>
              <a:t>DefaultMQProducer</a:t>
            </a:r>
            <a:r>
              <a:rPr lang="zh-CN" altLang="zh-CN"/>
              <a:t>）和消费端（</a:t>
            </a:r>
            <a:r>
              <a:rPr lang="en-US" altLang="zh-CN"/>
              <a:t>DefaultMQPushConsumer</a:t>
            </a:r>
            <a:r>
              <a:rPr lang="zh-CN" altLang="zh-CN"/>
              <a:t>）处理类中的“</a:t>
            </a:r>
            <a:r>
              <a:rPr lang="en-US" altLang="zh-CN"/>
              <a:t>setNamespace()</a:t>
            </a:r>
            <a:r>
              <a:rPr lang="zh-CN" altLang="zh-CN"/>
              <a:t>”方法完</a:t>
            </a:r>
            <a:r>
              <a:rPr lang="zh-CN" altLang="zh-CN" smtClean="0"/>
              <a:t>成</a:t>
            </a:r>
            <a:r>
              <a:rPr lang="zh-CN" altLang="en-US" smtClean="0"/>
              <a:t>：</a:t>
            </a:r>
            <a:endParaRPr lang="en-US" altLang="zh-CN" smtClean="0"/>
          </a:p>
          <a:p>
            <a:pPr lvl="1"/>
            <a:r>
              <a:rPr lang="zh-CN" altLang="en-US"/>
              <a:t>消息生产端</a:t>
            </a:r>
            <a:r>
              <a:rPr lang="zh-CN" altLang="en-US" smtClean="0"/>
              <a:t>：</a:t>
            </a:r>
            <a:r>
              <a:rPr lang="en-US" altLang="zh-CN" smtClean="0"/>
              <a:t>producer.setNamespace</a:t>
            </a:r>
            <a:r>
              <a:rPr lang="en-US" altLang="zh-CN"/>
              <a:t>("MuyanNamespace");		// </a:t>
            </a:r>
            <a:r>
              <a:rPr lang="zh-CN" altLang="en-US"/>
              <a:t>定义命名空间</a:t>
            </a:r>
          </a:p>
          <a:p>
            <a:pPr lvl="1"/>
            <a:r>
              <a:rPr lang="zh-CN" altLang="en-US"/>
              <a:t>消息消费端</a:t>
            </a:r>
            <a:r>
              <a:rPr lang="zh-CN" altLang="en-US" smtClean="0"/>
              <a:t>：</a:t>
            </a:r>
            <a:r>
              <a:rPr lang="en-US" altLang="zh-CN" smtClean="0"/>
              <a:t>consumer.setNamespace</a:t>
            </a:r>
            <a:r>
              <a:rPr lang="en-US" altLang="zh-CN"/>
              <a:t>("MuyanNamespace");		// </a:t>
            </a:r>
            <a:r>
              <a:rPr lang="zh-CN" altLang="en-US"/>
              <a:t>定义命名空间</a:t>
            </a:r>
          </a:p>
          <a:p>
            <a:pPr lvl="1"/>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59" y="2276476"/>
            <a:ext cx="9948670" cy="2375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38371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消息广播</a:t>
            </a:r>
            <a:endParaRPr lang="zh-CN" altLang="en-US"/>
          </a:p>
        </p:txBody>
      </p:sp>
      <p:sp>
        <p:nvSpPr>
          <p:cNvPr id="3" name="内容占位符 2"/>
          <p:cNvSpPr>
            <a:spLocks noGrp="1"/>
          </p:cNvSpPr>
          <p:nvPr>
            <p:ph idx="1"/>
          </p:nvPr>
        </p:nvSpPr>
        <p:spPr/>
        <p:txBody>
          <a:bodyPr/>
          <a:lstStyle/>
          <a:p>
            <a:r>
              <a:rPr lang="zh-CN" altLang="zh-CN"/>
              <a:t>消息组件一般都会支持两类的消息模型：一种是点对点队列消息，另一种就是广播消息，在广播消息的模式中，所有的消费者可以获取相同的消息数据。在</a:t>
            </a:r>
            <a:r>
              <a:rPr lang="en-US" altLang="zh-CN"/>
              <a:t>RocketMQ</a:t>
            </a:r>
            <a:r>
              <a:rPr lang="zh-CN" altLang="zh-CN"/>
              <a:t>中由于引入了分组的概念，所以在同一分组小的消费者将共同消费相同的内容（每个消费者消费不同的数据）</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72" y="2533242"/>
            <a:ext cx="11560444"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67564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创建一个消费者</a:t>
            </a:r>
            <a:r>
              <a:rPr lang="en-US" altLang="zh-CN"/>
              <a:t>A</a:t>
            </a:r>
            <a:endParaRPr lang="zh-CN" altLang="en-US"/>
          </a:p>
        </p:txBody>
      </p:sp>
      <p:graphicFrame>
        <p:nvGraphicFramePr>
          <p:cNvPr id="4" name="表格 3"/>
          <p:cNvGraphicFramePr>
            <a:graphicFrameLocks noGrp="1"/>
          </p:cNvGraphicFramePr>
          <p:nvPr>
            <p:extLst/>
          </p:nvPr>
        </p:nvGraphicFramePr>
        <p:xfrm>
          <a:off x="210133" y="849087"/>
          <a:ext cx="11732100" cy="5814180"/>
        </p:xfrm>
        <a:graphic>
          <a:graphicData uri="http://schemas.openxmlformats.org/drawingml/2006/table">
            <a:tbl>
              <a:tblPr firstRow="1" firstCol="1" lastRow="1" lastCol="1" bandRow="1" bandCol="1">
                <a:tableStyleId>{5940675A-B579-460E-94D1-54222C63F5DA}</a:tableStyleId>
              </a:tblPr>
              <a:tblGrid>
                <a:gridCol w="11732100">
                  <a:extLst>
                    <a:ext uri="{9D8B030D-6E8A-4147-A177-3AD203B41FA5}">
                      <a16:colId xmlns:a16="http://schemas.microsoft.com/office/drawing/2014/main" val="736481511"/>
                    </a:ext>
                  </a:extLst>
                </a:gridCol>
              </a:tblGrid>
              <a:tr h="581418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com.yootk.rocketmq.broadcast;</a:t>
                      </a:r>
                      <a:br>
                        <a:rPr lang="en-US" sz="1400" kern="0">
                          <a:effectLst/>
                        </a:rPr>
                      </a:br>
                      <a:r>
                        <a:rPr lang="en-US" sz="1400" kern="0">
                          <a:effectLst/>
                        </a:rPr>
                        <a:t>public class BroadcastMessageConsumerA {</a:t>
                      </a:r>
                      <a:r>
                        <a:rPr lang="en-US" sz="1400" kern="100">
                          <a:effectLst/>
                        </a:rPr>
                        <a:t>			</a:t>
                      </a:r>
                      <a:r>
                        <a:rPr lang="en-US" sz="1400" kern="0">
                          <a:effectLst/>
                        </a:rPr>
                        <a:t>// </a:t>
                      </a:r>
                      <a:r>
                        <a:rPr lang="zh-CN" sz="1400" kern="0">
                          <a:effectLst/>
                        </a:rPr>
                        <a:t>李兴华高薪就业编程训练营</a:t>
                      </a:r>
                      <a:r>
                        <a:rPr lang="en-US" sz="1400" kern="0">
                          <a:effectLst/>
                        </a:rPr>
                        <a:t/>
                      </a:r>
                      <a:br>
                        <a:rPr lang="en-US" sz="1400" kern="0">
                          <a:effectLst/>
                        </a:rPr>
                      </a:br>
                      <a:r>
                        <a:rPr lang="en-US" sz="1400" kern="0">
                          <a:effectLst/>
                        </a:rPr>
                        <a:t>    // RocketMQ</a:t>
                      </a:r>
                      <a:r>
                        <a:rPr lang="zh-CN" sz="1400" kern="0">
                          <a:effectLst/>
                        </a:rPr>
                        <a:t>连接所需要的相关配置项，略</a:t>
                      </a:r>
                      <a:r>
                        <a:rPr lang="en-US" sz="1400" kern="0">
                          <a:effectLst/>
                        </a:rPr>
                        <a:t>…</a:t>
                      </a:r>
                      <a:br>
                        <a:rPr lang="en-US" sz="1400" kern="0">
                          <a:effectLst/>
                        </a:rPr>
                      </a:br>
                      <a:r>
                        <a:rPr lang="en-US" sz="1400" kern="0">
                          <a:effectLst/>
                        </a:rPr>
                        <a:t>    public static void main(String[] args) throws Exception {// </a:t>
                      </a:r>
                      <a:r>
                        <a:rPr lang="zh-CN" sz="1400" kern="0">
                          <a:effectLst/>
                        </a:rPr>
                        <a:t>沐言科技：</a:t>
                      </a:r>
                      <a:r>
                        <a:rPr lang="en-US" sz="1400" kern="0">
                          <a:effectLst/>
                        </a:rPr>
                        <a:t>www.yootk.com</a:t>
                      </a:r>
                      <a:br>
                        <a:rPr lang="en-US" sz="1400" kern="0">
                          <a:effectLst/>
                        </a:rPr>
                      </a:br>
                      <a:r>
                        <a:rPr lang="en-US" sz="1400" kern="0">
                          <a:effectLst/>
                        </a:rPr>
                        <a:t>        RPCHook clientHook = new AclClientRPCHook(</a:t>
                      </a:r>
                      <a:br>
                        <a:rPr lang="en-US" sz="1400" kern="0">
                          <a:effectLst/>
                        </a:rPr>
                      </a:br>
                      <a:r>
                        <a:rPr lang="en-US" sz="1400" kern="0">
                          <a:effectLst/>
                        </a:rPr>
                        <a:t>              new SessionCredentials(ACCESSKEY, SECRETKEY));</a:t>
                      </a:r>
                      <a:r>
                        <a:rPr lang="en-US" sz="1400" kern="100">
                          <a:effectLst/>
                        </a:rPr>
                        <a:t> 	</a:t>
                      </a:r>
                      <a:r>
                        <a:rPr lang="en-US" sz="1400" kern="0">
                          <a:effectLst/>
                        </a:rPr>
                        <a:t>// ACL</a:t>
                      </a:r>
                      <a:r>
                        <a:rPr lang="zh-CN" sz="1400" kern="0">
                          <a:effectLst/>
                        </a:rPr>
                        <a:t>认证</a:t>
                      </a:r>
                      <a:r>
                        <a:rPr lang="en-US" sz="1400" kern="0">
                          <a:effectLst/>
                        </a:rPr>
                        <a:t/>
                      </a:r>
                      <a:br>
                        <a:rPr lang="en-US" sz="1400" kern="0">
                          <a:effectLst/>
                        </a:rPr>
                      </a:br>
                      <a:r>
                        <a:rPr lang="en-US" sz="1400" kern="0">
                          <a:effectLst/>
                        </a:rPr>
                        <a:t>        DefaultMQPushConsumer consumer = new DefaultMQPushConsumer(CONSUMER_GROUP,</a:t>
                      </a:r>
                      <a:br>
                        <a:rPr lang="en-US" sz="1400" kern="0">
                          <a:effectLst/>
                        </a:rPr>
                      </a:br>
                      <a:r>
                        <a:rPr lang="en-US" sz="1400" kern="0">
                          <a:effectLst/>
                        </a:rPr>
                        <a:t>              clientHook, new AllocateMessageQueueAveragely());    // Push</a:t>
                      </a:r>
                      <a:r>
                        <a:rPr lang="zh-CN" sz="1400" kern="0">
                          <a:effectLst/>
                        </a:rPr>
                        <a:t>消费端</a:t>
                      </a:r>
                      <a:r>
                        <a:rPr lang="en-US" sz="1400" kern="0">
                          <a:effectLst/>
                        </a:rPr>
                        <a:t/>
                      </a:r>
                      <a:br>
                        <a:rPr lang="en-US" sz="1400" kern="0">
                          <a:effectLst/>
                        </a:rPr>
                      </a:br>
                      <a:r>
                        <a:rPr lang="en-US" sz="1400" kern="0">
                          <a:effectLst/>
                        </a:rPr>
                        <a:t>        consumer.setNamesrvAddr(NAME_SERVER_LIST);</a:t>
                      </a:r>
                      <a:r>
                        <a:rPr lang="en-US" sz="1400" kern="100">
                          <a:effectLst/>
                        </a:rPr>
                        <a:t> 		</a:t>
                      </a:r>
                      <a:r>
                        <a:rPr lang="en-US" sz="1400" kern="0">
                          <a:effectLst/>
                        </a:rPr>
                        <a:t>// NameServer</a:t>
                      </a:r>
                      <a:r>
                        <a:rPr lang="zh-CN" sz="1400" kern="0">
                          <a:effectLst/>
                        </a:rPr>
                        <a:t>列表</a:t>
                      </a:r>
                      <a:r>
                        <a:rPr lang="en-US" sz="1400" kern="0">
                          <a:effectLst/>
                        </a:rPr>
                        <a:t/>
                      </a:r>
                      <a:br>
                        <a:rPr lang="en-US" sz="1400" kern="0">
                          <a:effectLst/>
                        </a:rPr>
                      </a:br>
                      <a:r>
                        <a:rPr lang="en-US" sz="1400" kern="0">
                          <a:effectLst/>
                        </a:rPr>
                        <a:t>        consumer.subscribe(TOPIC, "*");  </a:t>
                      </a:r>
                      <a:r>
                        <a:rPr lang="en-US" sz="1400" kern="100">
                          <a:effectLst/>
                        </a:rPr>
                        <a:t>			</a:t>
                      </a:r>
                      <a:r>
                        <a:rPr lang="en-US" sz="1400" kern="0">
                          <a:effectLst/>
                        </a:rPr>
                        <a:t>// </a:t>
                      </a:r>
                      <a:r>
                        <a:rPr lang="zh-CN" sz="1400" kern="0">
                          <a:effectLst/>
                        </a:rPr>
                        <a:t>匹配全部</a:t>
                      </a:r>
                      <a:r>
                        <a:rPr lang="en-US" sz="1400" kern="0">
                          <a:effectLst/>
                        </a:rPr>
                        <a:t>tag</a:t>
                      </a:r>
                      <a:br>
                        <a:rPr lang="en-US" sz="1400" kern="0">
                          <a:effectLst/>
                        </a:rPr>
                      </a:br>
                      <a:r>
                        <a:rPr lang="en-US" sz="1400" kern="0">
                          <a:effectLst/>
                        </a:rPr>
                        <a:t>        consumer.registerMessageListener(new MessageListenerConcurrently() { // </a:t>
                      </a:r>
                      <a:r>
                        <a:rPr lang="zh-CN" sz="1400" kern="0">
                          <a:effectLst/>
                        </a:rPr>
                        <a:t>消息监听</a:t>
                      </a:r>
                      <a:r>
                        <a:rPr lang="en-US" sz="1400" kern="0">
                          <a:effectLst/>
                        </a:rPr>
                        <a:t/>
                      </a:r>
                      <a:br>
                        <a:rPr lang="en-US" sz="1400" kern="0">
                          <a:effectLst/>
                        </a:rPr>
                      </a:br>
                      <a:r>
                        <a:rPr lang="en-US" sz="1400" kern="0">
                          <a:effectLst/>
                        </a:rPr>
                        <a:t>            @Override</a:t>
                      </a:r>
                      <a:br>
                        <a:rPr lang="en-US" sz="1400" kern="0">
                          <a:effectLst/>
                        </a:rPr>
                      </a:br>
                      <a:r>
                        <a:rPr lang="en-US" sz="1400" kern="0">
                          <a:effectLst/>
                        </a:rPr>
                        <a:t>            public ConsumeConcurrentlyStatus consumeMessage(List&lt;MessageExt&gt; msgs,</a:t>
                      </a:r>
                      <a:br>
                        <a:rPr lang="en-US" sz="1400" kern="0">
                          <a:effectLst/>
                        </a:rPr>
                      </a:br>
                      <a:r>
                        <a:rPr lang="en-US" sz="1400" kern="0">
                          <a:effectLst/>
                        </a:rPr>
                        <a:t>                                                            ConsumeConcurrentlyContext context) {</a:t>
                      </a:r>
                      <a:br>
                        <a:rPr lang="en-US" sz="1400" kern="0">
                          <a:effectLst/>
                        </a:rPr>
                      </a:br>
                      <a:r>
                        <a:rPr lang="en-US" sz="1400" kern="0">
                          <a:effectLst/>
                        </a:rPr>
                        <a:t>                for (MessageExt msg : msgs) {   </a:t>
                      </a:r>
                      <a:r>
                        <a:rPr lang="en-US" sz="1400" kern="100">
                          <a:effectLst/>
                        </a:rPr>
                        <a:t>		</a:t>
                      </a:r>
                      <a:r>
                        <a:rPr lang="en-US" sz="1400" kern="0">
                          <a:effectLst/>
                        </a:rPr>
                        <a:t>// </a:t>
                      </a:r>
                      <a:r>
                        <a:rPr lang="zh-CN" sz="1400" kern="0">
                          <a:effectLst/>
                        </a:rPr>
                        <a:t>消息迭代</a:t>
                      </a:r>
                      <a:r>
                        <a:rPr lang="en-US" sz="1400" kern="0">
                          <a:effectLst/>
                        </a:rPr>
                        <a:t/>
                      </a:r>
                      <a:br>
                        <a:rPr lang="en-US" sz="1400" kern="0">
                          <a:effectLst/>
                        </a:rPr>
                      </a:br>
                      <a:r>
                        <a:rPr lang="en-US" sz="1400" kern="0">
                          <a:effectLst/>
                        </a:rPr>
                        <a:t>                    System.out.printf("</a:t>
                      </a:r>
                      <a:r>
                        <a:rPr lang="zh-CN" sz="1400" kern="0">
                          <a:effectLst/>
                        </a:rPr>
                        <a:t>【消费者</a:t>
                      </a:r>
                      <a:r>
                        <a:rPr lang="en-US" sz="1400" kern="0">
                          <a:effectLst/>
                        </a:rPr>
                        <a:t>-A</a:t>
                      </a:r>
                      <a:r>
                        <a:rPr lang="zh-CN" sz="1400" kern="0">
                          <a:effectLst/>
                        </a:rPr>
                        <a:t>】</a:t>
                      </a:r>
                      <a:r>
                        <a:rPr lang="en-US" sz="1400" kern="0">
                          <a:effectLst/>
                        </a:rPr>
                        <a:t>QueueID = %s</a:t>
                      </a:r>
                      <a:r>
                        <a:rPr lang="zh-CN" sz="1400" kern="0">
                          <a:effectLst/>
                        </a:rPr>
                        <a:t>，消息</a:t>
                      </a:r>
                      <a:r>
                        <a:rPr lang="en-US" sz="1400" kern="0">
                          <a:effectLst/>
                        </a:rPr>
                        <a:t>ID = %s</a:t>
                      </a:r>
                      <a:r>
                        <a:rPr lang="zh-CN" sz="1400" kern="0">
                          <a:effectLst/>
                        </a:rPr>
                        <a:t>，</a:t>
                      </a:r>
                      <a:r>
                        <a:rPr lang="en-US" sz="1400" kern="0">
                          <a:effectLst/>
                        </a:rPr>
                        <a:t>" +</a:t>
                      </a:r>
                      <a:br>
                        <a:rPr lang="en-US" sz="1400" kern="0">
                          <a:effectLst/>
                        </a:rPr>
                      </a:br>
                      <a:r>
                        <a:rPr lang="en-US" sz="1400" kern="0">
                          <a:effectLst/>
                        </a:rPr>
                        <a:t>                                    "</a:t>
                      </a:r>
                      <a:r>
                        <a:rPr lang="zh-CN" sz="1400" kern="0">
                          <a:effectLst/>
                        </a:rPr>
                        <a:t>消息</a:t>
                      </a:r>
                      <a:r>
                        <a:rPr lang="en-US" sz="1400" kern="0">
                          <a:effectLst/>
                        </a:rPr>
                        <a:t>TAG = %s</a:t>
                      </a:r>
                      <a:r>
                        <a:rPr lang="zh-CN" sz="1400" kern="0">
                          <a:effectLst/>
                        </a:rPr>
                        <a:t>、</a:t>
                      </a:r>
                      <a:r>
                        <a:rPr lang="en-US" sz="1400" kern="0">
                          <a:effectLst/>
                        </a:rPr>
                        <a:t>CommitLogOffset = %s</a:t>
                      </a:r>
                      <a:r>
                        <a:rPr lang="zh-CN" sz="1400" kern="0">
                          <a:effectLst/>
                        </a:rPr>
                        <a:t>，消息内容</a:t>
                      </a:r>
                      <a:r>
                        <a:rPr lang="en-US" sz="1400" kern="0">
                          <a:effectLst/>
                        </a:rPr>
                        <a:t> = %s %n",</a:t>
                      </a:r>
                      <a:br>
                        <a:rPr lang="en-US" sz="1400" kern="0">
                          <a:effectLst/>
                        </a:rPr>
                      </a:br>
                      <a:r>
                        <a:rPr lang="en-US" sz="1400" kern="0">
                          <a:effectLst/>
                        </a:rPr>
                        <a:t>                            msg.getQueueId(), msg.getMsgId(), msg.getTags(), </a:t>
                      </a:r>
                      <a:endParaRPr lang="zh-CN" sz="14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100">
                          <a:effectLst/>
                        </a:rPr>
                        <a:t>			</a:t>
                      </a:r>
                      <a:r>
                        <a:rPr lang="en-US" sz="1400" kern="0">
                          <a:effectLst/>
                        </a:rPr>
                        <a:t>msg.getCommitLogOffset(), new String(msg.getBody()));</a:t>
                      </a:r>
                      <a:br>
                        <a:rPr lang="en-US" sz="1400" kern="0">
                          <a:effectLst/>
                        </a:rPr>
                      </a:br>
                      <a:r>
                        <a:rPr lang="en-US" sz="1400" kern="0">
                          <a:effectLst/>
                        </a:rPr>
                        <a:t>                }</a:t>
                      </a:r>
                      <a:br>
                        <a:rPr lang="en-US" sz="1400" kern="0">
                          <a:effectLst/>
                        </a:rPr>
                      </a:br>
                      <a:r>
                        <a:rPr lang="en-US" sz="1400" kern="0">
                          <a:effectLst/>
                        </a:rPr>
                        <a:t>                return ConsumeConcurrentlyStatus.CONSUME_SUCCESS;    // </a:t>
                      </a:r>
                      <a:r>
                        <a:rPr lang="zh-CN" sz="1400" kern="0">
                          <a:effectLst/>
                        </a:rPr>
                        <a:t>消费成功标记</a:t>
                      </a:r>
                      <a:r>
                        <a:rPr lang="en-US" sz="1400" kern="0">
                          <a:effectLst/>
                        </a:rPr>
                        <a:t/>
                      </a:r>
                      <a:br>
                        <a:rPr lang="en-US" sz="1400" kern="0">
                          <a:effectLst/>
                        </a:rPr>
                      </a:br>
                      <a:r>
                        <a:rPr lang="en-US" sz="1400" kern="0">
                          <a:effectLst/>
                        </a:rPr>
                        <a:t>            }</a:t>
                      </a:r>
                      <a:br>
                        <a:rPr lang="en-US" sz="1400" kern="0">
                          <a:effectLst/>
                        </a:rPr>
                      </a:br>
                      <a:r>
                        <a:rPr lang="en-US" sz="1400" kern="0">
                          <a:effectLst/>
                        </a:rPr>
                        <a:t>        });</a:t>
                      </a:r>
                      <a:br>
                        <a:rPr lang="en-US" sz="1400" kern="0">
                          <a:effectLst/>
                        </a:rPr>
                      </a:br>
                      <a:r>
                        <a:rPr lang="en-US" sz="1400" kern="0">
                          <a:effectLst/>
                        </a:rPr>
                        <a:t>        consumer.start();</a:t>
                      </a:r>
                      <a:r>
                        <a:rPr lang="en-US" sz="1400" kern="100">
                          <a:effectLst/>
                        </a:rPr>
                        <a:t>					</a:t>
                      </a:r>
                      <a:r>
                        <a:rPr lang="en-US" sz="1400" kern="0">
                          <a:effectLst/>
                        </a:rPr>
                        <a:t>// </a:t>
                      </a:r>
                      <a:r>
                        <a:rPr lang="zh-CN" sz="1400" kern="0">
                          <a:effectLst/>
                        </a:rPr>
                        <a:t>启动消费端</a:t>
                      </a:r>
                      <a:r>
                        <a:rPr lang="en-US" sz="1400" kern="0">
                          <a:effectLst/>
                        </a:rPr>
                        <a:t/>
                      </a:r>
                      <a:br>
                        <a:rPr lang="en-US" sz="1400" kern="0">
                          <a:effectLst/>
                        </a:rPr>
                      </a:br>
                      <a:r>
                        <a:rPr lang="en-US" sz="1400" kern="0">
                          <a:effectLst/>
                        </a:rPr>
                        <a:t>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11512882"/>
                  </a:ext>
                </a:extLst>
              </a:tr>
            </a:tbl>
          </a:graphicData>
        </a:graphic>
      </p:graphicFrame>
    </p:spTree>
    <p:extLst>
      <p:ext uri="{BB962C8B-B14F-4D97-AF65-F5344CB8AC3E}">
        <p14:creationId xmlns:p14="http://schemas.microsoft.com/office/powerpoint/2010/main" val="304141177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创建消息生产者</a:t>
            </a:r>
            <a:endParaRPr lang="zh-CN" altLang="en-US"/>
          </a:p>
        </p:txBody>
      </p:sp>
      <p:graphicFrame>
        <p:nvGraphicFramePr>
          <p:cNvPr id="4" name="表格 3"/>
          <p:cNvGraphicFramePr>
            <a:graphicFrameLocks noGrp="1"/>
          </p:cNvGraphicFramePr>
          <p:nvPr>
            <p:extLst/>
          </p:nvPr>
        </p:nvGraphicFramePr>
        <p:xfrm>
          <a:off x="205899" y="849087"/>
          <a:ext cx="11753268" cy="5737980"/>
        </p:xfrm>
        <a:graphic>
          <a:graphicData uri="http://schemas.openxmlformats.org/drawingml/2006/table">
            <a:tbl>
              <a:tblPr firstRow="1" firstCol="1" lastRow="1" lastCol="1" bandRow="1" bandCol="1">
                <a:tableStyleId>{5940675A-B579-460E-94D1-54222C63F5DA}</a:tableStyleId>
              </a:tblPr>
              <a:tblGrid>
                <a:gridCol w="11753268">
                  <a:extLst>
                    <a:ext uri="{9D8B030D-6E8A-4147-A177-3AD203B41FA5}">
                      <a16:colId xmlns:a16="http://schemas.microsoft.com/office/drawing/2014/main" val="1033369000"/>
                    </a:ext>
                  </a:extLst>
                </a:gridCol>
              </a:tblGrid>
              <a:tr h="573798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package com.yootk.rocketmq.broadcast;</a:t>
                      </a:r>
                      <a:br>
                        <a:rPr lang="en-US" sz="1600" kern="0">
                          <a:effectLst/>
                        </a:rPr>
                      </a:br>
                      <a:r>
                        <a:rPr lang="en-US" sz="1600" kern="0">
                          <a:effectLst/>
                        </a:rPr>
                        <a:t>public class BroadcastMessageProducer { </a:t>
                      </a:r>
                      <a:r>
                        <a:rPr lang="en-US" sz="1600" kern="100">
                          <a:effectLst/>
                        </a:rPr>
                        <a:t>			</a:t>
                      </a:r>
                      <a:r>
                        <a:rPr lang="en-US" sz="1600" kern="0">
                          <a:effectLst/>
                        </a:rPr>
                        <a:t>// </a:t>
                      </a:r>
                      <a:r>
                        <a:rPr lang="zh-CN" sz="1600" kern="0">
                          <a:effectLst/>
                        </a:rPr>
                        <a:t>李兴华高薪就业编程训练营</a:t>
                      </a:r>
                      <a:r>
                        <a:rPr lang="en-US" sz="1600" kern="0">
                          <a:effectLst/>
                        </a:rPr>
                        <a:t/>
                      </a:r>
                      <a:br>
                        <a:rPr lang="en-US" sz="1600" kern="0">
                          <a:effectLst/>
                        </a:rPr>
                      </a:br>
                      <a:r>
                        <a:rPr lang="en-US" sz="1600" kern="0">
                          <a:effectLst/>
                        </a:rPr>
                        <a:t>    // RocketMQ</a:t>
                      </a:r>
                      <a:r>
                        <a:rPr lang="zh-CN" sz="1600" kern="0">
                          <a:effectLst/>
                        </a:rPr>
                        <a:t>连接所需要的相关配置项，略</a:t>
                      </a:r>
                      <a:r>
                        <a:rPr lang="en-US" sz="1600" kern="0">
                          <a:effectLst/>
                        </a:rPr>
                        <a:t>…</a:t>
                      </a:r>
                      <a:br>
                        <a:rPr lang="en-US" sz="1600" kern="0">
                          <a:effectLst/>
                        </a:rPr>
                      </a:br>
                      <a:r>
                        <a:rPr lang="en-US" sz="1600" kern="0">
                          <a:effectLst/>
                        </a:rPr>
                        <a:t>    public static void main(String[] args) throws Exception { // </a:t>
                      </a:r>
                      <a:r>
                        <a:rPr lang="zh-CN" sz="1600" kern="0">
                          <a:effectLst/>
                        </a:rPr>
                        <a:t>沐言科技：</a:t>
                      </a:r>
                      <a:r>
                        <a:rPr lang="en-US" sz="1600" kern="0">
                          <a:effectLst/>
                        </a:rPr>
                        <a:t>www.yootk.com</a:t>
                      </a:r>
                      <a:br>
                        <a:rPr lang="en-US" sz="1600" kern="0">
                          <a:effectLst/>
                        </a:rPr>
                      </a:br>
                      <a:r>
                        <a:rPr lang="en-US" sz="1600" kern="0">
                          <a:effectLst/>
                        </a:rPr>
                        <a:t>        RPCHook clientHook = new AclClientRPCHook(</a:t>
                      </a:r>
                      <a:br>
                        <a:rPr lang="en-US" sz="1600" kern="0">
                          <a:effectLst/>
                        </a:rPr>
                      </a:br>
                      <a:r>
                        <a:rPr lang="en-US" sz="1600" kern="0">
                          <a:effectLst/>
                        </a:rPr>
                        <a:t>              new SessionCredentials(ACCESSKEY, SECRETKEY));</a:t>
                      </a:r>
                      <a:r>
                        <a:rPr lang="en-US" sz="1600" kern="100">
                          <a:effectLst/>
                        </a:rPr>
                        <a:t> 	</a:t>
                      </a:r>
                      <a:r>
                        <a:rPr lang="en-US" sz="1600" kern="0">
                          <a:effectLst/>
                        </a:rPr>
                        <a:t>// ACL</a:t>
                      </a:r>
                      <a:r>
                        <a:rPr lang="zh-CN" sz="1600" kern="0">
                          <a:effectLst/>
                        </a:rPr>
                        <a:t>认证</a:t>
                      </a:r>
                      <a:r>
                        <a:rPr lang="en-US" sz="1600" kern="0">
                          <a:effectLst/>
                        </a:rPr>
                        <a:t/>
                      </a:r>
                      <a:br>
                        <a:rPr lang="en-US" sz="1600" kern="0">
                          <a:effectLst/>
                        </a:rPr>
                      </a:br>
                      <a:r>
                        <a:rPr lang="en-US" sz="1600" kern="0">
                          <a:effectLst/>
                        </a:rPr>
                        <a:t>        DefaultMQProducer producer = new DefaultMQProducer(</a:t>
                      </a:r>
                      <a:br>
                        <a:rPr lang="en-US" sz="1600" kern="0">
                          <a:effectLst/>
                        </a:rPr>
                      </a:br>
                      <a:r>
                        <a:rPr lang="en-US" sz="1600" kern="0">
                          <a:effectLst/>
                        </a:rPr>
                        <a:t>              PRODUCER_GROUP, clientHook);</a:t>
                      </a:r>
                      <a:r>
                        <a:rPr lang="en-US" sz="1600" kern="100">
                          <a:effectLst/>
                        </a:rPr>
                        <a:t> 			</a:t>
                      </a:r>
                      <a:r>
                        <a:rPr lang="en-US" sz="1600" kern="0">
                          <a:effectLst/>
                        </a:rPr>
                        <a:t>// </a:t>
                      </a:r>
                      <a:r>
                        <a:rPr lang="zh-CN" sz="1600" kern="0">
                          <a:effectLst/>
                        </a:rPr>
                        <a:t>创建消息生产者</a:t>
                      </a:r>
                      <a:r>
                        <a:rPr lang="en-US" sz="1600" kern="0">
                          <a:effectLst/>
                        </a:rPr>
                        <a:t/>
                      </a:r>
                      <a:br>
                        <a:rPr lang="en-US" sz="1600" kern="0">
                          <a:effectLst/>
                        </a:rPr>
                      </a:br>
                      <a:r>
                        <a:rPr lang="en-US" sz="1600" kern="0">
                          <a:effectLst/>
                        </a:rPr>
                        <a:t>        producer.setNamesrvAddr(NAME_SERVER_LIST);</a:t>
                      </a:r>
                      <a:r>
                        <a:rPr lang="en-US" sz="1600" kern="100">
                          <a:effectLst/>
                        </a:rPr>
                        <a:t> 		</a:t>
                      </a:r>
                      <a:r>
                        <a:rPr lang="en-US" sz="1600" kern="0">
                          <a:effectLst/>
                        </a:rPr>
                        <a:t>// NameServer</a:t>
                      </a:r>
                      <a:r>
                        <a:rPr lang="zh-CN" sz="1600" kern="0">
                          <a:effectLst/>
                        </a:rPr>
                        <a:t>地址</a:t>
                      </a:r>
                      <a:r>
                        <a:rPr lang="en-US" sz="1600" kern="0">
                          <a:effectLst/>
                        </a:rPr>
                        <a:t/>
                      </a:r>
                      <a:br>
                        <a:rPr lang="en-US" sz="1600" kern="0">
                          <a:effectLst/>
                        </a:rPr>
                      </a:br>
                      <a:r>
                        <a:rPr lang="en-US" sz="1600" kern="0">
                          <a:effectLst/>
                        </a:rPr>
                        <a:t>        producer.start();</a:t>
                      </a:r>
                      <a:r>
                        <a:rPr lang="en-US" sz="1600" kern="100">
                          <a:effectLst/>
                        </a:rPr>
                        <a:t>					</a:t>
                      </a:r>
                      <a:r>
                        <a:rPr lang="en-US" sz="1600" kern="0">
                          <a:effectLst/>
                        </a:rPr>
                        <a:t>// </a:t>
                      </a:r>
                      <a:r>
                        <a:rPr lang="zh-CN" sz="1600" kern="0">
                          <a:effectLst/>
                        </a:rPr>
                        <a:t>启动消息生产者</a:t>
                      </a:r>
                      <a:r>
                        <a:rPr lang="en-US" sz="1600" kern="0">
                          <a:effectLst/>
                        </a:rPr>
                        <a:t/>
                      </a:r>
                      <a:br>
                        <a:rPr lang="en-US" sz="1600" kern="0">
                          <a:effectLst/>
                        </a:rPr>
                      </a:br>
                      <a:r>
                        <a:rPr lang="en-US" sz="1600" kern="0">
                          <a:effectLst/>
                        </a:rPr>
                        <a:t>        for (int x = 0; x &lt; 10; x++) { </a:t>
                      </a:r>
                      <a:r>
                        <a:rPr lang="en-US" sz="1600" kern="100">
                          <a:effectLst/>
                        </a:rPr>
                        <a:t>			</a:t>
                      </a:r>
                      <a:r>
                        <a:rPr lang="en-US" sz="1600" kern="0">
                          <a:effectLst/>
                        </a:rPr>
                        <a:t>// </a:t>
                      </a:r>
                      <a:r>
                        <a:rPr lang="zh-CN" sz="1600" kern="0">
                          <a:effectLst/>
                        </a:rPr>
                        <a:t>循环发送消息</a:t>
                      </a:r>
                      <a:r>
                        <a:rPr lang="en-US" sz="1600" kern="0">
                          <a:effectLst/>
                        </a:rPr>
                        <a:t/>
                      </a:r>
                      <a:br>
                        <a:rPr lang="en-US" sz="1600" kern="0">
                          <a:effectLst/>
                        </a:rPr>
                      </a:br>
                      <a:r>
                        <a:rPr lang="en-US" sz="1600" kern="0">
                          <a:effectLst/>
                        </a:rPr>
                        <a:t>            Message msg = new Message(TOPIC, ("</a:t>
                      </a:r>
                      <a:r>
                        <a:rPr lang="zh-CN" sz="1600" kern="0">
                          <a:effectLst/>
                        </a:rPr>
                        <a:t>【</a:t>
                      </a:r>
                      <a:r>
                        <a:rPr lang="en-US" sz="1600" kern="0">
                          <a:effectLst/>
                        </a:rPr>
                        <a:t>" + String.format("%03d", x) + </a:t>
                      </a:r>
                      <a:endParaRPr lang="zh-CN" sz="1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100">
                          <a:effectLst/>
                        </a:rPr>
                        <a:t>		</a:t>
                      </a:r>
                      <a:r>
                        <a:rPr lang="en-US" sz="1600" kern="0">
                          <a:effectLst/>
                        </a:rPr>
                        <a:t>"</a:t>
                      </a:r>
                      <a:r>
                        <a:rPr lang="zh-CN" sz="1600" kern="0">
                          <a:effectLst/>
                        </a:rPr>
                        <a:t>】沐言科技：</a:t>
                      </a:r>
                      <a:r>
                        <a:rPr lang="en-US" sz="1600" kern="0">
                          <a:effectLst/>
                        </a:rPr>
                        <a:t>www.yootk.com").getBytes(RemotingHelper.DEFAULT_CHARSET));</a:t>
                      </a:r>
                      <a:br>
                        <a:rPr lang="en-US" sz="1600" kern="0">
                          <a:effectLst/>
                        </a:rPr>
                      </a:br>
                      <a:r>
                        <a:rPr lang="en-US" sz="1600" kern="0">
                          <a:effectLst/>
                        </a:rPr>
                        <a:t>            producer.sendOneway(msg); </a:t>
                      </a:r>
                      <a:r>
                        <a:rPr lang="en-US" sz="1600" kern="100">
                          <a:effectLst/>
                        </a:rPr>
                        <a:t>			</a:t>
                      </a:r>
                      <a:r>
                        <a:rPr lang="en-US" sz="1600" kern="0">
                          <a:effectLst/>
                        </a:rPr>
                        <a:t>// </a:t>
                      </a:r>
                      <a:r>
                        <a:rPr lang="zh-CN" sz="1600" kern="0">
                          <a:effectLst/>
                        </a:rPr>
                        <a:t>发送信息</a:t>
                      </a:r>
                      <a:r>
                        <a:rPr lang="en-US" sz="1600" kern="0">
                          <a:effectLst/>
                        </a:rPr>
                        <a:t/>
                      </a:r>
                      <a:br>
                        <a:rPr lang="en-US" sz="1600" kern="0">
                          <a:effectLst/>
                        </a:rPr>
                      </a:br>
                      <a:r>
                        <a:rPr lang="en-US" sz="1600" kern="0">
                          <a:effectLst/>
                        </a:rPr>
                        <a:t>        }</a:t>
                      </a:r>
                      <a:br>
                        <a:rPr lang="en-US" sz="1600" kern="0">
                          <a:effectLst/>
                        </a:rPr>
                      </a:br>
                      <a:r>
                        <a:rPr lang="en-US" sz="1600" kern="0">
                          <a:effectLst/>
                        </a:rPr>
                        <a:t>        producer.shutdown();  </a:t>
                      </a:r>
                      <a:r>
                        <a:rPr lang="en-US" sz="1600" kern="100">
                          <a:effectLst/>
                        </a:rPr>
                        <a:t>				</a:t>
                      </a:r>
                      <a:r>
                        <a:rPr lang="en-US" sz="1600" kern="0">
                          <a:effectLst/>
                        </a:rPr>
                        <a:t>// </a:t>
                      </a:r>
                      <a:r>
                        <a:rPr lang="zh-CN" sz="1600" kern="0">
                          <a:effectLst/>
                        </a:rPr>
                        <a:t>关闭消息发送者</a:t>
                      </a:r>
                      <a:r>
                        <a:rPr lang="en-US" sz="1600" kern="0">
                          <a:effectLst/>
                        </a:rPr>
                        <a:t/>
                      </a:r>
                      <a:br>
                        <a:rPr lang="en-US" sz="1600" kern="0">
                          <a:effectLst/>
                        </a:rPr>
                      </a:br>
                      <a:r>
                        <a:rPr lang="en-US" sz="1600" kern="0">
                          <a:effectLst/>
                        </a:rPr>
                        <a:t>    }</a:t>
                      </a:r>
                      <a:br>
                        <a:rPr lang="en-US" sz="1600" kern="0">
                          <a:effectLst/>
                        </a:rPr>
                      </a:b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26010288"/>
                  </a:ext>
                </a:extLst>
              </a:tr>
            </a:tbl>
          </a:graphicData>
        </a:graphic>
      </p:graphicFrame>
    </p:spTree>
    <p:extLst>
      <p:ext uri="{BB962C8B-B14F-4D97-AF65-F5344CB8AC3E}">
        <p14:creationId xmlns:p14="http://schemas.microsoft.com/office/powerpoint/2010/main" val="283740193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消息消费顺序混乱</a:t>
            </a:r>
            <a:endParaRPr lang="zh-CN" altLang="en-US"/>
          </a:p>
        </p:txBody>
      </p:sp>
      <p:sp>
        <p:nvSpPr>
          <p:cNvPr id="3" name="内容占位符 2"/>
          <p:cNvSpPr>
            <a:spLocks noGrp="1"/>
          </p:cNvSpPr>
          <p:nvPr>
            <p:ph idx="1"/>
          </p:nvPr>
        </p:nvSpPr>
        <p:spPr/>
        <p:txBody>
          <a:bodyPr>
            <a:normAutofit lnSpcReduction="10000"/>
          </a:bodyPr>
          <a:lstStyle/>
          <a:p>
            <a:r>
              <a:rPr lang="zh-CN" altLang="zh-CN"/>
              <a:t>在默认情况下如果用户现在要进行消息的发送，一般都会基于</a:t>
            </a:r>
            <a:r>
              <a:rPr lang="en-US" altLang="zh-CN"/>
              <a:t>RocketMQ</a:t>
            </a:r>
            <a:r>
              <a:rPr lang="zh-CN" altLang="zh-CN"/>
              <a:t>默认的处理形式来实现消息队列的分配，这样一来当有多个消费者进行同一主题消息消费时，就会出现随机选择消息队列，从而导致消息消费顺序的混乱的情况出</a:t>
            </a:r>
            <a:r>
              <a:rPr lang="zh-CN" altLang="zh-CN" smtClean="0"/>
              <a:t>现</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zh-CN"/>
              <a:t>如果要想实现消息的顺序消费一般需要在生产端和消费端上分别进行处理，首先生产端需要自己来控制消息队列的选择（</a:t>
            </a:r>
            <a:r>
              <a:rPr lang="en-US" altLang="zh-CN"/>
              <a:t>MessageQueueSelector</a:t>
            </a:r>
            <a:r>
              <a:rPr lang="zh-CN" altLang="zh-CN"/>
              <a:t>接口实现），而后在消费端则可以使用根据顺序消费（</a:t>
            </a:r>
            <a:r>
              <a:rPr lang="en-US" altLang="zh-CN"/>
              <a:t>MessageListenerOrderly</a:t>
            </a:r>
            <a:r>
              <a:rPr lang="zh-CN" altLang="zh-CN"/>
              <a:t>接口实现），这样每一个消费端就可以依据顺序来实现不同消息队列的消费处</a:t>
            </a:r>
            <a:r>
              <a:rPr lang="zh-CN" altLang="zh-CN" smtClean="0"/>
              <a:t>理</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81" y="1871557"/>
            <a:ext cx="10258425" cy="303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56600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生产消息并选择消息队列</a:t>
            </a:r>
            <a:endParaRPr lang="zh-CN" altLang="en-US"/>
          </a:p>
        </p:txBody>
      </p:sp>
      <p:graphicFrame>
        <p:nvGraphicFramePr>
          <p:cNvPr id="4" name="表格 3"/>
          <p:cNvGraphicFramePr>
            <a:graphicFrameLocks noGrp="1"/>
          </p:cNvGraphicFramePr>
          <p:nvPr>
            <p:extLst/>
          </p:nvPr>
        </p:nvGraphicFramePr>
        <p:xfrm>
          <a:off x="216058" y="849086"/>
          <a:ext cx="11676221" cy="5785393"/>
        </p:xfrm>
        <a:graphic>
          <a:graphicData uri="http://schemas.openxmlformats.org/drawingml/2006/table">
            <a:tbl>
              <a:tblPr firstRow="1" firstCol="1" lastRow="1" lastCol="1" bandRow="1" bandCol="1">
                <a:tableStyleId>{5940675A-B579-460E-94D1-54222C63F5DA}</a:tableStyleId>
              </a:tblPr>
              <a:tblGrid>
                <a:gridCol w="11676221">
                  <a:extLst>
                    <a:ext uri="{9D8B030D-6E8A-4147-A177-3AD203B41FA5}">
                      <a16:colId xmlns:a16="http://schemas.microsoft.com/office/drawing/2014/main" val="3665044662"/>
                    </a:ext>
                  </a:extLst>
                </a:gridCol>
              </a:tblGrid>
              <a:tr h="578539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package com.yootk.rocketmq.orders;</a:t>
                      </a:r>
                      <a:br>
                        <a:rPr lang="en-US" sz="1200" kern="0">
                          <a:effectLst/>
                        </a:rPr>
                      </a:br>
                      <a:r>
                        <a:rPr lang="en-US" sz="1200" kern="0">
                          <a:effectLst/>
                        </a:rPr>
                        <a:t>public class OrderMessageProducer { </a:t>
                      </a:r>
                      <a:r>
                        <a:rPr lang="en-US" sz="1200" kern="100">
                          <a:effectLst/>
                        </a:rPr>
                        <a:t>			</a:t>
                      </a:r>
                      <a:r>
                        <a:rPr lang="en-US" sz="1200" kern="0">
                          <a:effectLst/>
                        </a:rPr>
                        <a:t>// </a:t>
                      </a:r>
                      <a:r>
                        <a:rPr lang="zh-CN" sz="1200" kern="0">
                          <a:effectLst/>
                        </a:rPr>
                        <a:t>李兴华高薪就业编程训练营</a:t>
                      </a:r>
                      <a:r>
                        <a:rPr lang="en-US" sz="1200" kern="0">
                          <a:effectLst/>
                        </a:rPr>
                        <a:t/>
                      </a:r>
                      <a:br>
                        <a:rPr lang="en-US" sz="1200" kern="0">
                          <a:effectLst/>
                        </a:rPr>
                      </a:br>
                      <a:r>
                        <a:rPr lang="en-US" sz="1200" kern="0">
                          <a:effectLst/>
                        </a:rPr>
                        <a:t>    // RocketMQ</a:t>
                      </a:r>
                      <a:r>
                        <a:rPr lang="zh-CN" sz="1200" kern="0">
                          <a:effectLst/>
                        </a:rPr>
                        <a:t>连接所需要的相关配置项，略</a:t>
                      </a:r>
                      <a:r>
                        <a:rPr lang="en-US" sz="1200" kern="0">
                          <a:effectLst/>
                        </a:rPr>
                        <a:t>…</a:t>
                      </a:r>
                      <a:br>
                        <a:rPr lang="en-US" sz="1200" kern="0">
                          <a:effectLst/>
                        </a:rPr>
                      </a:br>
                      <a:r>
                        <a:rPr lang="en-US" sz="1200" kern="0">
                          <a:effectLst/>
                        </a:rPr>
                        <a:t>    public static final String TAGS[] = new String[]{</a:t>
                      </a:r>
                      <a:endParaRPr lang="zh-CN" sz="12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100">
                          <a:effectLst/>
                        </a:rPr>
                        <a:t>		</a:t>
                      </a:r>
                      <a:r>
                        <a:rPr lang="en-US" sz="1200" kern="0">
                          <a:effectLst/>
                        </a:rPr>
                        <a:t>"tagA", "tagB", "tagC", "tagD", "tagE"}; </a:t>
                      </a:r>
                      <a:r>
                        <a:rPr lang="en-US" sz="1200" kern="100">
                          <a:effectLst/>
                        </a:rPr>
                        <a:t>	</a:t>
                      </a:r>
                      <a:r>
                        <a:rPr lang="en-US" sz="1200" kern="0">
                          <a:effectLst/>
                        </a:rPr>
                        <a:t>// </a:t>
                      </a:r>
                      <a:r>
                        <a:rPr lang="zh-CN" sz="1200" kern="0">
                          <a:effectLst/>
                        </a:rPr>
                        <a:t>业务标签</a:t>
                      </a:r>
                      <a:r>
                        <a:rPr lang="en-US" sz="1200" kern="0">
                          <a:effectLst/>
                        </a:rPr>
                        <a:t/>
                      </a:r>
                      <a:br>
                        <a:rPr lang="en-US" sz="1200" kern="0">
                          <a:effectLst/>
                        </a:rPr>
                      </a:br>
                      <a:r>
                        <a:rPr lang="en-US" sz="1200" kern="0">
                          <a:effectLst/>
                        </a:rPr>
                        <a:t>    public static void main(String[] args) throws Exception { // </a:t>
                      </a:r>
                      <a:r>
                        <a:rPr lang="zh-CN" sz="1200" kern="0">
                          <a:effectLst/>
                        </a:rPr>
                        <a:t>沐言科技：</a:t>
                      </a:r>
                      <a:r>
                        <a:rPr lang="en-US" sz="1200" kern="0">
                          <a:effectLst/>
                        </a:rPr>
                        <a:t>www.yootk.com</a:t>
                      </a:r>
                      <a:br>
                        <a:rPr lang="en-US" sz="1200" kern="0">
                          <a:effectLst/>
                        </a:rPr>
                      </a:br>
                      <a:r>
                        <a:rPr lang="en-US" sz="1200" kern="0">
                          <a:effectLst/>
                        </a:rPr>
                        <a:t>        RPCHook clientHook = new AclClientRPCHook(</a:t>
                      </a:r>
                      <a:br>
                        <a:rPr lang="en-US" sz="1200" kern="0">
                          <a:effectLst/>
                        </a:rPr>
                      </a:br>
                      <a:r>
                        <a:rPr lang="en-US" sz="1200" kern="0">
                          <a:effectLst/>
                        </a:rPr>
                        <a:t>                new SessionCredentials(ACCESSKEY, SECRETKEY)); // ACL</a:t>
                      </a:r>
                      <a:r>
                        <a:rPr lang="zh-CN" sz="1200" kern="0">
                          <a:effectLst/>
                        </a:rPr>
                        <a:t>认证</a:t>
                      </a:r>
                      <a:r>
                        <a:rPr lang="en-US" sz="1200" kern="0">
                          <a:effectLst/>
                        </a:rPr>
                        <a:t/>
                      </a:r>
                      <a:br>
                        <a:rPr lang="en-US" sz="1200" kern="0">
                          <a:effectLst/>
                        </a:rPr>
                      </a:br>
                      <a:r>
                        <a:rPr lang="en-US" sz="1200" kern="0">
                          <a:effectLst/>
                        </a:rPr>
                        <a:t>        DefaultMQProducer producer = new DefaultMQProducer(</a:t>
                      </a:r>
                      <a:br>
                        <a:rPr lang="en-US" sz="1200" kern="0">
                          <a:effectLst/>
                        </a:rPr>
                      </a:br>
                      <a:r>
                        <a:rPr lang="en-US" sz="1200" kern="0">
                          <a:effectLst/>
                        </a:rPr>
                        <a:t>                PRODUCER_GROUP, clientHook);</a:t>
                      </a:r>
                      <a:r>
                        <a:rPr lang="en-US" sz="1200" kern="100">
                          <a:effectLst/>
                        </a:rPr>
                        <a:t> 			</a:t>
                      </a:r>
                      <a:r>
                        <a:rPr lang="en-US" sz="1200" kern="0">
                          <a:effectLst/>
                        </a:rPr>
                        <a:t>// </a:t>
                      </a:r>
                      <a:r>
                        <a:rPr lang="zh-CN" sz="1200" kern="0">
                          <a:effectLst/>
                        </a:rPr>
                        <a:t>创建消息生产者</a:t>
                      </a:r>
                      <a:r>
                        <a:rPr lang="en-US" sz="1200" kern="0">
                          <a:effectLst/>
                        </a:rPr>
                        <a:t/>
                      </a:r>
                      <a:br>
                        <a:rPr lang="en-US" sz="1200" kern="0">
                          <a:effectLst/>
                        </a:rPr>
                      </a:br>
                      <a:r>
                        <a:rPr lang="en-US" sz="1200" kern="0">
                          <a:effectLst/>
                        </a:rPr>
                        <a:t>        producer.setNamesrvAddr(NAME_SERVER_LIST);</a:t>
                      </a:r>
                      <a:r>
                        <a:rPr lang="en-US" sz="1200" kern="100">
                          <a:effectLst/>
                        </a:rPr>
                        <a:t> 		</a:t>
                      </a:r>
                      <a:r>
                        <a:rPr lang="en-US" sz="1200" kern="0">
                          <a:effectLst/>
                        </a:rPr>
                        <a:t>// NameServer</a:t>
                      </a:r>
                      <a:br>
                        <a:rPr lang="en-US" sz="1200" kern="0">
                          <a:effectLst/>
                        </a:rPr>
                      </a:br>
                      <a:r>
                        <a:rPr lang="en-US" sz="1200" kern="0">
                          <a:effectLst/>
                        </a:rPr>
                        <a:t>        producer.start();</a:t>
                      </a:r>
                      <a:r>
                        <a:rPr lang="en-US" sz="1200" kern="100">
                          <a:effectLst/>
                        </a:rPr>
                        <a:t>					</a:t>
                      </a:r>
                      <a:r>
                        <a:rPr lang="en-US" sz="1200" kern="0">
                          <a:effectLst/>
                        </a:rPr>
                        <a:t>// </a:t>
                      </a:r>
                      <a:r>
                        <a:rPr lang="zh-CN" sz="1200" kern="0">
                          <a:effectLst/>
                        </a:rPr>
                        <a:t>启动消息生产者</a:t>
                      </a:r>
                      <a:r>
                        <a:rPr lang="en-US" sz="1200" kern="0">
                          <a:effectLst/>
                        </a:rPr>
                        <a:t/>
                      </a:r>
                      <a:br>
                        <a:rPr lang="en-US" sz="1200" kern="0">
                          <a:effectLst/>
                        </a:rPr>
                      </a:br>
                      <a:r>
                        <a:rPr lang="en-US" sz="1200" kern="0">
                          <a:effectLst/>
                        </a:rPr>
                        <a:t>        for (int x = 0; x &lt; 100; x++) {            </a:t>
                      </a:r>
                      <a:r>
                        <a:rPr lang="en-US" sz="1200" kern="100">
                          <a:effectLst/>
                        </a:rPr>
                        <a:t>		</a:t>
                      </a:r>
                      <a:r>
                        <a:rPr lang="en-US" sz="1200" kern="0">
                          <a:effectLst/>
                        </a:rPr>
                        <a:t>// </a:t>
                      </a:r>
                      <a:r>
                        <a:rPr lang="zh-CN" sz="1200" kern="0">
                          <a:effectLst/>
                        </a:rPr>
                        <a:t>循环发送消息</a:t>
                      </a:r>
                      <a:r>
                        <a:rPr lang="en-US" sz="1200" kern="0">
                          <a:effectLst/>
                        </a:rPr>
                        <a:t/>
                      </a:r>
                      <a:br>
                        <a:rPr lang="en-US" sz="1200" kern="0">
                          <a:effectLst/>
                        </a:rPr>
                      </a:br>
                      <a:r>
                        <a:rPr lang="en-US" sz="1200" kern="0">
                          <a:effectLst/>
                        </a:rPr>
                        <a:t>            Message msg = new Message(TOPIC, TAGS[x % TAGS.length],</a:t>
                      </a:r>
                      <a:br>
                        <a:rPr lang="en-US" sz="1200" kern="0">
                          <a:effectLst/>
                        </a:rPr>
                      </a:br>
                      <a:r>
                        <a:rPr lang="en-US" sz="1200" kern="0">
                          <a:effectLst/>
                        </a:rPr>
                        <a:t>                    ("</a:t>
                      </a:r>
                      <a:r>
                        <a:rPr lang="zh-CN" sz="1200" kern="0">
                          <a:effectLst/>
                        </a:rPr>
                        <a:t>【</a:t>
                      </a:r>
                      <a:r>
                        <a:rPr lang="en-US" sz="1200" kern="0">
                          <a:effectLst/>
                        </a:rPr>
                        <a:t>" + String.format("%03d", x) + "</a:t>
                      </a:r>
                      <a:r>
                        <a:rPr lang="zh-CN" sz="1200" kern="0">
                          <a:effectLst/>
                        </a:rPr>
                        <a:t>】沐言科技：</a:t>
                      </a:r>
                      <a:r>
                        <a:rPr lang="en-US" sz="1200" kern="0">
                          <a:effectLst/>
                        </a:rPr>
                        <a:t>www.yootk.com")</a:t>
                      </a:r>
                      <a:br>
                        <a:rPr lang="en-US" sz="1200" kern="0">
                          <a:effectLst/>
                        </a:rPr>
                      </a:br>
                      <a:r>
                        <a:rPr lang="en-US" sz="1200" kern="0">
                          <a:effectLst/>
                        </a:rPr>
                        <a:t>                            .getBytes(RemotingHelper.DEFAULT_CHARSET)); // </a:t>
                      </a:r>
                      <a:r>
                        <a:rPr lang="zh-CN" sz="1200" kern="0">
                          <a:effectLst/>
                        </a:rPr>
                        <a:t>创建消息</a:t>
                      </a:r>
                      <a:r>
                        <a:rPr lang="en-US" sz="1200" kern="0">
                          <a:effectLst/>
                        </a:rPr>
                        <a:t/>
                      </a:r>
                      <a:br>
                        <a:rPr lang="en-US" sz="1200" kern="0">
                          <a:effectLst/>
                        </a:rPr>
                      </a:br>
                      <a:r>
                        <a:rPr lang="en-US" sz="1200" kern="0">
                          <a:effectLst/>
                        </a:rPr>
                        <a:t>            producer.sendOneway(msg, new MessageQueueSelector() { // </a:t>
                      </a:r>
                      <a:r>
                        <a:rPr lang="zh-CN" sz="1200" kern="0">
                          <a:effectLst/>
                        </a:rPr>
                        <a:t>队列选择器</a:t>
                      </a:r>
                      <a:r>
                        <a:rPr lang="en-US" sz="1200" kern="0">
                          <a:effectLst/>
                        </a:rPr>
                        <a:t/>
                      </a:r>
                      <a:br>
                        <a:rPr lang="en-US" sz="1200" kern="0">
                          <a:effectLst/>
                        </a:rPr>
                      </a:br>
                      <a:r>
                        <a:rPr lang="en-US" sz="1200" kern="0">
                          <a:effectLst/>
                        </a:rPr>
                        <a:t>                @Override</a:t>
                      </a:r>
                      <a:br>
                        <a:rPr lang="en-US" sz="1200" kern="0">
                          <a:effectLst/>
                        </a:rPr>
                      </a:br>
                      <a:r>
                        <a:rPr lang="en-US" sz="1200" kern="0">
                          <a:effectLst/>
                        </a:rPr>
                        <a:t>                public MessageQueue select(List&lt;MessageQueue&gt; mqs, </a:t>
                      </a:r>
                      <a:endParaRPr lang="zh-CN" sz="12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100">
                          <a:effectLst/>
                        </a:rPr>
                        <a:t>		</a:t>
                      </a:r>
                      <a:r>
                        <a:rPr lang="en-US" sz="1200" kern="0">
                          <a:effectLst/>
                        </a:rPr>
                        <a:t>Message msg, Object arg) {</a:t>
                      </a:r>
                      <a:br>
                        <a:rPr lang="en-US" sz="1200" kern="0">
                          <a:effectLst/>
                        </a:rPr>
                      </a:br>
                      <a:r>
                        <a:rPr lang="en-US" sz="1200" kern="0">
                          <a:effectLst/>
                        </a:rPr>
                        <a:t>                    int index = ((Integer) arg) % mqs.size();</a:t>
                      </a:r>
                      <a:r>
                        <a:rPr lang="en-US" sz="1200" kern="100">
                          <a:effectLst/>
                        </a:rPr>
                        <a:t>	</a:t>
                      </a:r>
                      <a:r>
                        <a:rPr lang="en-US" sz="1200" kern="0">
                          <a:effectLst/>
                        </a:rPr>
                        <a:t>// </a:t>
                      </a:r>
                      <a:r>
                        <a:rPr lang="zh-CN" sz="1200" kern="0">
                          <a:effectLst/>
                        </a:rPr>
                        <a:t>获取设置的</a:t>
                      </a:r>
                      <a:r>
                        <a:rPr lang="en-US" sz="1200" kern="0">
                          <a:effectLst/>
                        </a:rPr>
                        <a:t>ID</a:t>
                      </a:r>
                      <a:br>
                        <a:rPr lang="en-US" sz="1200" kern="0">
                          <a:effectLst/>
                        </a:rPr>
                      </a:br>
                      <a:r>
                        <a:rPr lang="en-US" sz="1200" kern="0">
                          <a:effectLst/>
                        </a:rPr>
                        <a:t>                    return mqs.get(index); </a:t>
                      </a:r>
                      <a:r>
                        <a:rPr lang="en-US" sz="1200" kern="100">
                          <a:effectLst/>
                        </a:rPr>
                        <a:t>			</a:t>
                      </a:r>
                      <a:r>
                        <a:rPr lang="en-US" sz="1200" kern="0">
                          <a:effectLst/>
                        </a:rPr>
                        <a:t>// </a:t>
                      </a:r>
                      <a:r>
                        <a:rPr lang="zh-CN" sz="1200" kern="0">
                          <a:effectLst/>
                        </a:rPr>
                        <a:t>选择指定队列</a:t>
                      </a:r>
                      <a:r>
                        <a:rPr lang="en-US" sz="1200" kern="0">
                          <a:effectLst/>
                        </a:rPr>
                        <a:t/>
                      </a:r>
                      <a:br>
                        <a:rPr lang="en-US" sz="1200" kern="0">
                          <a:effectLst/>
                        </a:rPr>
                      </a:br>
                      <a:r>
                        <a:rPr lang="en-US" sz="1200" kern="0">
                          <a:effectLst/>
                        </a:rPr>
                        <a:t>                }</a:t>
                      </a:r>
                      <a:br>
                        <a:rPr lang="en-US" sz="1200" kern="0">
                          <a:effectLst/>
                        </a:rPr>
                      </a:br>
                      <a:r>
                        <a:rPr lang="en-US" sz="1200" kern="0">
                          <a:effectLst/>
                        </a:rPr>
                        <a:t>            }, x % 5); </a:t>
                      </a:r>
                      <a:r>
                        <a:rPr lang="en-US" sz="1200" kern="100">
                          <a:effectLst/>
                        </a:rPr>
                        <a:t>					</a:t>
                      </a:r>
                      <a:r>
                        <a:rPr lang="en-US" sz="1200" kern="0">
                          <a:effectLst/>
                        </a:rPr>
                        <a:t>// </a:t>
                      </a:r>
                      <a:r>
                        <a:rPr lang="zh-CN" sz="1200" kern="0">
                          <a:effectLst/>
                        </a:rPr>
                        <a:t>单向消息</a:t>
                      </a:r>
                      <a:r>
                        <a:rPr lang="en-US" sz="1200" kern="0">
                          <a:effectLst/>
                        </a:rPr>
                        <a:t/>
                      </a:r>
                      <a:br>
                        <a:rPr lang="en-US" sz="1200" kern="0">
                          <a:effectLst/>
                        </a:rPr>
                      </a:br>
                      <a:r>
                        <a:rPr lang="en-US" sz="1200" kern="0">
                          <a:effectLst/>
                        </a:rPr>
                        <a:t>        }</a:t>
                      </a:r>
                      <a:br>
                        <a:rPr lang="en-US" sz="1200" kern="0">
                          <a:effectLst/>
                        </a:rPr>
                      </a:br>
                      <a:r>
                        <a:rPr lang="en-US" sz="1200" kern="0">
                          <a:effectLst/>
                        </a:rPr>
                        <a:t>        producer.shutdown();</a:t>
                      </a:r>
                      <a:r>
                        <a:rPr lang="en-US" sz="1200" kern="100">
                          <a:effectLst/>
                        </a:rPr>
                        <a:t>				</a:t>
                      </a:r>
                      <a:r>
                        <a:rPr lang="en-US" sz="1200" kern="0">
                          <a:effectLst/>
                        </a:rPr>
                        <a:t>// </a:t>
                      </a:r>
                      <a:r>
                        <a:rPr lang="zh-CN" sz="1200" kern="0">
                          <a:effectLst/>
                        </a:rPr>
                        <a:t>关闭消息发送者</a:t>
                      </a:r>
                      <a:r>
                        <a:rPr lang="en-US" sz="1200" kern="0">
                          <a:effectLst/>
                        </a:rPr>
                        <a:t/>
                      </a:r>
                      <a:br>
                        <a:rPr lang="en-US" sz="1200" kern="0">
                          <a:effectLst/>
                        </a:rPr>
                      </a:br>
                      <a:r>
                        <a:rPr lang="en-US" sz="1200" kern="0">
                          <a:effectLst/>
                        </a:rPr>
                        <a:t>    }</a:t>
                      </a:r>
                      <a:br>
                        <a:rPr lang="en-US" sz="1200" kern="0">
                          <a:effectLst/>
                        </a:rPr>
                      </a:br>
                      <a:r>
                        <a:rPr lang="en-US" sz="1200" kern="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18310568"/>
                  </a:ext>
                </a:extLst>
              </a:tr>
            </a:tbl>
          </a:graphicData>
        </a:graphic>
      </p:graphicFrame>
    </p:spTree>
    <p:extLst>
      <p:ext uri="{BB962C8B-B14F-4D97-AF65-F5344CB8AC3E}">
        <p14:creationId xmlns:p14="http://schemas.microsoft.com/office/powerpoint/2010/main" val="1350882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RocketMQ</a:t>
            </a:r>
            <a:r>
              <a:rPr lang="zh-CN" altLang="en-US"/>
              <a:t>服务部署 </a:t>
            </a:r>
            <a:r>
              <a:rPr lang="en-US" altLang="zh-CN"/>
              <a:t>- </a:t>
            </a:r>
            <a:r>
              <a:rPr lang="en-US" altLang="zh-CN" smtClean="0"/>
              <a:t>2</a:t>
            </a:r>
            <a:endParaRPr lang="zh-CN" altLang="en-US"/>
          </a:p>
        </p:txBody>
      </p:sp>
      <p:sp>
        <p:nvSpPr>
          <p:cNvPr id="3" name="内容占位符 2"/>
          <p:cNvSpPr>
            <a:spLocks noGrp="1"/>
          </p:cNvSpPr>
          <p:nvPr>
            <p:ph idx="1"/>
          </p:nvPr>
        </p:nvSpPr>
        <p:spPr/>
        <p:txBody>
          <a:bodyPr/>
          <a:lstStyle/>
          <a:p>
            <a:r>
              <a:rPr lang="zh-CN" altLang="en-US" smtClean="0"/>
              <a:t>增加新的配置项：</a:t>
            </a:r>
            <a:r>
              <a:rPr lang="en-US" altLang="zh-CN"/>
              <a:t>vi /</a:t>
            </a:r>
            <a:r>
              <a:rPr lang="en-US" altLang="zh-CN" smtClean="0"/>
              <a:t>etc/profile</a:t>
            </a:r>
          </a:p>
          <a:p>
            <a:pPr lvl="1"/>
            <a:r>
              <a:rPr lang="zh-CN" altLang="en-US"/>
              <a:t>增加配置项</a:t>
            </a:r>
            <a:r>
              <a:rPr lang="zh-CN" altLang="en-US" smtClean="0"/>
              <a:t>：</a:t>
            </a:r>
            <a:r>
              <a:rPr lang="en-US" altLang="zh-CN" smtClean="0"/>
              <a:t>export </a:t>
            </a:r>
            <a:r>
              <a:rPr lang="en-US" altLang="zh-CN"/>
              <a:t>NAMESRV_ADDR=rocketmq-server:9876</a:t>
            </a:r>
          </a:p>
          <a:p>
            <a:pPr lvl="1"/>
            <a:r>
              <a:rPr lang="zh-CN" altLang="en-US"/>
              <a:t>配置项生效</a:t>
            </a:r>
            <a:r>
              <a:rPr lang="zh-CN" altLang="en-US" smtClean="0"/>
              <a:t>：</a:t>
            </a:r>
            <a:r>
              <a:rPr lang="en-US" altLang="zh-CN" smtClean="0"/>
              <a:t>source </a:t>
            </a:r>
            <a:r>
              <a:rPr lang="en-US" altLang="zh-CN"/>
              <a:t>/</a:t>
            </a:r>
            <a:r>
              <a:rPr lang="en-US" altLang="zh-CN" smtClean="0"/>
              <a:t>etc/profile</a:t>
            </a:r>
          </a:p>
          <a:p>
            <a:r>
              <a:rPr lang="zh-CN" altLang="en-US" smtClean="0"/>
              <a:t>修改防火墙配置：</a:t>
            </a:r>
            <a:endParaRPr lang="en-US" altLang="zh-CN" smtClean="0"/>
          </a:p>
          <a:p>
            <a:pPr lvl="1"/>
            <a:r>
              <a:rPr lang="en-US" altLang="zh-CN"/>
              <a:t>firewall-cmd --zone=public --add-port=9876/tcp --permanent</a:t>
            </a:r>
          </a:p>
          <a:p>
            <a:pPr lvl="1"/>
            <a:r>
              <a:rPr lang="en-US" altLang="zh-CN"/>
              <a:t>firewall-cmd --zone=public --add-port=10911/tcp --permanent</a:t>
            </a:r>
          </a:p>
          <a:p>
            <a:pPr lvl="1"/>
            <a:r>
              <a:rPr lang="en-US" altLang="zh-CN"/>
              <a:t>firewall-cmd --zone=public --add-port=10909/tcp --permanent</a:t>
            </a:r>
          </a:p>
          <a:p>
            <a:pPr lvl="1"/>
            <a:r>
              <a:rPr lang="en-US" altLang="zh-CN"/>
              <a:t>firewall-cmd --zone=public --add-port=10912/tcp --permanent</a:t>
            </a:r>
          </a:p>
          <a:p>
            <a:pPr lvl="1"/>
            <a:r>
              <a:rPr lang="en-US" altLang="zh-CN"/>
              <a:t>firewall-cmd --</a:t>
            </a:r>
            <a:r>
              <a:rPr lang="en-US" altLang="zh-CN" smtClean="0"/>
              <a:t>reload</a:t>
            </a:r>
          </a:p>
          <a:p>
            <a:r>
              <a:rPr lang="zh-CN" altLang="en-US" smtClean="0"/>
              <a:t>内置生产者测试：</a:t>
            </a:r>
            <a:r>
              <a:rPr lang="en-US" altLang="zh-CN"/>
              <a:t>/usr/local/rocketmq/bin/tools.sh </a:t>
            </a:r>
            <a:r>
              <a:rPr lang="en-US" altLang="zh-CN" smtClean="0"/>
              <a:t>org.apache.rocketmq.example.quickstart.Producer</a:t>
            </a:r>
          </a:p>
          <a:p>
            <a:r>
              <a:rPr lang="zh-CN" altLang="en-US" smtClean="0"/>
              <a:t>内置消费者测试：</a:t>
            </a:r>
            <a:r>
              <a:rPr lang="en-US" altLang="zh-CN"/>
              <a:t>/usr/local/rocketmq/bin/tools.sh org.apache.rocketmq.example.quickstart.Consumer</a:t>
            </a:r>
          </a:p>
          <a:p>
            <a:endParaRPr lang="en-US" altLang="zh-CN"/>
          </a:p>
          <a:p>
            <a:pPr lvl="1"/>
            <a:endParaRPr lang="zh-CN" altLang="en-US"/>
          </a:p>
        </p:txBody>
      </p:sp>
    </p:spTree>
    <p:extLst>
      <p:ext uri="{BB962C8B-B14F-4D97-AF65-F5344CB8AC3E}">
        <p14:creationId xmlns:p14="http://schemas.microsoft.com/office/powerpoint/2010/main" val="42823620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定义消息消费</a:t>
            </a:r>
            <a:r>
              <a:rPr lang="zh-CN" altLang="zh-CN" smtClean="0"/>
              <a:t>者</a:t>
            </a:r>
            <a:endParaRPr lang="zh-CN" altLang="en-US"/>
          </a:p>
        </p:txBody>
      </p:sp>
      <p:graphicFrame>
        <p:nvGraphicFramePr>
          <p:cNvPr id="4" name="表格 3"/>
          <p:cNvGraphicFramePr>
            <a:graphicFrameLocks noGrp="1"/>
          </p:cNvGraphicFramePr>
          <p:nvPr>
            <p:extLst/>
          </p:nvPr>
        </p:nvGraphicFramePr>
        <p:xfrm>
          <a:off x="236378" y="849086"/>
          <a:ext cx="11625421" cy="5770153"/>
        </p:xfrm>
        <a:graphic>
          <a:graphicData uri="http://schemas.openxmlformats.org/drawingml/2006/table">
            <a:tbl>
              <a:tblPr firstRow="1" firstCol="1" lastRow="1" lastCol="1" bandRow="1" bandCol="1">
                <a:tableStyleId>{5940675A-B579-460E-94D1-54222C63F5DA}</a:tableStyleId>
              </a:tblPr>
              <a:tblGrid>
                <a:gridCol w="11625421">
                  <a:extLst>
                    <a:ext uri="{9D8B030D-6E8A-4147-A177-3AD203B41FA5}">
                      <a16:colId xmlns:a16="http://schemas.microsoft.com/office/drawing/2014/main" val="1959177066"/>
                    </a:ext>
                  </a:extLst>
                </a:gridCol>
              </a:tblGrid>
              <a:tr h="5770153">
                <a:tc>
                  <a:txBody>
                    <a:bodyPr/>
                    <a:lstStyle/>
                    <a:p>
                      <a:pPr algn="l">
                        <a:spcAft>
                          <a:spcPts val="0"/>
                        </a:spcAft>
                        <a:tabLst>
                          <a:tab pos="581660" algn="l"/>
                          <a:tab pos="1163320" algn="l"/>
                          <a:tab pos="1744980" algn="l"/>
                          <a:tab pos="2326640" algn="l"/>
                          <a:tab pos="2908300" algn="l"/>
                          <a:tab pos="3489960" algn="l"/>
                          <a:tab pos="4071620" algn="l"/>
                          <a:tab pos="4597400" algn="l"/>
                          <a:tab pos="5234940" algn="l"/>
                          <a:tab pos="5816600" algn="l"/>
                          <a:tab pos="6398260" algn="l"/>
                          <a:tab pos="6979920" algn="l"/>
                          <a:tab pos="7561580" algn="l"/>
                          <a:tab pos="8143240" algn="l"/>
                          <a:tab pos="8724900" algn="l"/>
                          <a:tab pos="9306560" algn="l"/>
                        </a:tabLst>
                      </a:pPr>
                      <a:r>
                        <a:rPr lang="en-US" sz="1400" kern="0">
                          <a:effectLst/>
                        </a:rPr>
                        <a:t>package com.yootk.rocketmq.orders;</a:t>
                      </a:r>
                      <a:br>
                        <a:rPr lang="en-US" sz="1400" kern="0">
                          <a:effectLst/>
                        </a:rPr>
                      </a:br>
                      <a:r>
                        <a:rPr lang="en-US" sz="1400" kern="0">
                          <a:effectLst/>
                        </a:rPr>
                        <a:t>public class OrderMessageConsumerA {</a:t>
                      </a:r>
                      <a:r>
                        <a:rPr lang="en-US" sz="1400" kern="100">
                          <a:effectLst/>
                        </a:rPr>
                        <a:t>			</a:t>
                      </a:r>
                      <a:r>
                        <a:rPr lang="en-US" sz="1400" kern="0">
                          <a:effectLst/>
                        </a:rPr>
                        <a:t>// </a:t>
                      </a:r>
                      <a:r>
                        <a:rPr lang="zh-CN" sz="1400" kern="0">
                          <a:effectLst/>
                        </a:rPr>
                        <a:t>李兴华高薪就业编程训练营</a:t>
                      </a:r>
                      <a:r>
                        <a:rPr lang="en-US" sz="1400" kern="0">
                          <a:effectLst/>
                        </a:rPr>
                        <a:t/>
                      </a:r>
                      <a:br>
                        <a:rPr lang="en-US" sz="1400" kern="0">
                          <a:effectLst/>
                        </a:rPr>
                      </a:br>
                      <a:r>
                        <a:rPr lang="en-US" sz="1400" kern="0">
                          <a:effectLst/>
                        </a:rPr>
                        <a:t>    // RocketMQ</a:t>
                      </a:r>
                      <a:r>
                        <a:rPr lang="zh-CN" sz="1400" kern="0">
                          <a:effectLst/>
                        </a:rPr>
                        <a:t>连接所需要的相关配置项，略</a:t>
                      </a:r>
                      <a:r>
                        <a:rPr lang="en-US" sz="1400" kern="0">
                          <a:effectLst/>
                        </a:rPr>
                        <a:t>…</a:t>
                      </a:r>
                      <a:br>
                        <a:rPr lang="en-US" sz="1400" kern="0">
                          <a:effectLst/>
                        </a:rPr>
                      </a:br>
                      <a:r>
                        <a:rPr lang="en-US" sz="1400" kern="0">
                          <a:effectLst/>
                        </a:rPr>
                        <a:t>    public static void main(String[] args) throws Exception {// </a:t>
                      </a:r>
                      <a:r>
                        <a:rPr lang="zh-CN" sz="1400" kern="0">
                          <a:effectLst/>
                        </a:rPr>
                        <a:t>沐言科技：</a:t>
                      </a:r>
                      <a:r>
                        <a:rPr lang="en-US" sz="1400" kern="0">
                          <a:effectLst/>
                        </a:rPr>
                        <a:t>www.yootk.com</a:t>
                      </a:r>
                      <a:br>
                        <a:rPr lang="en-US" sz="1400" kern="0">
                          <a:effectLst/>
                        </a:rPr>
                      </a:br>
                      <a:r>
                        <a:rPr lang="en-US" sz="1400" kern="0">
                          <a:effectLst/>
                        </a:rPr>
                        <a:t>        RPCHook clientHook = new AclClientRPCHook(</a:t>
                      </a:r>
                      <a:br>
                        <a:rPr lang="en-US" sz="1400" kern="0">
                          <a:effectLst/>
                        </a:rPr>
                      </a:br>
                      <a:r>
                        <a:rPr lang="en-US" sz="1400" kern="0">
                          <a:effectLst/>
                        </a:rPr>
                        <a:t>                new SessionCredentials(ACCESSKEY, SECRETKEY)); // ACL</a:t>
                      </a:r>
                      <a:r>
                        <a:rPr lang="zh-CN" sz="1400" kern="0">
                          <a:effectLst/>
                        </a:rPr>
                        <a:t>认证</a:t>
                      </a:r>
                      <a:r>
                        <a:rPr lang="en-US" sz="1400" kern="0">
                          <a:effectLst/>
                        </a:rPr>
                        <a:t/>
                      </a:r>
                      <a:br>
                        <a:rPr lang="en-US" sz="1400" kern="0">
                          <a:effectLst/>
                        </a:rPr>
                      </a:br>
                      <a:r>
                        <a:rPr lang="en-US" sz="1400" kern="0">
                          <a:effectLst/>
                        </a:rPr>
                        <a:t>        DefaultMQPushConsumer consumer = new DefaultMQPushConsumer(CONSUMER_GROUP,</a:t>
                      </a:r>
                      <a:br>
                        <a:rPr lang="en-US" sz="1400" kern="0">
                          <a:effectLst/>
                        </a:rPr>
                      </a:br>
                      <a:r>
                        <a:rPr lang="en-US" sz="1400" kern="0">
                          <a:effectLst/>
                        </a:rPr>
                        <a:t>                clientHook, new AllocateMessageQueueAveragely());  // Push</a:t>
                      </a:r>
                      <a:r>
                        <a:rPr lang="zh-CN" sz="1400" kern="0">
                          <a:effectLst/>
                        </a:rPr>
                        <a:t>消费端</a:t>
                      </a:r>
                      <a:r>
                        <a:rPr lang="en-US" sz="1400" kern="0">
                          <a:effectLst/>
                        </a:rPr>
                        <a:t/>
                      </a:r>
                      <a:br>
                        <a:rPr lang="en-US" sz="1400" kern="0">
                          <a:effectLst/>
                        </a:rPr>
                      </a:br>
                      <a:r>
                        <a:rPr lang="en-US" sz="1400" kern="0">
                          <a:effectLst/>
                        </a:rPr>
                        <a:t>        consumer.setNamesrvAddr(NAME_SERVER_LIST);</a:t>
                      </a:r>
                      <a:r>
                        <a:rPr lang="en-US" sz="1400" kern="100">
                          <a:effectLst/>
                        </a:rPr>
                        <a:t> 		</a:t>
                      </a:r>
                      <a:r>
                        <a:rPr lang="en-US" sz="1400" kern="0">
                          <a:effectLst/>
                        </a:rPr>
                        <a:t>// NameServer</a:t>
                      </a:r>
                      <a:r>
                        <a:rPr lang="zh-CN" sz="1400" kern="0">
                          <a:effectLst/>
                        </a:rPr>
                        <a:t>列表</a:t>
                      </a:r>
                      <a:r>
                        <a:rPr lang="en-US" sz="1400" kern="0">
                          <a:effectLst/>
                        </a:rPr>
                        <a:t/>
                      </a:r>
                      <a:br>
                        <a:rPr lang="en-US" sz="1400" kern="0">
                          <a:effectLst/>
                        </a:rPr>
                      </a:br>
                      <a:r>
                        <a:rPr lang="en-US" sz="1400" kern="0">
                          <a:effectLst/>
                        </a:rPr>
                        <a:t>        consumer.subscribe(TOPIC, "tagA||tagC");</a:t>
                      </a:r>
                      <a:r>
                        <a:rPr lang="en-US" sz="1400" kern="100">
                          <a:effectLst/>
                        </a:rPr>
                        <a:t>		</a:t>
                      </a:r>
                      <a:r>
                        <a:rPr lang="en-US" sz="1400" kern="0">
                          <a:effectLst/>
                        </a:rPr>
                        <a:t>// </a:t>
                      </a:r>
                      <a:r>
                        <a:rPr lang="zh-CN" sz="1400" kern="0">
                          <a:effectLst/>
                        </a:rPr>
                        <a:t>指定</a:t>
                      </a:r>
                      <a:r>
                        <a:rPr lang="en-US" sz="1400" kern="0">
                          <a:effectLst/>
                        </a:rPr>
                        <a:t>tag</a:t>
                      </a:r>
                      <a:br>
                        <a:rPr lang="en-US" sz="1400" kern="0">
                          <a:effectLst/>
                        </a:rPr>
                      </a:br>
                      <a:r>
                        <a:rPr lang="en-US" sz="1400" kern="0">
                          <a:effectLst/>
                        </a:rPr>
                        <a:t>        consumer.registerMessageListener(new MessageListenerOrderly() { // </a:t>
                      </a:r>
                      <a:r>
                        <a:rPr lang="zh-CN" sz="1400" kern="0">
                          <a:effectLst/>
                        </a:rPr>
                        <a:t>顺序监听</a:t>
                      </a:r>
                      <a:r>
                        <a:rPr lang="en-US" sz="1400" kern="0">
                          <a:effectLst/>
                        </a:rPr>
                        <a:t/>
                      </a:r>
                      <a:br>
                        <a:rPr lang="en-US" sz="1400" kern="0">
                          <a:effectLst/>
                        </a:rPr>
                      </a:br>
                      <a:r>
                        <a:rPr lang="en-US" sz="1400" kern="0">
                          <a:effectLst/>
                        </a:rPr>
                        <a:t>            @Override</a:t>
                      </a:r>
                      <a:br>
                        <a:rPr lang="en-US" sz="1400" kern="0">
                          <a:effectLst/>
                        </a:rPr>
                      </a:br>
                      <a:r>
                        <a:rPr lang="en-US" sz="1400" kern="0">
                          <a:effectLst/>
                        </a:rPr>
                        <a:t>            public ConsumeOrderlyStatus consumeMessage(</a:t>
                      </a:r>
                      <a:endParaRPr lang="zh-CN" sz="1400" kern="100">
                        <a:effectLst/>
                      </a:endParaRPr>
                    </a:p>
                    <a:p>
                      <a:pPr algn="l">
                        <a:spcAft>
                          <a:spcPts val="0"/>
                        </a:spcAft>
                        <a:tabLst>
                          <a:tab pos="581660" algn="l"/>
                          <a:tab pos="1163320" algn="l"/>
                          <a:tab pos="1744980" algn="l"/>
                          <a:tab pos="2326640" algn="l"/>
                          <a:tab pos="2908300" algn="l"/>
                          <a:tab pos="3489960" algn="l"/>
                          <a:tab pos="4071620" algn="l"/>
                          <a:tab pos="4597400" algn="l"/>
                          <a:tab pos="5234940" algn="l"/>
                          <a:tab pos="5816600" algn="l"/>
                          <a:tab pos="6398260" algn="l"/>
                          <a:tab pos="6979920" algn="l"/>
                          <a:tab pos="7561580" algn="l"/>
                          <a:tab pos="8143240" algn="l"/>
                          <a:tab pos="8724900" algn="l"/>
                          <a:tab pos="9306560" algn="l"/>
                        </a:tabLst>
                      </a:pPr>
                      <a:r>
                        <a:rPr lang="en-US" sz="1400">
                          <a:effectLst/>
                        </a:rPr>
                        <a:t>		List&lt;MessageExt&gt; msgs, ConsumeOrderlyContext context) {</a:t>
                      </a:r>
                      <a:br>
                        <a:rPr lang="en-US" sz="1400">
                          <a:effectLst/>
                        </a:rPr>
                      </a:br>
                      <a:r>
                        <a:rPr lang="en-US" sz="1400">
                          <a:effectLst/>
                        </a:rPr>
                        <a:t>                for (MessageExt msg : msgs) {			// </a:t>
                      </a:r>
                      <a:r>
                        <a:rPr lang="zh-CN" sz="1400">
                          <a:effectLst/>
                        </a:rPr>
                        <a:t>不同消费者使用不同的标记</a:t>
                      </a:r>
                      <a:r>
                        <a:rPr lang="en-US" sz="1400">
                          <a:effectLst/>
                        </a:rPr>
                        <a:t/>
                      </a:r>
                      <a:br>
                        <a:rPr lang="en-US" sz="1400">
                          <a:effectLst/>
                        </a:rPr>
                      </a:br>
                      <a:r>
                        <a:rPr lang="en-US" sz="1400">
                          <a:effectLst/>
                        </a:rPr>
                        <a:t>                    System.out.printf("</a:t>
                      </a:r>
                      <a:r>
                        <a:rPr lang="zh-CN" sz="1400">
                          <a:effectLst/>
                        </a:rPr>
                        <a:t>【消费者</a:t>
                      </a:r>
                      <a:r>
                        <a:rPr lang="en-US" sz="1400">
                          <a:effectLst/>
                        </a:rPr>
                        <a:t>-A</a:t>
                      </a:r>
                      <a:r>
                        <a:rPr lang="zh-CN" sz="1400">
                          <a:effectLst/>
                        </a:rPr>
                        <a:t>】</a:t>
                      </a:r>
                      <a:r>
                        <a:rPr lang="en-US" sz="1400">
                          <a:effectLst/>
                        </a:rPr>
                        <a:t>QueueID = %s</a:t>
                      </a:r>
                      <a:r>
                        <a:rPr lang="zh-CN" sz="1400">
                          <a:effectLst/>
                        </a:rPr>
                        <a:t>，消息</a:t>
                      </a:r>
                      <a:r>
                        <a:rPr lang="en-US" sz="1400">
                          <a:effectLst/>
                        </a:rPr>
                        <a:t>ID = %s</a:t>
                      </a:r>
                      <a:r>
                        <a:rPr lang="zh-CN" sz="1400">
                          <a:effectLst/>
                        </a:rPr>
                        <a:t>，</a:t>
                      </a:r>
                      <a:r>
                        <a:rPr lang="en-US" sz="1400">
                          <a:effectLst/>
                        </a:rPr>
                        <a:t>" +</a:t>
                      </a:r>
                      <a:br>
                        <a:rPr lang="en-US" sz="1400">
                          <a:effectLst/>
                        </a:rPr>
                      </a:br>
                      <a:r>
                        <a:rPr lang="en-US" sz="1400">
                          <a:effectLst/>
                        </a:rPr>
                        <a:t>                		"</a:t>
                      </a:r>
                      <a:r>
                        <a:rPr lang="zh-CN" sz="1400">
                          <a:effectLst/>
                        </a:rPr>
                        <a:t>消息</a:t>
                      </a:r>
                      <a:r>
                        <a:rPr lang="en-US" sz="1400">
                          <a:effectLst/>
                        </a:rPr>
                        <a:t>TAG = %s</a:t>
                      </a:r>
                      <a:r>
                        <a:rPr lang="zh-CN" sz="1400">
                          <a:effectLst/>
                        </a:rPr>
                        <a:t>、</a:t>
                      </a:r>
                      <a:r>
                        <a:rPr lang="en-US" sz="1400">
                          <a:effectLst/>
                        </a:rPr>
                        <a:t>CommitLogOffset = %s</a:t>
                      </a:r>
                      <a:r>
                        <a:rPr lang="zh-CN" sz="1400">
                          <a:effectLst/>
                        </a:rPr>
                        <a:t>，消息内容 </a:t>
                      </a:r>
                      <a:r>
                        <a:rPr lang="en-US" sz="1400">
                          <a:effectLst/>
                        </a:rPr>
                        <a:t>= %s %n",</a:t>
                      </a:r>
                      <a:br>
                        <a:rPr lang="en-US" sz="1400">
                          <a:effectLst/>
                        </a:rPr>
                      </a:br>
                      <a:r>
                        <a:rPr lang="en-US" sz="1400">
                          <a:effectLst/>
                        </a:rPr>
                        <a:t>        			msg.getQueueId(), msg.getMsgId(), msg.getTags(), 			msg.getCommitLogOffset(), new String(msg.getBody()));</a:t>
                      </a:r>
                      <a:r>
                        <a:rPr lang="zh-CN" sz="1400">
                          <a:effectLst/>
                        </a:rPr>
                        <a:t> </a:t>
                      </a:r>
                      <a:r>
                        <a:rPr lang="en-US" sz="1400" kern="0">
                          <a:effectLst/>
                        </a:rPr>
                        <a:t>                }</a:t>
                      </a:r>
                      <a:br>
                        <a:rPr lang="en-US" sz="1400" kern="0">
                          <a:effectLst/>
                        </a:rPr>
                      </a:br>
                      <a:r>
                        <a:rPr lang="en-US" sz="1400" kern="0">
                          <a:effectLst/>
                        </a:rPr>
                        <a:t>                return ConsumeOrderlyStatus.SUCCESS;   </a:t>
                      </a:r>
                      <a:r>
                        <a:rPr lang="en-US" sz="1400" kern="100">
                          <a:effectLst/>
                        </a:rPr>
                        <a:t>	</a:t>
                      </a:r>
                      <a:r>
                        <a:rPr lang="en-US" sz="1400" kern="0">
                          <a:effectLst/>
                        </a:rPr>
                        <a:t>// </a:t>
                      </a:r>
                      <a:r>
                        <a:rPr lang="zh-CN" sz="1400" kern="0">
                          <a:effectLst/>
                        </a:rPr>
                        <a:t>消费成功标记</a:t>
                      </a:r>
                      <a:r>
                        <a:rPr lang="en-US" sz="1400" kern="0">
                          <a:effectLst/>
                        </a:rPr>
                        <a:t/>
                      </a:r>
                      <a:br>
                        <a:rPr lang="en-US" sz="1400" kern="0">
                          <a:effectLst/>
                        </a:rPr>
                      </a:br>
                      <a:r>
                        <a:rPr lang="en-US" sz="1400" kern="0">
                          <a:effectLst/>
                        </a:rPr>
                        <a:t>            }</a:t>
                      </a:r>
                      <a:br>
                        <a:rPr lang="en-US" sz="1400" kern="0">
                          <a:effectLst/>
                        </a:rPr>
                      </a:br>
                      <a:r>
                        <a:rPr lang="en-US" sz="1400" kern="0">
                          <a:effectLst/>
                        </a:rPr>
                        <a:t>        });</a:t>
                      </a:r>
                      <a:br>
                        <a:rPr lang="en-US" sz="1400" kern="0">
                          <a:effectLst/>
                        </a:rPr>
                      </a:br>
                      <a:r>
                        <a:rPr lang="en-US" sz="1400" kern="0">
                          <a:effectLst/>
                        </a:rPr>
                        <a:t>        consumer.start();</a:t>
                      </a:r>
                      <a:r>
                        <a:rPr lang="en-US" sz="1400" kern="100">
                          <a:effectLst/>
                        </a:rPr>
                        <a:t>					</a:t>
                      </a:r>
                      <a:r>
                        <a:rPr lang="en-US" sz="1400" kern="0">
                          <a:effectLst/>
                        </a:rPr>
                        <a:t>// </a:t>
                      </a:r>
                      <a:r>
                        <a:rPr lang="zh-CN" sz="1400" kern="0">
                          <a:effectLst/>
                        </a:rPr>
                        <a:t>启动消费端</a:t>
                      </a:r>
                      <a:r>
                        <a:rPr lang="en-US" sz="1400" kern="0">
                          <a:effectLst/>
                        </a:rPr>
                        <a:t/>
                      </a:r>
                      <a:br>
                        <a:rPr lang="en-US" sz="1400" kern="0">
                          <a:effectLst/>
                        </a:rPr>
                      </a:br>
                      <a:r>
                        <a:rPr lang="en-US" sz="1400" kern="0">
                          <a:effectLst/>
                        </a:rPr>
                        <a:t>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45321282"/>
                  </a:ext>
                </a:extLst>
              </a:tr>
            </a:tbl>
          </a:graphicData>
        </a:graphic>
      </p:graphicFrame>
    </p:spTree>
    <p:extLst>
      <p:ext uri="{BB962C8B-B14F-4D97-AF65-F5344CB8AC3E}">
        <p14:creationId xmlns:p14="http://schemas.microsoft.com/office/powerpoint/2010/main" val="154632252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延迟消息</a:t>
            </a:r>
            <a:endParaRPr lang="zh-CN" altLang="en-US"/>
          </a:p>
        </p:txBody>
      </p:sp>
      <p:sp>
        <p:nvSpPr>
          <p:cNvPr id="3" name="内容占位符 2"/>
          <p:cNvSpPr>
            <a:spLocks noGrp="1"/>
          </p:cNvSpPr>
          <p:nvPr>
            <p:ph idx="1"/>
          </p:nvPr>
        </p:nvSpPr>
        <p:spPr/>
        <p:txBody>
          <a:bodyPr/>
          <a:lstStyle/>
          <a:p>
            <a:r>
              <a:rPr lang="zh-CN" altLang="zh-CN"/>
              <a:t>当生产者创建完成消息后（构建</a:t>
            </a:r>
            <a:r>
              <a:rPr lang="en-US" altLang="zh-CN"/>
              <a:t>Message</a:t>
            </a:r>
            <a:r>
              <a:rPr lang="zh-CN" altLang="zh-CN"/>
              <a:t>对象实例），在默认情况下只要调用了</a:t>
            </a:r>
            <a:r>
              <a:rPr lang="en-US" altLang="zh-CN"/>
              <a:t>send()</a:t>
            </a:r>
            <a:r>
              <a:rPr lang="zh-CN" altLang="zh-CN"/>
              <a:t>方法就会进行发送处理，但是在一些情况下，有些消息有可能需要延时一段时间之后再发出。例如：当用户支付完成了一个购物订单后，会向订单系统发送一个消息，而防止用户可能出现的取消订单操作，可以先延迟</a:t>
            </a:r>
            <a:r>
              <a:rPr lang="en-US" altLang="zh-CN"/>
              <a:t>10</a:t>
            </a:r>
            <a:r>
              <a:rPr lang="zh-CN" altLang="zh-CN"/>
              <a:t>分钟，而后再向仓库系统发出该订单有关的仓储变更以及订单配送的消息</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33" y="2705629"/>
            <a:ext cx="11521921" cy="2653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8572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定义延迟消息</a:t>
            </a:r>
            <a:endParaRPr lang="zh-CN" altLang="en-US"/>
          </a:p>
        </p:txBody>
      </p:sp>
      <p:graphicFrame>
        <p:nvGraphicFramePr>
          <p:cNvPr id="4" name="表格 3"/>
          <p:cNvGraphicFramePr>
            <a:graphicFrameLocks noGrp="1"/>
          </p:cNvGraphicFramePr>
          <p:nvPr>
            <p:extLst/>
          </p:nvPr>
        </p:nvGraphicFramePr>
        <p:xfrm>
          <a:off x="226218" y="849086"/>
          <a:ext cx="11671141" cy="5632993"/>
        </p:xfrm>
        <a:graphic>
          <a:graphicData uri="http://schemas.openxmlformats.org/drawingml/2006/table">
            <a:tbl>
              <a:tblPr firstRow="1" firstCol="1" lastRow="1" lastCol="1" bandRow="1" bandCol="1">
                <a:tableStyleId>{5940675A-B579-460E-94D1-54222C63F5DA}</a:tableStyleId>
              </a:tblPr>
              <a:tblGrid>
                <a:gridCol w="11671141">
                  <a:extLst>
                    <a:ext uri="{9D8B030D-6E8A-4147-A177-3AD203B41FA5}">
                      <a16:colId xmlns:a16="http://schemas.microsoft.com/office/drawing/2014/main" val="2288298253"/>
                    </a:ext>
                  </a:extLst>
                </a:gridCol>
              </a:tblGrid>
              <a:tr h="563299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com.yootk.rocketmq;</a:t>
                      </a:r>
                      <a:br>
                        <a:rPr lang="en-US" sz="1400" kern="0">
                          <a:effectLst/>
                        </a:rPr>
                      </a:br>
                      <a:r>
                        <a:rPr lang="en-US" sz="1400" kern="0">
                          <a:effectLst/>
                        </a:rPr>
                        <a:t>public class MessageProducerDelay { </a:t>
                      </a:r>
                      <a:r>
                        <a:rPr lang="en-US" sz="1400" kern="100">
                          <a:effectLst/>
                        </a:rPr>
                        <a:t>			</a:t>
                      </a:r>
                      <a:r>
                        <a:rPr lang="en-US" sz="1400" kern="0">
                          <a:effectLst/>
                        </a:rPr>
                        <a:t>// </a:t>
                      </a:r>
                      <a:r>
                        <a:rPr lang="zh-CN" sz="1400" kern="0">
                          <a:effectLst/>
                        </a:rPr>
                        <a:t>李兴华高薪就业编程训练营</a:t>
                      </a:r>
                      <a:r>
                        <a:rPr lang="en-US" sz="1400" kern="0">
                          <a:effectLst/>
                        </a:rPr>
                        <a:t/>
                      </a:r>
                      <a:br>
                        <a:rPr lang="en-US" sz="1400" kern="0">
                          <a:effectLst/>
                        </a:rPr>
                      </a:br>
                      <a:r>
                        <a:rPr lang="en-US" sz="1400" kern="0">
                          <a:effectLst/>
                        </a:rPr>
                        <a:t>    // RocketMQ</a:t>
                      </a:r>
                      <a:r>
                        <a:rPr lang="zh-CN" sz="1400" kern="0">
                          <a:effectLst/>
                        </a:rPr>
                        <a:t>连接所需要的相关配置项，略</a:t>
                      </a:r>
                      <a:r>
                        <a:rPr lang="en-US" sz="1400" kern="0">
                          <a:effectLst/>
                        </a:rPr>
                        <a:t>…</a:t>
                      </a:r>
                      <a:br>
                        <a:rPr lang="en-US" sz="1400" kern="0">
                          <a:effectLst/>
                        </a:rPr>
                      </a:br>
                      <a:r>
                        <a:rPr lang="en-US" sz="1400" kern="0">
                          <a:effectLst/>
                        </a:rPr>
                        <a:t>    public static void main(String[] args) throws Exception { // </a:t>
                      </a:r>
                      <a:r>
                        <a:rPr lang="zh-CN" sz="1400" kern="0">
                          <a:effectLst/>
                        </a:rPr>
                        <a:t>沐言科技：</a:t>
                      </a:r>
                      <a:r>
                        <a:rPr lang="en-US" sz="1400" kern="0">
                          <a:effectLst/>
                        </a:rPr>
                        <a:t>www.yootk.com</a:t>
                      </a:r>
                      <a:br>
                        <a:rPr lang="en-US" sz="1400" kern="0">
                          <a:effectLst/>
                        </a:rPr>
                      </a:br>
                      <a:r>
                        <a:rPr lang="en-US" sz="1400" kern="0">
                          <a:effectLst/>
                        </a:rPr>
                        <a:t>        RPCHook clientHook = new AclClientRPCHook(</a:t>
                      </a:r>
                      <a:br>
                        <a:rPr lang="en-US" sz="1400" kern="0">
                          <a:effectLst/>
                        </a:rPr>
                      </a:br>
                      <a:r>
                        <a:rPr lang="en-US" sz="1400" kern="0">
                          <a:effectLst/>
                        </a:rPr>
                        <a:t>              new SessionCredentials(ACCESSKEY, SECRETKEY)); </a:t>
                      </a:r>
                      <a:r>
                        <a:rPr lang="en-US" sz="1400" kern="100">
                          <a:effectLst/>
                        </a:rPr>
                        <a:t>	</a:t>
                      </a:r>
                      <a:r>
                        <a:rPr lang="en-US" sz="1400" kern="0">
                          <a:effectLst/>
                        </a:rPr>
                        <a:t>// ACL</a:t>
                      </a:r>
                      <a:r>
                        <a:rPr lang="zh-CN" sz="1400" kern="0">
                          <a:effectLst/>
                        </a:rPr>
                        <a:t>认证</a:t>
                      </a:r>
                      <a:r>
                        <a:rPr lang="en-US" sz="1400" kern="0">
                          <a:effectLst/>
                        </a:rPr>
                        <a:t/>
                      </a:r>
                      <a:br>
                        <a:rPr lang="en-US" sz="1400" kern="0">
                          <a:effectLst/>
                        </a:rPr>
                      </a:br>
                      <a:r>
                        <a:rPr lang="en-US" sz="1400" kern="0">
                          <a:effectLst/>
                        </a:rPr>
                        <a:t>        DefaultMQProducer producer = new DefaultMQProducer(</a:t>
                      </a:r>
                      <a:br>
                        <a:rPr lang="en-US" sz="1400" kern="0">
                          <a:effectLst/>
                        </a:rPr>
                      </a:br>
                      <a:r>
                        <a:rPr lang="en-US" sz="1400" kern="0">
                          <a:effectLst/>
                        </a:rPr>
                        <a:t>              PRODUCER_GROUP, clientHook);</a:t>
                      </a:r>
                      <a:r>
                        <a:rPr lang="en-US" sz="1400" kern="100">
                          <a:effectLst/>
                        </a:rPr>
                        <a:t> 			</a:t>
                      </a:r>
                      <a:r>
                        <a:rPr lang="en-US" sz="1400" kern="0">
                          <a:effectLst/>
                        </a:rPr>
                        <a:t>// </a:t>
                      </a:r>
                      <a:r>
                        <a:rPr lang="zh-CN" sz="1400" kern="0">
                          <a:effectLst/>
                        </a:rPr>
                        <a:t>创建消息生产者</a:t>
                      </a:r>
                      <a:r>
                        <a:rPr lang="en-US" sz="1400" kern="0">
                          <a:effectLst/>
                        </a:rPr>
                        <a:t/>
                      </a:r>
                      <a:br>
                        <a:rPr lang="en-US" sz="1400" kern="0">
                          <a:effectLst/>
                        </a:rPr>
                      </a:br>
                      <a:r>
                        <a:rPr lang="en-US" sz="1400" kern="0">
                          <a:effectLst/>
                        </a:rPr>
                        <a:t>        producer.setNamesrvAddr(NAME_SERVER_LIST);</a:t>
                      </a:r>
                      <a:r>
                        <a:rPr lang="en-US" sz="1400" kern="100">
                          <a:effectLst/>
                        </a:rPr>
                        <a:t> 		</a:t>
                      </a:r>
                      <a:r>
                        <a:rPr lang="en-US" sz="1400" kern="0">
                          <a:effectLst/>
                        </a:rPr>
                        <a:t>// NameServer</a:t>
                      </a:r>
                      <a:r>
                        <a:rPr lang="zh-CN" sz="1400" kern="0">
                          <a:effectLst/>
                        </a:rPr>
                        <a:t>地址</a:t>
                      </a:r>
                      <a:r>
                        <a:rPr lang="en-US" sz="1400" kern="0">
                          <a:effectLst/>
                        </a:rPr>
                        <a:t/>
                      </a:r>
                      <a:br>
                        <a:rPr lang="en-US" sz="1400" kern="0">
                          <a:effectLst/>
                        </a:rPr>
                      </a:br>
                      <a:r>
                        <a:rPr lang="en-US" sz="1400" kern="0">
                          <a:effectLst/>
                        </a:rPr>
                        <a:t>        producer.start();</a:t>
                      </a:r>
                      <a:r>
                        <a:rPr lang="en-US" sz="1400" kern="100">
                          <a:effectLst/>
                        </a:rPr>
                        <a:t>					</a:t>
                      </a:r>
                      <a:r>
                        <a:rPr lang="en-US" sz="1400" kern="0">
                          <a:effectLst/>
                        </a:rPr>
                        <a:t>// </a:t>
                      </a:r>
                      <a:r>
                        <a:rPr lang="zh-CN" sz="1400" kern="0">
                          <a:effectLst/>
                        </a:rPr>
                        <a:t>启动消息生产者</a:t>
                      </a:r>
                      <a:r>
                        <a:rPr lang="en-US" sz="1400" kern="0">
                          <a:effectLst/>
                        </a:rPr>
                        <a:t/>
                      </a:r>
                      <a:br>
                        <a:rPr lang="en-US" sz="1400" kern="0">
                          <a:effectLst/>
                        </a:rPr>
                      </a:br>
                      <a:r>
                        <a:rPr lang="en-US" sz="1400" kern="0">
                          <a:effectLst/>
                        </a:rPr>
                        <a:t>        Message msg = new Message(TOPIC, "</a:t>
                      </a:r>
                      <a:r>
                        <a:rPr lang="zh-CN" sz="1400" kern="0">
                          <a:effectLst/>
                        </a:rPr>
                        <a:t>沐言科技：</a:t>
                      </a:r>
                      <a:r>
                        <a:rPr lang="en-US" sz="1400" kern="0">
                          <a:effectLst/>
                        </a:rPr>
                        <a:t>www.yootk.com"</a:t>
                      </a:r>
                      <a:br>
                        <a:rPr lang="en-US" sz="1400" kern="0">
                          <a:effectLst/>
                        </a:rPr>
                      </a:br>
                      <a:r>
                        <a:rPr lang="en-US" sz="1400" kern="0">
                          <a:effectLst/>
                        </a:rPr>
                        <a:t>                .getBytes(RemotingHelper.DEFAULT_CHARSET)); </a:t>
                      </a:r>
                      <a:r>
                        <a:rPr lang="en-US" sz="1400" kern="100">
                          <a:effectLst/>
                        </a:rPr>
                        <a:t>	</a:t>
                      </a:r>
                      <a:r>
                        <a:rPr lang="en-US" sz="1400" kern="0">
                          <a:effectLst/>
                        </a:rPr>
                        <a:t>// </a:t>
                      </a:r>
                      <a:r>
                        <a:rPr lang="zh-CN" sz="1400" kern="0">
                          <a:effectLst/>
                        </a:rPr>
                        <a:t>创建消息处理机制</a:t>
                      </a:r>
                      <a:r>
                        <a:rPr lang="en-US" sz="1400" kern="0">
                          <a:effectLst/>
                        </a:rPr>
                        <a:t/>
                      </a:r>
                      <a:br>
                        <a:rPr lang="en-US" sz="1400" kern="0">
                          <a:effectLst/>
                        </a:rPr>
                      </a:br>
                      <a:r>
                        <a:rPr lang="en-US" sz="1400" kern="0">
                          <a:effectLst/>
                        </a:rPr>
                        <a:t>        </a:t>
                      </a:r>
                      <a:r>
                        <a:rPr lang="en-US" sz="1400" u="sng" kern="0">
                          <a:effectLst/>
                        </a:rPr>
                        <a:t>msg.setDelayTimeLevel(2);</a:t>
                      </a:r>
                      <a:r>
                        <a:rPr lang="en-US" sz="1400" kern="0">
                          <a:effectLst/>
                        </a:rPr>
                        <a:t> </a:t>
                      </a:r>
                      <a:r>
                        <a:rPr lang="en-US" sz="1400" kern="100">
                          <a:effectLst/>
                        </a:rPr>
                        <a:t>				</a:t>
                      </a:r>
                      <a:r>
                        <a:rPr lang="en-US" sz="1400" kern="0">
                          <a:effectLst/>
                        </a:rPr>
                        <a:t>// </a:t>
                      </a:r>
                      <a:r>
                        <a:rPr lang="zh-CN" sz="1400" kern="0">
                          <a:effectLst/>
                        </a:rPr>
                        <a:t>消息延迟</a:t>
                      </a:r>
                      <a:r>
                        <a:rPr lang="en-US" sz="1400" kern="0">
                          <a:effectLst/>
                        </a:rPr>
                        <a:t>5</a:t>
                      </a:r>
                      <a:r>
                        <a:rPr lang="zh-CN" sz="1400" kern="0">
                          <a:effectLst/>
                        </a:rPr>
                        <a:t>秒后发出</a:t>
                      </a:r>
                      <a:r>
                        <a:rPr lang="en-US" sz="1400" kern="0">
                          <a:effectLst/>
                        </a:rPr>
                        <a:t/>
                      </a:r>
                      <a:br>
                        <a:rPr lang="en-US" sz="1400" kern="0">
                          <a:effectLst/>
                        </a:rPr>
                      </a:br>
                      <a:r>
                        <a:rPr lang="en-US" sz="1400" kern="0">
                          <a:effectLst/>
                        </a:rPr>
                        <a:t>        producer.sendOneway(msg); </a:t>
                      </a:r>
                      <a:r>
                        <a:rPr lang="en-US" sz="1400" kern="100">
                          <a:effectLst/>
                        </a:rPr>
                        <a:t>				</a:t>
                      </a:r>
                      <a:r>
                        <a:rPr lang="en-US" sz="1400" kern="0">
                          <a:effectLst/>
                        </a:rPr>
                        <a:t>// </a:t>
                      </a:r>
                      <a:r>
                        <a:rPr lang="zh-CN" sz="1400" kern="0">
                          <a:effectLst/>
                        </a:rPr>
                        <a:t>消息发送</a:t>
                      </a:r>
                      <a:r>
                        <a:rPr lang="en-US" sz="1400" kern="0">
                          <a:effectLst/>
                        </a:rPr>
                        <a:t/>
                      </a:r>
                      <a:br>
                        <a:rPr lang="en-US" sz="1400" kern="0">
                          <a:effectLst/>
                        </a:rPr>
                      </a:br>
                      <a:r>
                        <a:rPr lang="en-US" sz="1400" kern="0">
                          <a:effectLst/>
                        </a:rPr>
                        <a:t>        producer.shutdown();</a:t>
                      </a:r>
                      <a:r>
                        <a:rPr lang="en-US" sz="1400" kern="100">
                          <a:effectLst/>
                        </a:rPr>
                        <a:t>				</a:t>
                      </a:r>
                      <a:r>
                        <a:rPr lang="en-US" sz="1400" kern="0">
                          <a:effectLst/>
                        </a:rPr>
                        <a:t>// </a:t>
                      </a:r>
                      <a:r>
                        <a:rPr lang="zh-CN" sz="1400" kern="0">
                          <a:effectLst/>
                        </a:rPr>
                        <a:t>关闭消息发送者</a:t>
                      </a:r>
                      <a:r>
                        <a:rPr lang="en-US" sz="1400" kern="0">
                          <a:effectLst/>
                        </a:rPr>
                        <a:t/>
                      </a:r>
                      <a:br>
                        <a:rPr lang="en-US" sz="1400" kern="0">
                          <a:effectLst/>
                        </a:rPr>
                      </a:br>
                      <a:r>
                        <a:rPr lang="en-US" sz="1400" kern="0">
                          <a:effectLst/>
                        </a:rPr>
                        <a:t>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55126153"/>
                  </a:ext>
                </a:extLst>
              </a:tr>
            </a:tbl>
          </a:graphicData>
        </a:graphic>
      </p:graphicFrame>
    </p:spTree>
    <p:extLst>
      <p:ext uri="{BB962C8B-B14F-4D97-AF65-F5344CB8AC3E}">
        <p14:creationId xmlns:p14="http://schemas.microsoft.com/office/powerpoint/2010/main" val="30486588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消息过滤</a:t>
            </a:r>
            <a:endParaRPr lang="zh-CN" altLang="en-US"/>
          </a:p>
        </p:txBody>
      </p:sp>
      <p:sp>
        <p:nvSpPr>
          <p:cNvPr id="3" name="内容占位符 2"/>
          <p:cNvSpPr>
            <a:spLocks noGrp="1"/>
          </p:cNvSpPr>
          <p:nvPr>
            <p:ph idx="1"/>
          </p:nvPr>
        </p:nvSpPr>
        <p:spPr/>
        <p:txBody>
          <a:bodyPr/>
          <a:lstStyle/>
          <a:p>
            <a:r>
              <a:rPr lang="en-US" altLang="zh-CN"/>
              <a:t>RocketMQ</a:t>
            </a:r>
            <a:r>
              <a:rPr lang="zh-CN" altLang="zh-CN"/>
              <a:t>中可以对生产或消费的数据执行一些</a:t>
            </a:r>
            <a:r>
              <a:rPr lang="en-US" altLang="zh-CN"/>
              <a:t>SQL92</a:t>
            </a:r>
            <a:r>
              <a:rPr lang="zh-CN" altLang="zh-CN"/>
              <a:t>过滤逻辑的处理，核心的流程在于，消息发送时根据需要设置有相关的业务属性内容，而在消费端进行消费时，就可以根据消息生产所发送的属性内容进行</a:t>
            </a:r>
            <a:r>
              <a:rPr lang="en-US" altLang="zh-CN"/>
              <a:t>SQL92</a:t>
            </a:r>
            <a:r>
              <a:rPr lang="zh-CN" altLang="zh-CN"/>
              <a:t>方式的判断，如果满足条件则可以进行消费，否则将无法消费</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85" y="2431415"/>
            <a:ext cx="11181018" cy="1627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75414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启用</a:t>
            </a:r>
            <a:r>
              <a:rPr lang="en-US" altLang="zh-CN" smtClean="0"/>
              <a:t>SQL</a:t>
            </a:r>
            <a:r>
              <a:rPr lang="zh-CN" altLang="en-US" smtClean="0"/>
              <a:t>过滤</a:t>
            </a:r>
            <a:endParaRPr lang="zh-CN" altLang="en-US"/>
          </a:p>
        </p:txBody>
      </p:sp>
      <p:sp>
        <p:nvSpPr>
          <p:cNvPr id="3" name="内容占位符 2"/>
          <p:cNvSpPr>
            <a:spLocks noGrp="1"/>
          </p:cNvSpPr>
          <p:nvPr>
            <p:ph idx="1"/>
          </p:nvPr>
        </p:nvSpPr>
        <p:spPr/>
        <p:txBody>
          <a:bodyPr/>
          <a:lstStyle/>
          <a:p>
            <a:r>
              <a:rPr lang="zh-CN" altLang="zh-CN"/>
              <a:t>开发者一旦在项目中引入了</a:t>
            </a:r>
            <a:r>
              <a:rPr lang="en-US" altLang="zh-CN"/>
              <a:t>SQL92</a:t>
            </a:r>
            <a:r>
              <a:rPr lang="zh-CN" altLang="zh-CN"/>
              <a:t>过滤支持，这样就可以直接使用</a:t>
            </a:r>
            <a:r>
              <a:rPr lang="en-US" altLang="zh-CN"/>
              <a:t>SQL</a:t>
            </a:r>
            <a:r>
              <a:rPr lang="zh-CN" altLang="zh-CN"/>
              <a:t>语法中提供的各类运算符（比较运算符、逻辑运算符、空判断、</a:t>
            </a:r>
            <a:r>
              <a:rPr lang="en-US" altLang="zh-CN"/>
              <a:t>LIKE</a:t>
            </a:r>
            <a:r>
              <a:rPr lang="zh-CN" altLang="zh-CN"/>
              <a:t>、</a:t>
            </a:r>
            <a:r>
              <a:rPr lang="en-US" altLang="zh-CN"/>
              <a:t>BETWEEN…AND</a:t>
            </a:r>
            <a:r>
              <a:rPr lang="zh-CN" altLang="zh-CN"/>
              <a:t>等）来实现属性内容的判断，而具体的判断操作则可以通过</a:t>
            </a:r>
            <a:r>
              <a:rPr lang="en-US" altLang="zh-CN"/>
              <a:t>MessageSelector</a:t>
            </a:r>
            <a:r>
              <a:rPr lang="zh-CN" altLang="zh-CN"/>
              <a:t>类来实现，同时这一机制不能与</a:t>
            </a:r>
            <a:r>
              <a:rPr lang="en-US" altLang="zh-CN"/>
              <a:t>tag</a:t>
            </a:r>
            <a:r>
              <a:rPr lang="zh-CN" altLang="zh-CN"/>
              <a:t>机制混用，并且要求在</a:t>
            </a:r>
            <a:r>
              <a:rPr lang="en-US" altLang="zh-CN"/>
              <a:t>Broker</a:t>
            </a:r>
            <a:r>
              <a:rPr lang="zh-CN" altLang="zh-CN"/>
              <a:t>上配置启用才可以生</a:t>
            </a:r>
            <a:r>
              <a:rPr lang="zh-CN" altLang="zh-CN" smtClean="0"/>
              <a:t>效</a:t>
            </a:r>
            <a:endParaRPr lang="en-US" altLang="zh-CN" smtClean="0"/>
          </a:p>
          <a:p>
            <a:pPr lvl="1"/>
            <a:r>
              <a:rPr lang="zh-CN" altLang="zh-CN"/>
              <a:t>修改</a:t>
            </a:r>
            <a:r>
              <a:rPr lang="en-US" altLang="zh-CN"/>
              <a:t>broker.conf</a:t>
            </a:r>
            <a:r>
              <a:rPr lang="zh-CN" altLang="zh-CN"/>
              <a:t>配置文</a:t>
            </a:r>
            <a:r>
              <a:rPr lang="zh-CN" altLang="zh-CN" smtClean="0"/>
              <a:t>件</a:t>
            </a:r>
            <a:r>
              <a:rPr lang="zh-CN" altLang="en-US" smtClean="0"/>
              <a:t>：</a:t>
            </a:r>
            <a:endParaRPr lang="en-US" altLang="zh-CN" smtClean="0"/>
          </a:p>
          <a:p>
            <a:pPr lvl="2"/>
            <a:r>
              <a:rPr lang="zh-CN" altLang="en-US"/>
              <a:t>打开配置文件</a:t>
            </a:r>
            <a:r>
              <a:rPr lang="zh-CN" altLang="en-US" smtClean="0"/>
              <a:t>：</a:t>
            </a:r>
            <a:r>
              <a:rPr lang="en-US" altLang="zh-CN" smtClean="0"/>
              <a:t>vi </a:t>
            </a:r>
            <a:r>
              <a:rPr lang="en-US" altLang="zh-CN"/>
              <a:t>/usr/local/rocketmq/conf/broker.conf</a:t>
            </a:r>
          </a:p>
          <a:p>
            <a:pPr lvl="2"/>
            <a:r>
              <a:rPr lang="zh-CN" altLang="en-US"/>
              <a:t>启用过滤支持</a:t>
            </a:r>
            <a:r>
              <a:rPr lang="zh-CN" altLang="en-US" smtClean="0"/>
              <a:t>：</a:t>
            </a:r>
            <a:r>
              <a:rPr lang="en-US" altLang="zh-CN" smtClean="0"/>
              <a:t>enablePropertyFilter=true</a:t>
            </a:r>
          </a:p>
          <a:p>
            <a:pPr lvl="1"/>
            <a:r>
              <a:rPr lang="zh-CN" altLang="zh-CN"/>
              <a:t>重新启动</a:t>
            </a:r>
            <a:r>
              <a:rPr lang="en-US" altLang="zh-CN"/>
              <a:t>Broker</a:t>
            </a:r>
            <a:r>
              <a:rPr lang="zh-CN" altLang="zh-CN"/>
              <a:t>服务进程</a:t>
            </a:r>
            <a:r>
              <a:rPr lang="zh-CN" altLang="zh-CN" smtClean="0"/>
              <a:t>：</a:t>
            </a:r>
            <a:r>
              <a:rPr lang="en-US" altLang="zh-CN"/>
              <a:t>nohup /usr/local/rocketmq/bin/mqbroker -c /usr/local/rocketmq/conf/broker.conf &gt; /usr/local/rocketmq/logs/rocketmq-broker.log 2&gt;&amp;1 &amp;</a:t>
            </a:r>
            <a:endParaRPr lang="zh-CN" altLang="en-US"/>
          </a:p>
        </p:txBody>
      </p:sp>
    </p:spTree>
    <p:extLst>
      <p:ext uri="{BB962C8B-B14F-4D97-AF65-F5344CB8AC3E}">
        <p14:creationId xmlns:p14="http://schemas.microsoft.com/office/powerpoint/2010/main" val="234690887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SQL</a:t>
            </a:r>
            <a:r>
              <a:rPr lang="zh-CN" altLang="en-US" smtClean="0"/>
              <a:t>过滤</a:t>
            </a:r>
            <a:endParaRPr lang="zh-CN" altLang="en-US"/>
          </a:p>
        </p:txBody>
      </p:sp>
      <p:graphicFrame>
        <p:nvGraphicFramePr>
          <p:cNvPr id="4" name="表格 3"/>
          <p:cNvGraphicFramePr>
            <a:graphicFrameLocks noGrp="1"/>
          </p:cNvGraphicFramePr>
          <p:nvPr>
            <p:extLst/>
          </p:nvPr>
        </p:nvGraphicFramePr>
        <p:xfrm>
          <a:off x="236378" y="849086"/>
          <a:ext cx="11691461" cy="5765073"/>
        </p:xfrm>
        <a:graphic>
          <a:graphicData uri="http://schemas.openxmlformats.org/drawingml/2006/table">
            <a:tbl>
              <a:tblPr firstRow="1" firstCol="1" lastRow="1" lastCol="1" bandRow="1" bandCol="1">
                <a:tableStyleId>{5940675A-B579-460E-94D1-54222C63F5DA}</a:tableStyleId>
              </a:tblPr>
              <a:tblGrid>
                <a:gridCol w="11691461">
                  <a:extLst>
                    <a:ext uri="{9D8B030D-6E8A-4147-A177-3AD203B41FA5}">
                      <a16:colId xmlns:a16="http://schemas.microsoft.com/office/drawing/2014/main" val="3533393971"/>
                    </a:ext>
                  </a:extLst>
                </a:gridCol>
              </a:tblGrid>
              <a:tr h="576507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package com.yootk.rocketmq;</a:t>
                      </a:r>
                      <a:br>
                        <a:rPr lang="en-US" sz="1200" kern="0">
                          <a:effectLst/>
                        </a:rPr>
                      </a:br>
                      <a:r>
                        <a:rPr lang="en-US" sz="1200" kern="0">
                          <a:effectLst/>
                        </a:rPr>
                        <a:t>public class MessageConsumer { </a:t>
                      </a:r>
                      <a:r>
                        <a:rPr lang="en-US" sz="1200" kern="100">
                          <a:effectLst/>
                        </a:rPr>
                        <a:t>				</a:t>
                      </a:r>
                      <a:r>
                        <a:rPr lang="en-US" sz="1200" kern="0">
                          <a:effectLst/>
                        </a:rPr>
                        <a:t>// </a:t>
                      </a:r>
                      <a:r>
                        <a:rPr lang="zh-CN" sz="1200" kern="0">
                          <a:effectLst/>
                        </a:rPr>
                        <a:t>李兴华高薪就业编程训练营</a:t>
                      </a:r>
                      <a:r>
                        <a:rPr lang="en-US" sz="1200" kern="0">
                          <a:effectLst/>
                        </a:rPr>
                        <a:t/>
                      </a:r>
                      <a:br>
                        <a:rPr lang="en-US" sz="1200" kern="0">
                          <a:effectLst/>
                        </a:rPr>
                      </a:br>
                      <a:r>
                        <a:rPr lang="en-US" sz="1200" kern="0">
                          <a:effectLst/>
                        </a:rPr>
                        <a:t>    // RocketMQ</a:t>
                      </a:r>
                      <a:r>
                        <a:rPr lang="zh-CN" sz="1200" kern="0">
                          <a:effectLst/>
                        </a:rPr>
                        <a:t>连接所需要的相关配置项，略</a:t>
                      </a:r>
                      <a:r>
                        <a:rPr lang="en-US" sz="1200" kern="0">
                          <a:effectLst/>
                        </a:rPr>
                        <a:t>…</a:t>
                      </a:r>
                      <a:br>
                        <a:rPr lang="en-US" sz="1200" kern="0">
                          <a:effectLst/>
                        </a:rPr>
                      </a:br>
                      <a:r>
                        <a:rPr lang="en-US" sz="1200" kern="0">
                          <a:effectLst/>
                        </a:rPr>
                        <a:t>    public static void main(String[] args) throws Exception {// </a:t>
                      </a:r>
                      <a:r>
                        <a:rPr lang="zh-CN" sz="1200" kern="0">
                          <a:effectLst/>
                        </a:rPr>
                        <a:t>沐言科技：</a:t>
                      </a:r>
                      <a:r>
                        <a:rPr lang="en-US" sz="1200" kern="0">
                          <a:effectLst/>
                        </a:rPr>
                        <a:t>www.yootk.com</a:t>
                      </a:r>
                      <a:br>
                        <a:rPr lang="en-US" sz="1200" kern="0">
                          <a:effectLst/>
                        </a:rPr>
                      </a:br>
                      <a:r>
                        <a:rPr lang="en-US" sz="1200" kern="0">
                          <a:effectLst/>
                        </a:rPr>
                        <a:t>        RPCHook clientHook = new AclClientRPCHook(</a:t>
                      </a:r>
                      <a:br>
                        <a:rPr lang="en-US" sz="1200" kern="0">
                          <a:effectLst/>
                        </a:rPr>
                      </a:br>
                      <a:r>
                        <a:rPr lang="en-US" sz="1200" kern="0">
                          <a:effectLst/>
                        </a:rPr>
                        <a:t>              new SessionCredentials(ACCESSKEY, SECRETKEY));</a:t>
                      </a:r>
                      <a:r>
                        <a:rPr lang="en-US" sz="1200" kern="100">
                          <a:effectLst/>
                        </a:rPr>
                        <a:t> 	</a:t>
                      </a:r>
                      <a:r>
                        <a:rPr lang="en-US" sz="1200" kern="0">
                          <a:effectLst/>
                        </a:rPr>
                        <a:t>// ACL</a:t>
                      </a:r>
                      <a:r>
                        <a:rPr lang="zh-CN" sz="1200" kern="0">
                          <a:effectLst/>
                        </a:rPr>
                        <a:t>认证</a:t>
                      </a:r>
                      <a:r>
                        <a:rPr lang="en-US" sz="1200" kern="0">
                          <a:effectLst/>
                        </a:rPr>
                        <a:t/>
                      </a:r>
                      <a:br>
                        <a:rPr lang="en-US" sz="1200" kern="0">
                          <a:effectLst/>
                        </a:rPr>
                      </a:br>
                      <a:r>
                        <a:rPr lang="en-US" sz="1200" kern="0">
                          <a:effectLst/>
                        </a:rPr>
                        <a:t>        DefaultMQPushConsumer consumer = new DefaultMQPushConsumer(CONSUMER_GROUP,</a:t>
                      </a:r>
                      <a:br>
                        <a:rPr lang="en-US" sz="1200" kern="0">
                          <a:effectLst/>
                        </a:rPr>
                      </a:br>
                      <a:r>
                        <a:rPr lang="en-US" sz="1200" kern="0">
                          <a:effectLst/>
                        </a:rPr>
                        <a:t>              clientHook, new AllocateMessageQueueAveragely());    // Push</a:t>
                      </a:r>
                      <a:r>
                        <a:rPr lang="zh-CN" sz="1200" kern="0">
                          <a:effectLst/>
                        </a:rPr>
                        <a:t>消费端</a:t>
                      </a:r>
                      <a:r>
                        <a:rPr lang="en-US" sz="1200" kern="0">
                          <a:effectLst/>
                        </a:rPr>
                        <a:t/>
                      </a:r>
                      <a:br>
                        <a:rPr lang="en-US" sz="1200" kern="0">
                          <a:effectLst/>
                        </a:rPr>
                      </a:br>
                      <a:r>
                        <a:rPr lang="en-US" sz="1200" kern="0">
                          <a:effectLst/>
                        </a:rPr>
                        <a:t>        consumer.setNamesrvAddr(NAME_SERVER_LIST);</a:t>
                      </a:r>
                      <a:r>
                        <a:rPr lang="en-US" sz="1200" kern="100">
                          <a:effectLst/>
                        </a:rPr>
                        <a:t> 		</a:t>
                      </a:r>
                      <a:r>
                        <a:rPr lang="en-US" sz="1200" kern="0">
                          <a:effectLst/>
                        </a:rPr>
                        <a:t>// NameServer</a:t>
                      </a:r>
                      <a:r>
                        <a:rPr lang="zh-CN" sz="1200" kern="0">
                          <a:effectLst/>
                        </a:rPr>
                        <a:t>列表</a:t>
                      </a:r>
                      <a:r>
                        <a:rPr lang="en-US" sz="1200" kern="0">
                          <a:effectLst/>
                        </a:rPr>
                        <a:t/>
                      </a:r>
                      <a:br>
                        <a:rPr lang="en-US" sz="1200" kern="0">
                          <a:effectLst/>
                        </a:rPr>
                      </a:br>
                      <a:r>
                        <a:rPr lang="en-US" sz="1200" kern="0">
                          <a:effectLst/>
                        </a:rPr>
                        <a:t>        // </a:t>
                      </a:r>
                      <a:r>
                        <a:rPr lang="zh-CN" sz="1200" kern="0">
                          <a:effectLst/>
                        </a:rPr>
                        <a:t>如果要基于</a:t>
                      </a:r>
                      <a:r>
                        <a:rPr lang="en-US" sz="1200" kern="0">
                          <a:effectLst/>
                        </a:rPr>
                        <a:t>Tag</a:t>
                      </a:r>
                      <a:r>
                        <a:rPr lang="zh-CN" sz="1200" kern="0">
                          <a:effectLst/>
                        </a:rPr>
                        <a:t>判断，则使用</a:t>
                      </a:r>
                      <a:r>
                        <a:rPr lang="en-US" sz="1200" kern="0">
                          <a:effectLst/>
                        </a:rPr>
                        <a:t>“MessageSelector.byTag("tag</a:t>
                      </a:r>
                      <a:r>
                        <a:rPr lang="zh-CN" sz="1200" kern="0">
                          <a:effectLst/>
                        </a:rPr>
                        <a:t>表达式</a:t>
                      </a:r>
                      <a:r>
                        <a:rPr lang="en-US" sz="1200" kern="0">
                          <a:effectLst/>
                        </a:rPr>
                        <a:t>")”</a:t>
                      </a:r>
                      <a:r>
                        <a:rPr lang="zh-CN" sz="1200" kern="0">
                          <a:effectLst/>
                        </a:rPr>
                        <a:t>方法</a:t>
                      </a:r>
                      <a:r>
                        <a:rPr lang="en-US" sz="1200" kern="0">
                          <a:effectLst/>
                        </a:rPr>
                        <a:t/>
                      </a:r>
                      <a:br>
                        <a:rPr lang="en-US" sz="1200" kern="0">
                          <a:effectLst/>
                        </a:rPr>
                      </a:br>
                      <a:r>
                        <a:rPr lang="en-US" sz="1200" kern="0">
                          <a:effectLst/>
                        </a:rPr>
                        <a:t>        // </a:t>
                      </a:r>
                      <a:r>
                        <a:rPr lang="zh-CN" sz="1200" kern="0">
                          <a:effectLst/>
                        </a:rPr>
                        <a:t>本次是通过了</a:t>
                      </a:r>
                      <a:r>
                        <a:rPr lang="en-US" sz="1200" kern="0">
                          <a:effectLst/>
                        </a:rPr>
                        <a:t>SQL92</a:t>
                      </a:r>
                      <a:r>
                        <a:rPr lang="zh-CN" sz="1200" kern="0">
                          <a:effectLst/>
                        </a:rPr>
                        <a:t>表达式判断所传递的</a:t>
                      </a:r>
                      <a:r>
                        <a:rPr lang="en-US" sz="1200" kern="0">
                          <a:effectLst/>
                        </a:rPr>
                        <a:t>level</a:t>
                      </a:r>
                      <a:r>
                        <a:rPr lang="zh-CN" sz="1200" kern="0">
                          <a:effectLst/>
                        </a:rPr>
                        <a:t>属性范围是否在</a:t>
                      </a:r>
                      <a:r>
                        <a:rPr lang="en-US" sz="1200" kern="0">
                          <a:effectLst/>
                        </a:rPr>
                        <a:t>8 ~ 12</a:t>
                      </a:r>
                      <a:r>
                        <a:rPr lang="zh-CN" sz="1200" kern="0">
                          <a:effectLst/>
                        </a:rPr>
                        <a:t>之间</a:t>
                      </a:r>
                      <a:r>
                        <a:rPr lang="en-US" sz="1200" kern="0">
                          <a:effectLst/>
                        </a:rPr>
                        <a:t/>
                      </a:r>
                      <a:br>
                        <a:rPr lang="en-US" sz="1200" kern="0">
                          <a:effectLst/>
                        </a:rPr>
                      </a:br>
                      <a:r>
                        <a:rPr lang="en-US" sz="1200" kern="0">
                          <a:effectLst/>
                        </a:rPr>
                        <a:t>        consumer.subscribe(TOPIC, MessageSelector.bySql("level BETWEEN 8 AND 12")); </a:t>
                      </a:r>
                      <a:br>
                        <a:rPr lang="en-US" sz="1200" kern="0">
                          <a:effectLst/>
                        </a:rPr>
                      </a:br>
                      <a:r>
                        <a:rPr lang="en-US" sz="1200" kern="0">
                          <a:effectLst/>
                        </a:rPr>
                        <a:t>        consumer.registerMessageListener(new MessageListenerConcurrently() { // </a:t>
                      </a:r>
                      <a:r>
                        <a:rPr lang="zh-CN" sz="1200" kern="0">
                          <a:effectLst/>
                        </a:rPr>
                        <a:t>消息监听</a:t>
                      </a:r>
                      <a:r>
                        <a:rPr lang="en-US" sz="1200" kern="0">
                          <a:effectLst/>
                        </a:rPr>
                        <a:t/>
                      </a:r>
                      <a:br>
                        <a:rPr lang="en-US" sz="1200" kern="0">
                          <a:effectLst/>
                        </a:rPr>
                      </a:br>
                      <a:r>
                        <a:rPr lang="en-US" sz="1200" kern="0">
                          <a:effectLst/>
                        </a:rPr>
                        <a:t>            @Override</a:t>
                      </a:r>
                      <a:br>
                        <a:rPr lang="en-US" sz="1200" kern="0">
                          <a:effectLst/>
                        </a:rPr>
                      </a:br>
                      <a:r>
                        <a:rPr lang="en-US" sz="1200" kern="0">
                          <a:effectLst/>
                        </a:rPr>
                        <a:t>            public ConsumeConcurrentlyStatus consumeMessage(List&lt;MessageExt&gt; msgs,</a:t>
                      </a:r>
                      <a:br>
                        <a:rPr lang="en-US" sz="1200" kern="0">
                          <a:effectLst/>
                        </a:rPr>
                      </a:br>
                      <a:r>
                        <a:rPr lang="en-US" sz="1200" kern="0">
                          <a:effectLst/>
                        </a:rPr>
                        <a:t>                                                            ConsumeConcurrentlyContext context) {</a:t>
                      </a:r>
                      <a:br>
                        <a:rPr lang="en-US" sz="1200" kern="0">
                          <a:effectLst/>
                        </a:rPr>
                      </a:br>
                      <a:r>
                        <a:rPr lang="en-US" sz="1200" kern="0">
                          <a:effectLst/>
                        </a:rPr>
                        <a:t>                System.out.printf("</a:t>
                      </a:r>
                      <a:r>
                        <a:rPr lang="zh-CN" sz="1200" kern="0">
                          <a:effectLst/>
                        </a:rPr>
                        <a:t>【</a:t>
                      </a:r>
                      <a:r>
                        <a:rPr lang="en-US" sz="1200" kern="0">
                          <a:effectLst/>
                        </a:rPr>
                        <a:t>%s</a:t>
                      </a:r>
                      <a:r>
                        <a:rPr lang="zh-CN" sz="1200" kern="0">
                          <a:effectLst/>
                        </a:rPr>
                        <a:t>】接收到新的消息：</a:t>
                      </a:r>
                      <a:r>
                        <a:rPr lang="en-US" sz="1200" kern="0">
                          <a:effectLst/>
                        </a:rPr>
                        <a:t>%s %n",</a:t>
                      </a:r>
                      <a:br>
                        <a:rPr lang="en-US" sz="1200" kern="0">
                          <a:effectLst/>
                        </a:rPr>
                      </a:br>
                      <a:r>
                        <a:rPr lang="en-US" sz="1200" kern="0">
                          <a:effectLst/>
                        </a:rPr>
                        <a:t>                        Thread.currentThread().getName(), msgs);   </a:t>
                      </a:r>
                      <a:r>
                        <a:rPr lang="en-US" sz="1200" kern="100">
                          <a:effectLst/>
                        </a:rPr>
                        <a:t>	</a:t>
                      </a:r>
                      <a:r>
                        <a:rPr lang="en-US" sz="1200" kern="0">
                          <a:effectLst/>
                        </a:rPr>
                        <a:t>// </a:t>
                      </a:r>
                      <a:r>
                        <a:rPr lang="zh-CN" sz="1200" kern="0">
                          <a:effectLst/>
                        </a:rPr>
                        <a:t>消息输出</a:t>
                      </a:r>
                      <a:r>
                        <a:rPr lang="en-US" sz="1200" kern="0">
                          <a:effectLst/>
                        </a:rPr>
                        <a:t/>
                      </a:r>
                      <a:br>
                        <a:rPr lang="en-US" sz="1200" kern="0">
                          <a:effectLst/>
                        </a:rPr>
                      </a:br>
                      <a:r>
                        <a:rPr lang="en-US" sz="1200" kern="0">
                          <a:effectLst/>
                        </a:rPr>
                        <a:t>                return ConsumeConcurrentlyStatus.CONSUME_SUCCESS;  </a:t>
                      </a:r>
                      <a:r>
                        <a:rPr lang="en-US" sz="1200" kern="100">
                          <a:effectLst/>
                        </a:rPr>
                        <a:t>	</a:t>
                      </a:r>
                      <a:r>
                        <a:rPr lang="en-US" sz="1200" kern="0">
                          <a:effectLst/>
                        </a:rPr>
                        <a:t>// </a:t>
                      </a:r>
                      <a:r>
                        <a:rPr lang="zh-CN" sz="1200" kern="0">
                          <a:effectLst/>
                        </a:rPr>
                        <a:t>消费成功标记</a:t>
                      </a:r>
                      <a:r>
                        <a:rPr lang="en-US" sz="1200" kern="0">
                          <a:effectLst/>
                        </a:rPr>
                        <a:t/>
                      </a:r>
                      <a:br>
                        <a:rPr lang="en-US" sz="1200" kern="0">
                          <a:effectLst/>
                        </a:rPr>
                      </a:br>
                      <a:r>
                        <a:rPr lang="en-US" sz="1200" kern="0">
                          <a:effectLst/>
                        </a:rPr>
                        <a:t>            }</a:t>
                      </a:r>
                      <a:br>
                        <a:rPr lang="en-US" sz="1200" kern="0">
                          <a:effectLst/>
                        </a:rPr>
                      </a:br>
                      <a:r>
                        <a:rPr lang="en-US" sz="1200" kern="0">
                          <a:effectLst/>
                        </a:rPr>
                        <a:t>        });</a:t>
                      </a:r>
                      <a:br>
                        <a:rPr lang="en-US" sz="1200" kern="0">
                          <a:effectLst/>
                        </a:rPr>
                      </a:br>
                      <a:r>
                        <a:rPr lang="en-US" sz="1200" kern="0">
                          <a:effectLst/>
                        </a:rPr>
                        <a:t>        consumer.start();</a:t>
                      </a:r>
                      <a:r>
                        <a:rPr lang="en-US" sz="1200" kern="100">
                          <a:effectLst/>
                        </a:rPr>
                        <a:t>					</a:t>
                      </a:r>
                      <a:r>
                        <a:rPr lang="en-US" sz="1200" kern="0">
                          <a:effectLst/>
                        </a:rPr>
                        <a:t>// </a:t>
                      </a:r>
                      <a:r>
                        <a:rPr lang="zh-CN" sz="1200" kern="0">
                          <a:effectLst/>
                        </a:rPr>
                        <a:t>启动消费端</a:t>
                      </a:r>
                      <a:r>
                        <a:rPr lang="en-US" sz="1200" kern="0">
                          <a:effectLst/>
                        </a:rPr>
                        <a:t/>
                      </a:r>
                      <a:br>
                        <a:rPr lang="en-US" sz="1200" kern="0">
                          <a:effectLst/>
                        </a:rPr>
                      </a:br>
                      <a:r>
                        <a:rPr lang="en-US" sz="1200" kern="0">
                          <a:effectLst/>
                        </a:rPr>
                        <a:t>    }</a:t>
                      </a:r>
                      <a:br>
                        <a:rPr lang="en-US" sz="1200" kern="0">
                          <a:effectLst/>
                        </a:rPr>
                      </a:br>
                      <a:r>
                        <a:rPr lang="en-US" sz="1200" kern="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9973259"/>
                  </a:ext>
                </a:extLst>
              </a:tr>
            </a:tbl>
          </a:graphicData>
        </a:graphic>
      </p:graphicFrame>
    </p:spTree>
    <p:extLst>
      <p:ext uri="{BB962C8B-B14F-4D97-AF65-F5344CB8AC3E}">
        <p14:creationId xmlns:p14="http://schemas.microsoft.com/office/powerpoint/2010/main" val="73370649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消息生产者</a:t>
            </a:r>
            <a:endParaRPr lang="zh-CN" altLang="en-US"/>
          </a:p>
        </p:txBody>
      </p:sp>
      <p:graphicFrame>
        <p:nvGraphicFramePr>
          <p:cNvPr id="4" name="表格 3"/>
          <p:cNvGraphicFramePr>
            <a:graphicFrameLocks noGrp="1"/>
          </p:cNvGraphicFramePr>
          <p:nvPr>
            <p:extLst/>
          </p:nvPr>
        </p:nvGraphicFramePr>
        <p:xfrm>
          <a:off x="226218" y="849086"/>
          <a:ext cx="11711781" cy="5749833"/>
        </p:xfrm>
        <a:graphic>
          <a:graphicData uri="http://schemas.openxmlformats.org/drawingml/2006/table">
            <a:tbl>
              <a:tblPr firstRow="1" firstCol="1" lastRow="1" lastCol="1" bandRow="1" bandCol="1">
                <a:tableStyleId>{5940675A-B579-460E-94D1-54222C63F5DA}</a:tableStyleId>
              </a:tblPr>
              <a:tblGrid>
                <a:gridCol w="11711781">
                  <a:extLst>
                    <a:ext uri="{9D8B030D-6E8A-4147-A177-3AD203B41FA5}">
                      <a16:colId xmlns:a16="http://schemas.microsoft.com/office/drawing/2014/main" val="1534549813"/>
                    </a:ext>
                  </a:extLst>
                </a:gridCol>
              </a:tblGrid>
              <a:tr h="574983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com.yootk.rocketmq;</a:t>
                      </a:r>
                      <a:br>
                        <a:rPr lang="en-US" sz="1400" kern="0">
                          <a:effectLst/>
                        </a:rPr>
                      </a:br>
                      <a:r>
                        <a:rPr lang="en-US" sz="1400" kern="0">
                          <a:effectLst/>
                        </a:rPr>
                        <a:t>public class MessageProducer { </a:t>
                      </a:r>
                      <a:r>
                        <a:rPr lang="en-US" sz="1400" kern="100">
                          <a:effectLst/>
                        </a:rPr>
                        <a:t>				</a:t>
                      </a:r>
                      <a:r>
                        <a:rPr lang="en-US" sz="1400" kern="0">
                          <a:effectLst/>
                        </a:rPr>
                        <a:t>// </a:t>
                      </a:r>
                      <a:r>
                        <a:rPr lang="zh-CN" sz="1400" kern="0">
                          <a:effectLst/>
                        </a:rPr>
                        <a:t>李兴华高薪就业编程训练营</a:t>
                      </a:r>
                      <a:r>
                        <a:rPr lang="en-US" sz="1400" kern="0">
                          <a:effectLst/>
                        </a:rPr>
                        <a:t/>
                      </a:r>
                      <a:br>
                        <a:rPr lang="en-US" sz="1400" kern="0">
                          <a:effectLst/>
                        </a:rPr>
                      </a:br>
                      <a:r>
                        <a:rPr lang="en-US" sz="1400" kern="0">
                          <a:effectLst/>
                        </a:rPr>
                        <a:t>    // RocketMQ</a:t>
                      </a:r>
                      <a:r>
                        <a:rPr lang="zh-CN" sz="1400" kern="0">
                          <a:effectLst/>
                        </a:rPr>
                        <a:t>连接所需要的相关配置项，略</a:t>
                      </a:r>
                      <a:r>
                        <a:rPr lang="en-US" sz="1400" kern="0">
                          <a:effectLst/>
                        </a:rPr>
                        <a:t>…</a:t>
                      </a:r>
                      <a:br>
                        <a:rPr lang="en-US" sz="1400" kern="0">
                          <a:effectLst/>
                        </a:rPr>
                      </a:br>
                      <a:r>
                        <a:rPr lang="en-US" sz="1400" kern="0">
                          <a:effectLst/>
                        </a:rPr>
                        <a:t>    public static void main(String[] args) throws Exception { // </a:t>
                      </a:r>
                      <a:r>
                        <a:rPr lang="zh-CN" sz="1400" kern="0">
                          <a:effectLst/>
                        </a:rPr>
                        <a:t>沐言科技：</a:t>
                      </a:r>
                      <a:r>
                        <a:rPr lang="en-US" sz="1400" kern="0">
                          <a:effectLst/>
                        </a:rPr>
                        <a:t>www.yootk.com</a:t>
                      </a:r>
                      <a:br>
                        <a:rPr lang="en-US" sz="1400" kern="0">
                          <a:effectLst/>
                        </a:rPr>
                      </a:br>
                      <a:r>
                        <a:rPr lang="en-US" sz="1400" kern="0">
                          <a:effectLst/>
                        </a:rPr>
                        <a:t>        RPCHook clientHook = new AclClientRPCHook(</a:t>
                      </a:r>
                      <a:br>
                        <a:rPr lang="en-US" sz="1400" kern="0">
                          <a:effectLst/>
                        </a:rPr>
                      </a:br>
                      <a:r>
                        <a:rPr lang="en-US" sz="1400" kern="0">
                          <a:effectLst/>
                        </a:rPr>
                        <a:t>              new SessionCredentials(ACCESSKEY, SECRETKEY));</a:t>
                      </a:r>
                      <a:r>
                        <a:rPr lang="en-US" sz="1400" kern="100">
                          <a:effectLst/>
                        </a:rPr>
                        <a:t> 	</a:t>
                      </a:r>
                      <a:r>
                        <a:rPr lang="en-US" sz="1400" kern="0">
                          <a:effectLst/>
                        </a:rPr>
                        <a:t>// ACL</a:t>
                      </a:r>
                      <a:r>
                        <a:rPr lang="zh-CN" sz="1400" kern="0">
                          <a:effectLst/>
                        </a:rPr>
                        <a:t>认证</a:t>
                      </a:r>
                      <a:r>
                        <a:rPr lang="en-US" sz="1400" kern="0">
                          <a:effectLst/>
                        </a:rPr>
                        <a:t/>
                      </a:r>
                      <a:br>
                        <a:rPr lang="en-US" sz="1400" kern="0">
                          <a:effectLst/>
                        </a:rPr>
                      </a:br>
                      <a:r>
                        <a:rPr lang="en-US" sz="1400" kern="0">
                          <a:effectLst/>
                        </a:rPr>
                        <a:t>        DefaultMQProducer producer = new DefaultMQProducer(</a:t>
                      </a:r>
                      <a:br>
                        <a:rPr lang="en-US" sz="1400" kern="0">
                          <a:effectLst/>
                        </a:rPr>
                      </a:br>
                      <a:r>
                        <a:rPr lang="en-US" sz="1400" kern="0">
                          <a:effectLst/>
                        </a:rPr>
                        <a:t>              PRODUCER_GROUP, clientHook);</a:t>
                      </a:r>
                      <a:r>
                        <a:rPr lang="en-US" sz="1400" kern="100">
                          <a:effectLst/>
                        </a:rPr>
                        <a:t> 			</a:t>
                      </a:r>
                      <a:r>
                        <a:rPr lang="en-US" sz="1400" kern="0">
                          <a:effectLst/>
                        </a:rPr>
                        <a:t>// </a:t>
                      </a:r>
                      <a:r>
                        <a:rPr lang="zh-CN" sz="1400" kern="0">
                          <a:effectLst/>
                        </a:rPr>
                        <a:t>创建消息生产者</a:t>
                      </a:r>
                      <a:r>
                        <a:rPr lang="en-US" sz="1400" kern="0">
                          <a:effectLst/>
                        </a:rPr>
                        <a:t/>
                      </a:r>
                      <a:br>
                        <a:rPr lang="en-US" sz="1400" kern="0">
                          <a:effectLst/>
                        </a:rPr>
                      </a:br>
                      <a:r>
                        <a:rPr lang="en-US" sz="1400" kern="0">
                          <a:effectLst/>
                        </a:rPr>
                        <a:t>        producer.setNamesrvAddr(NAME_SERVER_LIST);</a:t>
                      </a:r>
                      <a:r>
                        <a:rPr lang="en-US" sz="1400" kern="100">
                          <a:effectLst/>
                        </a:rPr>
                        <a:t> 		</a:t>
                      </a:r>
                      <a:r>
                        <a:rPr lang="en-US" sz="1400" kern="0">
                          <a:effectLst/>
                        </a:rPr>
                        <a:t>// NameServer</a:t>
                      </a:r>
                      <a:r>
                        <a:rPr lang="zh-CN" sz="1400" kern="0">
                          <a:effectLst/>
                        </a:rPr>
                        <a:t>地址</a:t>
                      </a:r>
                      <a:r>
                        <a:rPr lang="en-US" sz="1400" kern="0">
                          <a:effectLst/>
                        </a:rPr>
                        <a:t/>
                      </a:r>
                      <a:br>
                        <a:rPr lang="en-US" sz="1400" kern="0">
                          <a:effectLst/>
                        </a:rPr>
                      </a:br>
                      <a:r>
                        <a:rPr lang="en-US" sz="1400" kern="0">
                          <a:effectLst/>
                        </a:rPr>
                        <a:t>        producer.start();</a:t>
                      </a:r>
                      <a:r>
                        <a:rPr lang="en-US" sz="1400" kern="100">
                          <a:effectLst/>
                        </a:rPr>
                        <a:t>					</a:t>
                      </a:r>
                      <a:r>
                        <a:rPr lang="en-US" sz="1400" kern="0">
                          <a:effectLst/>
                        </a:rPr>
                        <a:t>// </a:t>
                      </a:r>
                      <a:r>
                        <a:rPr lang="zh-CN" sz="1400" kern="0">
                          <a:effectLst/>
                        </a:rPr>
                        <a:t>启动消息生产者</a:t>
                      </a:r>
                      <a:r>
                        <a:rPr lang="en-US" sz="1400" kern="0">
                          <a:effectLst/>
                        </a:rPr>
                        <a:t/>
                      </a:r>
                      <a:br>
                        <a:rPr lang="en-US" sz="1400" kern="0">
                          <a:effectLst/>
                        </a:rPr>
                      </a:br>
                      <a:r>
                        <a:rPr lang="en-US" sz="1400" kern="0">
                          <a:effectLst/>
                        </a:rPr>
                        <a:t>        Message msg = new Message(TOPIC, "</a:t>
                      </a:r>
                      <a:r>
                        <a:rPr lang="zh-CN" sz="1400" kern="0">
                          <a:effectLst/>
                        </a:rPr>
                        <a:t>沐言科技：</a:t>
                      </a:r>
                      <a:r>
                        <a:rPr lang="en-US" sz="1400" kern="0">
                          <a:effectLst/>
                        </a:rPr>
                        <a:t>www.yootk.com"</a:t>
                      </a:r>
                      <a:br>
                        <a:rPr lang="en-US" sz="1400" kern="0">
                          <a:effectLst/>
                        </a:rPr>
                      </a:br>
                      <a:r>
                        <a:rPr lang="en-US" sz="1400" kern="0">
                          <a:effectLst/>
                        </a:rPr>
                        <a:t>                .getBytes(RemotingHelper.DEFAULT_CHARSET)); </a:t>
                      </a:r>
                      <a:r>
                        <a:rPr lang="en-US" sz="1400" kern="100">
                          <a:effectLst/>
                        </a:rPr>
                        <a:t>	</a:t>
                      </a:r>
                      <a:r>
                        <a:rPr lang="en-US" sz="1400" kern="0">
                          <a:effectLst/>
                        </a:rPr>
                        <a:t>// </a:t>
                      </a:r>
                      <a:r>
                        <a:rPr lang="zh-CN" sz="1400" kern="0">
                          <a:effectLst/>
                        </a:rPr>
                        <a:t>创建消息</a:t>
                      </a:r>
                      <a:r>
                        <a:rPr lang="en-US" sz="1400" kern="0">
                          <a:effectLst/>
                        </a:rPr>
                        <a:t/>
                      </a:r>
                      <a:br>
                        <a:rPr lang="en-US" sz="1400" kern="0">
                          <a:effectLst/>
                        </a:rPr>
                      </a:br>
                      <a:r>
                        <a:rPr lang="en-US" sz="1400" kern="0">
                          <a:effectLst/>
                        </a:rPr>
                        <a:t>        </a:t>
                      </a:r>
                      <a:r>
                        <a:rPr lang="en-US" sz="1400" u="sng" kern="0">
                          <a:effectLst/>
                        </a:rPr>
                        <a:t>msg.putUserProperty("level", "10");</a:t>
                      </a:r>
                      <a:r>
                        <a:rPr lang="en-US" sz="1400" kern="0">
                          <a:effectLst/>
                        </a:rPr>
                        <a:t> </a:t>
                      </a:r>
                      <a:r>
                        <a:rPr lang="en-US" sz="1400" kern="100">
                          <a:effectLst/>
                        </a:rPr>
                        <a:t>		</a:t>
                      </a:r>
                      <a:r>
                        <a:rPr lang="en-US" sz="1400" kern="0">
                          <a:effectLst/>
                        </a:rPr>
                        <a:t>// </a:t>
                      </a:r>
                      <a:r>
                        <a:rPr lang="zh-CN" sz="1400" kern="0">
                          <a:effectLst/>
                        </a:rPr>
                        <a:t>设置属性内容</a:t>
                      </a:r>
                      <a:r>
                        <a:rPr lang="en-US" sz="1400" kern="0">
                          <a:effectLst/>
                        </a:rPr>
                        <a:t/>
                      </a:r>
                      <a:br>
                        <a:rPr lang="en-US" sz="1400" kern="0">
                          <a:effectLst/>
                        </a:rPr>
                      </a:br>
                      <a:r>
                        <a:rPr lang="en-US" sz="1400" kern="0">
                          <a:effectLst/>
                        </a:rPr>
                        <a:t>        producer.sendOneway(msg); </a:t>
                      </a:r>
                      <a:r>
                        <a:rPr lang="en-US" sz="1400" kern="100">
                          <a:effectLst/>
                        </a:rPr>
                        <a:t>				</a:t>
                      </a:r>
                      <a:r>
                        <a:rPr lang="en-US" sz="1400" kern="0">
                          <a:effectLst/>
                        </a:rPr>
                        <a:t>// </a:t>
                      </a:r>
                      <a:r>
                        <a:rPr lang="zh-CN" sz="1400" kern="0">
                          <a:effectLst/>
                        </a:rPr>
                        <a:t>消息发送</a:t>
                      </a:r>
                      <a:r>
                        <a:rPr lang="en-US" sz="1400" kern="0">
                          <a:effectLst/>
                        </a:rPr>
                        <a:t/>
                      </a:r>
                      <a:br>
                        <a:rPr lang="en-US" sz="1400" kern="0">
                          <a:effectLst/>
                        </a:rPr>
                      </a:br>
                      <a:r>
                        <a:rPr lang="en-US" sz="1400" kern="0">
                          <a:effectLst/>
                        </a:rPr>
                        <a:t>        producer.shutdown();   </a:t>
                      </a:r>
                      <a:r>
                        <a:rPr lang="en-US" sz="1400" kern="100">
                          <a:effectLst/>
                        </a:rPr>
                        <a:t>				</a:t>
                      </a:r>
                      <a:r>
                        <a:rPr lang="en-US" sz="1400" kern="0">
                          <a:effectLst/>
                        </a:rPr>
                        <a:t>// </a:t>
                      </a:r>
                      <a:r>
                        <a:rPr lang="zh-CN" sz="1400" kern="0">
                          <a:effectLst/>
                        </a:rPr>
                        <a:t>关闭消息发送者</a:t>
                      </a:r>
                      <a:r>
                        <a:rPr lang="en-US" sz="1400" kern="0">
                          <a:effectLst/>
                        </a:rPr>
                        <a:t/>
                      </a:r>
                      <a:br>
                        <a:rPr lang="en-US" sz="1400" kern="0">
                          <a:effectLst/>
                        </a:rPr>
                      </a:br>
                      <a:r>
                        <a:rPr lang="en-US" sz="1400" kern="0">
                          <a:effectLst/>
                        </a:rPr>
                        <a:t>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9672034"/>
                  </a:ext>
                </a:extLst>
              </a:tr>
            </a:tbl>
          </a:graphicData>
        </a:graphic>
      </p:graphicFrame>
    </p:spTree>
    <p:extLst>
      <p:ext uri="{BB962C8B-B14F-4D97-AF65-F5344CB8AC3E}">
        <p14:creationId xmlns:p14="http://schemas.microsoft.com/office/powerpoint/2010/main" val="29254742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接收单个消息</a:t>
            </a:r>
            <a:endParaRPr lang="zh-CN" altLang="en-US"/>
          </a:p>
        </p:txBody>
      </p:sp>
      <p:sp>
        <p:nvSpPr>
          <p:cNvPr id="3" name="内容占位符 2"/>
          <p:cNvSpPr>
            <a:spLocks noGrp="1"/>
          </p:cNvSpPr>
          <p:nvPr>
            <p:ph idx="1"/>
          </p:nvPr>
        </p:nvSpPr>
        <p:spPr/>
        <p:txBody>
          <a:bodyPr/>
          <a:lstStyle/>
          <a:p>
            <a:r>
              <a:rPr lang="zh-CN" altLang="zh-CN"/>
              <a:t>在消息组件生产端进行消息发送时，一般所采用的方法都是通过</a:t>
            </a:r>
            <a:r>
              <a:rPr lang="en-US" altLang="zh-CN"/>
              <a:t>DefaultMQProducer</a:t>
            </a:r>
            <a:r>
              <a:rPr lang="zh-CN" altLang="zh-CN"/>
              <a:t>类所提供的</a:t>
            </a:r>
            <a:r>
              <a:rPr lang="en-US" altLang="zh-CN"/>
              <a:t>send()</a:t>
            </a:r>
            <a:r>
              <a:rPr lang="zh-CN" altLang="zh-CN"/>
              <a:t>方法实现的，而该方法在每次发送时都只会发送一条消息，这样在进行大批量消息发送</a:t>
            </a:r>
            <a:r>
              <a:rPr lang="zh-CN" altLang="zh-CN" smtClean="0"/>
              <a:t>时</a:t>
            </a:r>
            <a:r>
              <a:rPr lang="zh-CN" altLang="zh-CN"/>
              <a:t>，性能就会很差</a:t>
            </a:r>
            <a:endParaRPr lang="en-US" altLang="zh-CN"/>
          </a:p>
          <a:p>
            <a:endParaRPr lang="en-US" altLang="zh-CN" smtClean="0"/>
          </a:p>
          <a:p>
            <a:endParaRPr lang="en-US" altLang="zh-CN"/>
          </a:p>
          <a:p>
            <a:endParaRPr lang="en-US" altLang="zh-CN" smtClean="0"/>
          </a:p>
          <a:p>
            <a:endParaRPr lang="en-US" altLang="zh-CN"/>
          </a:p>
          <a:p>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412" y="2114551"/>
            <a:ext cx="9874164" cy="20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939215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消息批量接收</a:t>
            </a:r>
            <a:endParaRPr lang="zh-CN" altLang="en-US"/>
          </a:p>
        </p:txBody>
      </p:sp>
      <p:sp>
        <p:nvSpPr>
          <p:cNvPr id="3" name="内容占位符 2"/>
          <p:cNvSpPr>
            <a:spLocks noGrp="1"/>
          </p:cNvSpPr>
          <p:nvPr>
            <p:ph idx="1"/>
          </p:nvPr>
        </p:nvSpPr>
        <p:spPr/>
        <p:txBody>
          <a:bodyPr/>
          <a:lstStyle/>
          <a:p>
            <a:r>
              <a:rPr lang="zh-CN" altLang="zh-CN"/>
              <a:t>每次只能够接收单个消息，同时还要持续进行批量消息的接收，这样对于服务的处理性能肯定是不足的，所以最佳的做法是，将要发送的大批量消息，拆分为不同的部分（每部分的大小限定在</a:t>
            </a:r>
            <a:r>
              <a:rPr lang="en-US" altLang="zh-CN"/>
              <a:t>4M</a:t>
            </a:r>
            <a:r>
              <a:rPr lang="zh-CN" altLang="zh-CN"/>
              <a:t>以内），这样就可以将一大批完整的消息，分割为若干个不同批次，实现消息的批量发送</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11" y="2441576"/>
            <a:ext cx="11479566" cy="221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805958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批量发送消息</a:t>
            </a:r>
            <a:endParaRPr lang="zh-CN" altLang="en-US"/>
          </a:p>
        </p:txBody>
      </p:sp>
      <p:graphicFrame>
        <p:nvGraphicFramePr>
          <p:cNvPr id="4" name="表格 3"/>
          <p:cNvGraphicFramePr>
            <a:graphicFrameLocks noGrp="1"/>
          </p:cNvGraphicFramePr>
          <p:nvPr>
            <p:extLst/>
          </p:nvPr>
        </p:nvGraphicFramePr>
        <p:xfrm>
          <a:off x="218599" y="849086"/>
          <a:ext cx="11736334" cy="5818413"/>
        </p:xfrm>
        <a:graphic>
          <a:graphicData uri="http://schemas.openxmlformats.org/drawingml/2006/table">
            <a:tbl>
              <a:tblPr firstRow="1" firstCol="1" lastRow="1" lastCol="1" bandRow="1" bandCol="1">
                <a:tableStyleId>{5940675A-B579-460E-94D1-54222C63F5DA}</a:tableStyleId>
              </a:tblPr>
              <a:tblGrid>
                <a:gridCol w="11736334">
                  <a:extLst>
                    <a:ext uri="{9D8B030D-6E8A-4147-A177-3AD203B41FA5}">
                      <a16:colId xmlns:a16="http://schemas.microsoft.com/office/drawing/2014/main" val="3686182041"/>
                    </a:ext>
                  </a:extLst>
                </a:gridCol>
              </a:tblGrid>
              <a:tr h="581841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com.yootk.rocketmq;</a:t>
                      </a:r>
                      <a:br>
                        <a:rPr lang="en-US" sz="1400" kern="0">
                          <a:effectLst/>
                        </a:rPr>
                      </a:br>
                      <a:r>
                        <a:rPr lang="en-US" sz="1400" kern="0">
                          <a:effectLst/>
                        </a:rPr>
                        <a:t>public class MessageProducer { </a:t>
                      </a:r>
                      <a:r>
                        <a:rPr lang="en-US" sz="1400" kern="100">
                          <a:effectLst/>
                        </a:rPr>
                        <a:t>				</a:t>
                      </a:r>
                      <a:r>
                        <a:rPr lang="en-US" sz="1400" kern="0">
                          <a:effectLst/>
                        </a:rPr>
                        <a:t>// </a:t>
                      </a:r>
                      <a:r>
                        <a:rPr lang="zh-CN" sz="1400" kern="0">
                          <a:effectLst/>
                        </a:rPr>
                        <a:t>李兴华高薪就业编程训练营</a:t>
                      </a:r>
                      <a:r>
                        <a:rPr lang="en-US" sz="1400" kern="0">
                          <a:effectLst/>
                        </a:rPr>
                        <a:t/>
                      </a:r>
                      <a:br>
                        <a:rPr lang="en-US" sz="1400" kern="0">
                          <a:effectLst/>
                        </a:rPr>
                      </a:br>
                      <a:r>
                        <a:rPr lang="en-US" sz="1400" kern="0">
                          <a:effectLst/>
                        </a:rPr>
                        <a:t>    // RocketMQ</a:t>
                      </a:r>
                      <a:r>
                        <a:rPr lang="zh-CN" sz="1400" kern="0">
                          <a:effectLst/>
                        </a:rPr>
                        <a:t>连接所需要的相关配置项，略</a:t>
                      </a:r>
                      <a:r>
                        <a:rPr lang="en-US" sz="1400" kern="0">
                          <a:effectLst/>
                        </a:rPr>
                        <a:t>…</a:t>
                      </a:r>
                      <a:br>
                        <a:rPr lang="en-US" sz="1400" kern="0">
                          <a:effectLst/>
                        </a:rPr>
                      </a:br>
                      <a:r>
                        <a:rPr lang="en-US" sz="1400" kern="0">
                          <a:effectLst/>
                        </a:rPr>
                        <a:t>    public static void main(String[] args) throws Exception { // </a:t>
                      </a:r>
                      <a:r>
                        <a:rPr lang="zh-CN" sz="1400" kern="0">
                          <a:effectLst/>
                        </a:rPr>
                        <a:t>沐言科技：</a:t>
                      </a:r>
                      <a:r>
                        <a:rPr lang="en-US" sz="1400" kern="0">
                          <a:effectLst/>
                        </a:rPr>
                        <a:t>www.yootk.com</a:t>
                      </a:r>
                      <a:br>
                        <a:rPr lang="en-US" sz="1400" kern="0">
                          <a:effectLst/>
                        </a:rPr>
                      </a:br>
                      <a:r>
                        <a:rPr lang="en-US" sz="1400" kern="0">
                          <a:effectLst/>
                        </a:rPr>
                        <a:t>        RPCHook clientHook = new AclClientRPCHook(</a:t>
                      </a:r>
                      <a:br>
                        <a:rPr lang="en-US" sz="1400" kern="0">
                          <a:effectLst/>
                        </a:rPr>
                      </a:br>
                      <a:r>
                        <a:rPr lang="en-US" sz="1400" kern="0">
                          <a:effectLst/>
                        </a:rPr>
                        <a:t>              new SessionCredentials(ACCESSKEY, SECRETKEY));</a:t>
                      </a:r>
                      <a:r>
                        <a:rPr lang="en-US" sz="1400" kern="100">
                          <a:effectLst/>
                        </a:rPr>
                        <a:t> 	</a:t>
                      </a:r>
                      <a:r>
                        <a:rPr lang="en-US" sz="1400" kern="0">
                          <a:effectLst/>
                        </a:rPr>
                        <a:t>// ACL</a:t>
                      </a:r>
                      <a:r>
                        <a:rPr lang="zh-CN" sz="1400" kern="0">
                          <a:effectLst/>
                        </a:rPr>
                        <a:t>认证</a:t>
                      </a:r>
                      <a:r>
                        <a:rPr lang="en-US" sz="1400" kern="0">
                          <a:effectLst/>
                        </a:rPr>
                        <a:t/>
                      </a:r>
                      <a:br>
                        <a:rPr lang="en-US" sz="1400" kern="0">
                          <a:effectLst/>
                        </a:rPr>
                      </a:br>
                      <a:r>
                        <a:rPr lang="en-US" sz="1400" kern="0">
                          <a:effectLst/>
                        </a:rPr>
                        <a:t>        DefaultMQProducer producer = new DefaultMQProducer(</a:t>
                      </a:r>
                      <a:br>
                        <a:rPr lang="en-US" sz="1400" kern="0">
                          <a:effectLst/>
                        </a:rPr>
                      </a:br>
                      <a:r>
                        <a:rPr lang="en-US" sz="1400" kern="0">
                          <a:effectLst/>
                        </a:rPr>
                        <a:t>              CONSUMER_GROUP, clientHook);</a:t>
                      </a:r>
                      <a:r>
                        <a:rPr lang="en-US" sz="1400" kern="100">
                          <a:effectLst/>
                        </a:rPr>
                        <a:t> 			</a:t>
                      </a:r>
                      <a:r>
                        <a:rPr lang="en-US" sz="1400" kern="0">
                          <a:effectLst/>
                        </a:rPr>
                        <a:t>// </a:t>
                      </a:r>
                      <a:r>
                        <a:rPr lang="zh-CN" sz="1400" kern="0">
                          <a:effectLst/>
                        </a:rPr>
                        <a:t>创建消息生产者</a:t>
                      </a:r>
                      <a:r>
                        <a:rPr lang="en-US" sz="1400" kern="0">
                          <a:effectLst/>
                        </a:rPr>
                        <a:t/>
                      </a:r>
                      <a:br>
                        <a:rPr lang="en-US" sz="1400" kern="0">
                          <a:effectLst/>
                        </a:rPr>
                      </a:br>
                      <a:r>
                        <a:rPr lang="en-US" sz="1400" kern="0">
                          <a:effectLst/>
                        </a:rPr>
                        <a:t>        producer.setNamesrvAddr(NAME_SERVER_LIST);</a:t>
                      </a:r>
                      <a:r>
                        <a:rPr lang="en-US" sz="1400" kern="100">
                          <a:effectLst/>
                        </a:rPr>
                        <a:t> 		</a:t>
                      </a:r>
                      <a:r>
                        <a:rPr lang="en-US" sz="1400" kern="0">
                          <a:effectLst/>
                        </a:rPr>
                        <a:t>// NameServer</a:t>
                      </a:r>
                      <a:r>
                        <a:rPr lang="zh-CN" sz="1400" kern="0">
                          <a:effectLst/>
                        </a:rPr>
                        <a:t>地址</a:t>
                      </a:r>
                      <a:r>
                        <a:rPr lang="en-US" sz="1400" kern="0">
                          <a:effectLst/>
                        </a:rPr>
                        <a:t/>
                      </a:r>
                      <a:br>
                        <a:rPr lang="en-US" sz="1400" kern="0">
                          <a:effectLst/>
                        </a:rPr>
                      </a:br>
                      <a:r>
                        <a:rPr lang="en-US" sz="1400" kern="0">
                          <a:effectLst/>
                        </a:rPr>
                        <a:t>        producer.start();</a:t>
                      </a:r>
                      <a:r>
                        <a:rPr lang="en-US" sz="1400" kern="100">
                          <a:effectLst/>
                        </a:rPr>
                        <a:t>					</a:t>
                      </a:r>
                      <a:r>
                        <a:rPr lang="en-US" sz="1400" kern="0">
                          <a:effectLst/>
                        </a:rPr>
                        <a:t>// </a:t>
                      </a:r>
                      <a:r>
                        <a:rPr lang="zh-CN" sz="1400" kern="0">
                          <a:effectLst/>
                        </a:rPr>
                        <a:t>启动消息生产者</a:t>
                      </a:r>
                      <a:r>
                        <a:rPr lang="en-US" sz="1400" kern="0">
                          <a:effectLst/>
                        </a:rPr>
                        <a:t/>
                      </a:r>
                      <a:br>
                        <a:rPr lang="en-US" sz="1400" kern="0">
                          <a:effectLst/>
                        </a:rPr>
                      </a:br>
                      <a:r>
                        <a:rPr lang="en-US" sz="1400" kern="0">
                          <a:effectLst/>
                        </a:rPr>
                        <a:t>        List&lt;Message&gt; messages = new ArrayList&lt;&gt;();</a:t>
                      </a:r>
                      <a:r>
                        <a:rPr lang="en-US" sz="1400" kern="100">
                          <a:effectLst/>
                        </a:rPr>
                        <a:t>		</a:t>
                      </a:r>
                      <a:r>
                        <a:rPr lang="en-US" sz="1400" kern="0">
                          <a:effectLst/>
                        </a:rPr>
                        <a:t>// </a:t>
                      </a:r>
                      <a:r>
                        <a:rPr lang="zh-CN" sz="1400" kern="0">
                          <a:effectLst/>
                        </a:rPr>
                        <a:t>消息集合</a:t>
                      </a:r>
                      <a:r>
                        <a:rPr lang="en-US" sz="1400" kern="0">
                          <a:effectLst/>
                        </a:rPr>
                        <a:t/>
                      </a:r>
                      <a:br>
                        <a:rPr lang="en-US" sz="1400" kern="0">
                          <a:effectLst/>
                        </a:rPr>
                      </a:br>
                      <a:r>
                        <a:rPr lang="en-US" sz="1400" kern="0">
                          <a:effectLst/>
                        </a:rPr>
                        <a:t>        for (int x = 0; x &lt; 100; x++) {</a:t>
                      </a:r>
                      <a:r>
                        <a:rPr lang="en-US" sz="1400" kern="100">
                          <a:effectLst/>
                        </a:rPr>
                        <a:t>			</a:t>
                      </a:r>
                      <a:r>
                        <a:rPr lang="en-US" sz="1400" kern="0">
                          <a:effectLst/>
                        </a:rPr>
                        <a:t>// </a:t>
                      </a:r>
                      <a:r>
                        <a:rPr lang="zh-CN" sz="1400" kern="0">
                          <a:effectLst/>
                        </a:rPr>
                        <a:t>循环发送消息</a:t>
                      </a:r>
                      <a:r>
                        <a:rPr lang="en-US" sz="1400" kern="0">
                          <a:effectLst/>
                        </a:rPr>
                        <a:t/>
                      </a:r>
                      <a:br>
                        <a:rPr lang="en-US" sz="1400" kern="0">
                          <a:effectLst/>
                        </a:rPr>
                      </a:br>
                      <a:r>
                        <a:rPr lang="en-US" sz="1400" kern="0">
                          <a:effectLst/>
                        </a:rPr>
                        <a:t>            Message msg = new Message(TOPIC, "</a:t>
                      </a:r>
                      <a:r>
                        <a:rPr lang="zh-CN" sz="1400" kern="0">
                          <a:effectLst/>
                        </a:rPr>
                        <a:t>沐言科技：</a:t>
                      </a:r>
                      <a:r>
                        <a:rPr lang="en-US" sz="1400" kern="0">
                          <a:effectLst/>
                        </a:rPr>
                        <a:t>www.yootk.com"</a:t>
                      </a:r>
                      <a:br>
                        <a:rPr lang="en-US" sz="1400" kern="0">
                          <a:effectLst/>
                        </a:rPr>
                      </a:br>
                      <a:r>
                        <a:rPr lang="en-US" sz="1400" kern="0">
                          <a:effectLst/>
                        </a:rPr>
                        <a:t>                 .getBytes(RemotingHelper.DEFAULT_CHARSET));</a:t>
                      </a:r>
                      <a:r>
                        <a:rPr lang="en-US" sz="1400" kern="100">
                          <a:effectLst/>
                        </a:rPr>
                        <a:t> 	</a:t>
                      </a:r>
                      <a:r>
                        <a:rPr lang="en-US" sz="1400" kern="0">
                          <a:effectLst/>
                        </a:rPr>
                        <a:t>// </a:t>
                      </a:r>
                      <a:r>
                        <a:rPr lang="zh-CN" sz="1400" kern="0">
                          <a:effectLst/>
                        </a:rPr>
                        <a:t>创建消息处理机制</a:t>
                      </a:r>
                      <a:r>
                        <a:rPr lang="en-US" sz="1400" kern="0">
                          <a:effectLst/>
                        </a:rPr>
                        <a:t/>
                      </a:r>
                      <a:br>
                        <a:rPr lang="en-US" sz="1400" kern="0">
                          <a:effectLst/>
                        </a:rPr>
                      </a:br>
                      <a:r>
                        <a:rPr lang="en-US" sz="1400" kern="0">
                          <a:effectLst/>
                        </a:rPr>
                        <a:t>            messages.add(msg); </a:t>
                      </a:r>
                      <a:r>
                        <a:rPr lang="en-US" sz="1400" kern="100">
                          <a:effectLst/>
                        </a:rPr>
                        <a:t>				</a:t>
                      </a:r>
                      <a:r>
                        <a:rPr lang="en-US" sz="1400" kern="0">
                          <a:effectLst/>
                        </a:rPr>
                        <a:t>// </a:t>
                      </a:r>
                      <a:r>
                        <a:rPr lang="zh-CN" sz="1400" kern="0">
                          <a:effectLst/>
                        </a:rPr>
                        <a:t>保存消息</a:t>
                      </a:r>
                      <a:r>
                        <a:rPr lang="en-US" sz="1400" kern="0">
                          <a:effectLst/>
                        </a:rPr>
                        <a:t/>
                      </a:r>
                      <a:br>
                        <a:rPr lang="en-US" sz="1400" kern="0">
                          <a:effectLst/>
                        </a:rPr>
                      </a:br>
                      <a:r>
                        <a:rPr lang="en-US" sz="1400" kern="0">
                          <a:effectLst/>
                        </a:rPr>
                        <a:t>        }</a:t>
                      </a:r>
                      <a:br>
                        <a:rPr lang="en-US" sz="1400" kern="0">
                          <a:effectLst/>
                        </a:rPr>
                      </a:br>
                      <a:r>
                        <a:rPr lang="en-US" sz="1400" kern="0">
                          <a:effectLst/>
                        </a:rPr>
                        <a:t>        SendResult result = producer.send(messages);</a:t>
                      </a:r>
                      <a:r>
                        <a:rPr lang="en-US" sz="1400" kern="100">
                          <a:effectLst/>
                        </a:rPr>
                        <a:t> 	</a:t>
                      </a:r>
                      <a:r>
                        <a:rPr lang="en-US" sz="1400" kern="0">
                          <a:effectLst/>
                        </a:rPr>
                        <a:t>// </a:t>
                      </a:r>
                      <a:r>
                        <a:rPr lang="zh-CN" sz="1400" kern="0">
                          <a:effectLst/>
                        </a:rPr>
                        <a:t>批量发送</a:t>
                      </a:r>
                      <a:r>
                        <a:rPr lang="en-US" sz="1400" kern="0">
                          <a:effectLst/>
                        </a:rPr>
                        <a:t/>
                      </a:r>
                      <a:br>
                        <a:rPr lang="en-US" sz="1400" kern="0">
                          <a:effectLst/>
                        </a:rPr>
                      </a:br>
                      <a:r>
                        <a:rPr lang="en-US" sz="1400" kern="0">
                          <a:effectLst/>
                        </a:rPr>
                        <a:t>        System.out.printf("</a:t>
                      </a:r>
                      <a:r>
                        <a:rPr lang="zh-CN" sz="1400" kern="0">
                          <a:effectLst/>
                        </a:rPr>
                        <a:t>【批量发送结果】发送状态：</a:t>
                      </a:r>
                      <a:r>
                        <a:rPr lang="en-US" sz="1400" kern="0">
                          <a:effectLst/>
                        </a:rPr>
                        <a:t>%s %n", result.getSendStatus());</a:t>
                      </a:r>
                      <a:br>
                        <a:rPr lang="en-US" sz="1400" kern="0">
                          <a:effectLst/>
                        </a:rPr>
                      </a:br>
                      <a:r>
                        <a:rPr lang="en-US" sz="1400" kern="0">
                          <a:effectLst/>
                        </a:rPr>
                        <a:t>        producer.shutdown();</a:t>
                      </a:r>
                      <a:r>
                        <a:rPr lang="en-US" sz="1400" kern="100">
                          <a:effectLst/>
                        </a:rPr>
                        <a:t>				</a:t>
                      </a:r>
                      <a:r>
                        <a:rPr lang="en-US" sz="1400" kern="0">
                          <a:effectLst/>
                        </a:rPr>
                        <a:t>// </a:t>
                      </a:r>
                      <a:r>
                        <a:rPr lang="zh-CN" sz="1400" kern="0">
                          <a:effectLst/>
                        </a:rPr>
                        <a:t>关闭消息发送者</a:t>
                      </a:r>
                      <a:r>
                        <a:rPr lang="en-US" sz="1400" kern="0">
                          <a:effectLst/>
                        </a:rPr>
                        <a:t/>
                      </a:r>
                      <a:br>
                        <a:rPr lang="en-US" sz="1400" kern="0">
                          <a:effectLst/>
                        </a:rPr>
                      </a:br>
                      <a:r>
                        <a:rPr lang="en-US" sz="1400" kern="0">
                          <a:effectLst/>
                        </a:rPr>
                        <a:t>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47536070"/>
                  </a:ext>
                </a:extLst>
              </a:tr>
            </a:tbl>
          </a:graphicData>
        </a:graphic>
      </p:graphicFrame>
    </p:spTree>
    <p:extLst>
      <p:ext uri="{BB962C8B-B14F-4D97-AF65-F5344CB8AC3E}">
        <p14:creationId xmlns:p14="http://schemas.microsoft.com/office/powerpoint/2010/main" val="572021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ACL</a:t>
            </a:r>
            <a:r>
              <a:rPr lang="zh-CN" altLang="zh-CN"/>
              <a:t>安全机制</a:t>
            </a:r>
            <a:endParaRPr lang="zh-CN" altLang="en-US"/>
          </a:p>
        </p:txBody>
      </p:sp>
      <p:sp>
        <p:nvSpPr>
          <p:cNvPr id="3" name="内容占位符 2"/>
          <p:cNvSpPr>
            <a:spLocks noGrp="1"/>
          </p:cNvSpPr>
          <p:nvPr>
            <p:ph idx="1"/>
          </p:nvPr>
        </p:nvSpPr>
        <p:spPr/>
        <p:txBody>
          <a:bodyPr/>
          <a:lstStyle/>
          <a:p>
            <a:r>
              <a:rPr lang="zh-CN" altLang="zh-CN"/>
              <a:t>在</a:t>
            </a:r>
            <a:r>
              <a:rPr lang="en-US" altLang="zh-CN"/>
              <a:t>RocketMQ 4.4.0</a:t>
            </a:r>
            <a:r>
              <a:rPr lang="zh-CN" altLang="zh-CN"/>
              <a:t>版本后</a:t>
            </a:r>
            <a:r>
              <a:rPr lang="en-US" altLang="zh-CN"/>
              <a:t>Apache</a:t>
            </a:r>
            <a:r>
              <a:rPr lang="zh-CN" altLang="zh-CN"/>
              <a:t>提供了</a:t>
            </a:r>
            <a:r>
              <a:rPr lang="en-US" altLang="zh-CN"/>
              <a:t>ACL</a:t>
            </a:r>
            <a:r>
              <a:rPr lang="zh-CN" altLang="zh-CN"/>
              <a:t>（</a:t>
            </a:r>
            <a:r>
              <a:rPr lang="en-US" altLang="zh-CN"/>
              <a:t>Access Control List</a:t>
            </a:r>
            <a:r>
              <a:rPr lang="zh-CN" altLang="zh-CN"/>
              <a:t>、访问控制列表）安全机制，这样就可以通过认证与授权的方式保证整个系统的安全与运行稳定</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29" y="1733549"/>
            <a:ext cx="11422596" cy="202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42237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消息拆分</a:t>
            </a:r>
            <a:endParaRPr lang="zh-CN" altLang="en-US"/>
          </a:p>
        </p:txBody>
      </p:sp>
      <p:sp>
        <p:nvSpPr>
          <p:cNvPr id="3" name="内容占位符 2"/>
          <p:cNvSpPr>
            <a:spLocks noGrp="1"/>
          </p:cNvSpPr>
          <p:nvPr>
            <p:ph idx="1"/>
          </p:nvPr>
        </p:nvSpPr>
        <p:spPr/>
        <p:txBody>
          <a:bodyPr/>
          <a:lstStyle/>
          <a:p>
            <a:r>
              <a:rPr lang="zh-CN" altLang="zh-CN"/>
              <a:t>如果说开发者在集合中保存的数据过多（超过</a:t>
            </a:r>
            <a:r>
              <a:rPr lang="en-US" altLang="zh-CN"/>
              <a:t>4M</a:t>
            </a:r>
            <a:r>
              <a:rPr lang="zh-CN" altLang="zh-CN"/>
              <a:t>），那么也是无法实现消息正常发送</a:t>
            </a:r>
            <a:r>
              <a:rPr lang="zh-CN" altLang="zh-CN" smtClean="0"/>
              <a:t>的</a:t>
            </a:r>
            <a:r>
              <a:rPr lang="zh-CN" altLang="en-US" smtClean="0"/>
              <a:t>。</a:t>
            </a:r>
            <a:r>
              <a:rPr lang="zh-CN" altLang="zh-CN"/>
              <a:t>如果要想解决集合过大而导致消息发送失败的问题，最佳的做法是创建一个集合拆分工具类，该工具类可以将一个完整的集合数据按照其保存消息的长度拆分为若干个子集合（每个子集合的长度不超过</a:t>
            </a:r>
            <a:r>
              <a:rPr lang="en-US" altLang="zh-CN"/>
              <a:t>4M</a:t>
            </a:r>
            <a:r>
              <a:rPr lang="zh-CN" altLang="zh-CN"/>
              <a:t>，如果遇见超大的消息则可以进行消息丢弃），而后通过迭代的形式每次将子集合的消息批量发送到</a:t>
            </a:r>
            <a:r>
              <a:rPr lang="en-US" altLang="zh-CN"/>
              <a:t>Broker</a:t>
            </a:r>
            <a:r>
              <a:rPr lang="zh-CN" altLang="zh-CN"/>
              <a:t>之中</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97" y="2788708"/>
            <a:ext cx="11701994" cy="285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66667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定义集合拆分工具</a:t>
            </a:r>
            <a:endParaRPr lang="zh-CN" altLang="en-US"/>
          </a:p>
        </p:txBody>
      </p:sp>
      <p:graphicFrame>
        <p:nvGraphicFramePr>
          <p:cNvPr id="4" name="表格 3"/>
          <p:cNvGraphicFramePr>
            <a:graphicFrameLocks noGrp="1"/>
          </p:cNvGraphicFramePr>
          <p:nvPr>
            <p:extLst/>
          </p:nvPr>
        </p:nvGraphicFramePr>
        <p:xfrm>
          <a:off x="173975" y="785813"/>
          <a:ext cx="11776725" cy="5930900"/>
        </p:xfrm>
        <a:graphic>
          <a:graphicData uri="http://schemas.openxmlformats.org/drawingml/2006/table">
            <a:tbl>
              <a:tblPr firstRow="1" firstCol="1" lastRow="1" lastCol="1" bandRow="1" bandCol="1">
                <a:tableStyleId>{5940675A-B579-460E-94D1-54222C63F5DA}</a:tableStyleId>
              </a:tblPr>
              <a:tblGrid>
                <a:gridCol w="11776725">
                  <a:extLst>
                    <a:ext uri="{9D8B030D-6E8A-4147-A177-3AD203B41FA5}">
                      <a16:colId xmlns:a16="http://schemas.microsoft.com/office/drawing/2014/main" val="1065866110"/>
                    </a:ext>
                  </a:extLst>
                </a:gridCol>
              </a:tblGrid>
              <a:tr h="593090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700" kern="0">
                          <a:effectLst/>
                        </a:rPr>
                        <a:t>package com.yootk.rocketmq;</a:t>
                      </a:r>
                      <a:br>
                        <a:rPr lang="en-US" sz="700" kern="0">
                          <a:effectLst/>
                        </a:rPr>
                      </a:br>
                      <a:r>
                        <a:rPr lang="en-US" sz="700" kern="0">
                          <a:effectLst/>
                        </a:rPr>
                        <a:t>public class MessageListSplitter implements Iterator&lt;List&lt;Message&gt;&gt; {</a:t>
                      </a:r>
                      <a:br>
                        <a:rPr lang="en-US" sz="700" kern="0">
                          <a:effectLst/>
                        </a:rPr>
                      </a:br>
                      <a:r>
                        <a:rPr lang="en-US" sz="700" kern="0">
                          <a:effectLst/>
                        </a:rPr>
                        <a:t>    private static final int SIZE_LIMIT = 1024 * 1024 * 4; </a:t>
                      </a:r>
                      <a:r>
                        <a:rPr lang="en-US" sz="700" kern="100">
                          <a:effectLst/>
                        </a:rPr>
                        <a:t>	</a:t>
                      </a:r>
                      <a:r>
                        <a:rPr lang="en-US" sz="700" kern="0">
                          <a:effectLst/>
                        </a:rPr>
                        <a:t>// </a:t>
                      </a:r>
                      <a:r>
                        <a:rPr lang="zh-CN" sz="700" kern="0">
                          <a:effectLst/>
                        </a:rPr>
                        <a:t>每个集合的长度</a:t>
                      </a:r>
                      <a:r>
                        <a:rPr lang="en-US" sz="700" kern="0">
                          <a:effectLst/>
                        </a:rPr>
                        <a:t/>
                      </a:r>
                      <a:br>
                        <a:rPr lang="en-US" sz="700" kern="0">
                          <a:effectLst/>
                        </a:rPr>
                      </a:br>
                      <a:r>
                        <a:rPr lang="en-US" sz="700" kern="0">
                          <a:effectLst/>
                        </a:rPr>
                        <a:t>    private List&lt;Message&gt; messages; </a:t>
                      </a:r>
                      <a:r>
                        <a:rPr lang="en-US" sz="700" kern="100">
                          <a:effectLst/>
                        </a:rPr>
                        <a:t>			</a:t>
                      </a:r>
                      <a:r>
                        <a:rPr lang="en-US" sz="700" kern="0">
                          <a:effectLst/>
                        </a:rPr>
                        <a:t>// </a:t>
                      </a:r>
                      <a:r>
                        <a:rPr lang="zh-CN" sz="700" kern="0">
                          <a:effectLst/>
                        </a:rPr>
                        <a:t>保存消息数据</a:t>
                      </a:r>
                      <a:r>
                        <a:rPr lang="en-US" sz="700" kern="0">
                          <a:effectLst/>
                        </a:rPr>
                        <a:t/>
                      </a:r>
                      <a:br>
                        <a:rPr lang="en-US" sz="700" kern="0">
                          <a:effectLst/>
                        </a:rPr>
                      </a:br>
                      <a:r>
                        <a:rPr lang="en-US" sz="700" kern="0">
                          <a:effectLst/>
                        </a:rPr>
                        <a:t>    private int currentIndex; </a:t>
                      </a:r>
                      <a:r>
                        <a:rPr lang="en-US" sz="700" kern="100">
                          <a:effectLst/>
                        </a:rPr>
                        <a:t>				</a:t>
                      </a:r>
                      <a:r>
                        <a:rPr lang="en-US" sz="700" kern="0">
                          <a:effectLst/>
                        </a:rPr>
                        <a:t>// </a:t>
                      </a:r>
                      <a:r>
                        <a:rPr lang="zh-CN" sz="700" kern="0">
                          <a:effectLst/>
                        </a:rPr>
                        <a:t>当前数据量</a:t>
                      </a:r>
                      <a:r>
                        <a:rPr lang="en-US" sz="700" kern="0">
                          <a:effectLst/>
                        </a:rPr>
                        <a:t/>
                      </a:r>
                      <a:br>
                        <a:rPr lang="en-US" sz="700" kern="0">
                          <a:effectLst/>
                        </a:rPr>
                      </a:br>
                      <a:r>
                        <a:rPr lang="en-US" sz="700" kern="0">
                          <a:effectLst/>
                        </a:rPr>
                        <a:t>    public MessageListSplitter(List&lt;Message&gt; messages) { </a:t>
                      </a:r>
                      <a:r>
                        <a:rPr lang="en-US" sz="700" kern="100">
                          <a:effectLst/>
                        </a:rPr>
                        <a:t>	</a:t>
                      </a:r>
                      <a:r>
                        <a:rPr lang="en-US" sz="700" kern="0">
                          <a:effectLst/>
                        </a:rPr>
                        <a:t>// </a:t>
                      </a:r>
                      <a:r>
                        <a:rPr lang="zh-CN" sz="700" kern="0">
                          <a:effectLst/>
                        </a:rPr>
                        <a:t>发送消息集合</a:t>
                      </a:r>
                      <a:r>
                        <a:rPr lang="en-US" sz="700" kern="0">
                          <a:effectLst/>
                        </a:rPr>
                        <a:t/>
                      </a:r>
                      <a:br>
                        <a:rPr lang="en-US" sz="700" kern="0">
                          <a:effectLst/>
                        </a:rPr>
                      </a:br>
                      <a:r>
                        <a:rPr lang="en-US" sz="700" kern="0">
                          <a:effectLst/>
                        </a:rPr>
                        <a:t>        this.messages = messages; </a:t>
                      </a:r>
                      <a:r>
                        <a:rPr lang="en-US" sz="700" kern="100">
                          <a:effectLst/>
                        </a:rPr>
                        <a:t>				</a:t>
                      </a:r>
                      <a:r>
                        <a:rPr lang="en-US" sz="700" kern="0">
                          <a:effectLst/>
                        </a:rPr>
                        <a:t>// </a:t>
                      </a:r>
                      <a:r>
                        <a:rPr lang="zh-CN" sz="700" kern="0">
                          <a:effectLst/>
                        </a:rPr>
                        <a:t>集合保存</a:t>
                      </a:r>
                      <a:r>
                        <a:rPr lang="en-US" sz="700" kern="0">
                          <a:effectLst/>
                        </a:rPr>
                        <a:t/>
                      </a:r>
                      <a:br>
                        <a:rPr lang="en-US" sz="700" kern="0">
                          <a:effectLst/>
                        </a:rPr>
                      </a:br>
                      <a:r>
                        <a:rPr lang="en-US" sz="700" kern="0">
                          <a:effectLst/>
                        </a:rPr>
                        <a:t>    }</a:t>
                      </a:r>
                      <a:br>
                        <a:rPr lang="en-US" sz="700" kern="0">
                          <a:effectLst/>
                        </a:rPr>
                      </a:br>
                      <a:r>
                        <a:rPr lang="en-US" sz="700" kern="0">
                          <a:effectLst/>
                        </a:rPr>
                        <a:t>    @Override</a:t>
                      </a:r>
                      <a:br>
                        <a:rPr lang="en-US" sz="700" kern="0">
                          <a:effectLst/>
                        </a:rPr>
                      </a:br>
                      <a:r>
                        <a:rPr lang="en-US" sz="700" kern="0">
                          <a:effectLst/>
                        </a:rPr>
                        <a:t>    public boolean hasNext() { </a:t>
                      </a:r>
                      <a:r>
                        <a:rPr lang="en-US" sz="700" kern="100">
                          <a:effectLst/>
                        </a:rPr>
                        <a:t>				</a:t>
                      </a:r>
                      <a:r>
                        <a:rPr lang="en-US" sz="700" kern="0">
                          <a:effectLst/>
                        </a:rPr>
                        <a:t>// </a:t>
                      </a:r>
                      <a:r>
                        <a:rPr lang="zh-CN" sz="700" kern="0">
                          <a:effectLst/>
                        </a:rPr>
                        <a:t>继续迭代</a:t>
                      </a:r>
                      <a:r>
                        <a:rPr lang="en-US" sz="700" kern="0">
                          <a:effectLst/>
                        </a:rPr>
                        <a:t/>
                      </a:r>
                      <a:br>
                        <a:rPr lang="en-US" sz="700" kern="0">
                          <a:effectLst/>
                        </a:rPr>
                      </a:br>
                      <a:r>
                        <a:rPr lang="en-US" sz="700" kern="0">
                          <a:effectLst/>
                        </a:rPr>
                        <a:t>        return this.currentIndex &lt; messages.size();</a:t>
                      </a:r>
                      <a:r>
                        <a:rPr lang="en-US" sz="700" kern="100">
                          <a:effectLst/>
                        </a:rPr>
                        <a:t>		</a:t>
                      </a:r>
                      <a:r>
                        <a:rPr lang="en-US" sz="700" kern="0">
                          <a:effectLst/>
                        </a:rPr>
                        <a:t>// </a:t>
                      </a:r>
                      <a:r>
                        <a:rPr lang="zh-CN" sz="700" kern="0">
                          <a:effectLst/>
                        </a:rPr>
                        <a:t>未超过保存个数</a:t>
                      </a:r>
                      <a:r>
                        <a:rPr lang="en-US" sz="700" kern="0">
                          <a:effectLst/>
                        </a:rPr>
                        <a:t/>
                      </a:r>
                      <a:br>
                        <a:rPr lang="en-US" sz="700" kern="0">
                          <a:effectLst/>
                        </a:rPr>
                      </a:br>
                      <a:r>
                        <a:rPr lang="en-US" sz="700" kern="0">
                          <a:effectLst/>
                        </a:rPr>
                        <a:t>    }</a:t>
                      </a:r>
                      <a:br>
                        <a:rPr lang="en-US" sz="700" kern="0">
                          <a:effectLst/>
                        </a:rPr>
                      </a:br>
                      <a:r>
                        <a:rPr lang="en-US" sz="700" kern="0">
                          <a:effectLst/>
                        </a:rPr>
                        <a:t>    @Override</a:t>
                      </a:r>
                      <a:br>
                        <a:rPr lang="en-US" sz="700" kern="0">
                          <a:effectLst/>
                        </a:rPr>
                      </a:br>
                      <a:r>
                        <a:rPr lang="en-US" sz="700" kern="0">
                          <a:effectLst/>
                        </a:rPr>
                        <a:t>    public List&lt;Message&gt; next() { </a:t>
                      </a:r>
                      <a:r>
                        <a:rPr lang="en-US" sz="700" kern="100">
                          <a:effectLst/>
                        </a:rPr>
                        <a:t>				</a:t>
                      </a:r>
                      <a:r>
                        <a:rPr lang="en-US" sz="700" kern="0">
                          <a:effectLst/>
                        </a:rPr>
                        <a:t>// </a:t>
                      </a:r>
                      <a:r>
                        <a:rPr lang="zh-CN" sz="700" kern="0">
                          <a:effectLst/>
                        </a:rPr>
                        <a:t>获取子集合</a:t>
                      </a:r>
                      <a:r>
                        <a:rPr lang="en-US" sz="700" kern="0">
                          <a:effectLst/>
                        </a:rPr>
                        <a:t/>
                      </a:r>
                      <a:br>
                        <a:rPr lang="en-US" sz="700" kern="0">
                          <a:effectLst/>
                        </a:rPr>
                      </a:br>
                      <a:r>
                        <a:rPr lang="en-US" sz="700" kern="0">
                          <a:effectLst/>
                        </a:rPr>
                        <a:t>        int startIndex = this.getBeginIndex();</a:t>
                      </a:r>
                      <a:r>
                        <a:rPr lang="en-US" sz="700" kern="100">
                          <a:effectLst/>
                        </a:rPr>
                        <a:t>		</a:t>
                      </a:r>
                      <a:r>
                        <a:rPr lang="en-US" sz="700" kern="0">
                          <a:effectLst/>
                        </a:rPr>
                        <a:t>// </a:t>
                      </a:r>
                      <a:r>
                        <a:rPr lang="zh-CN" sz="700" kern="0">
                          <a:effectLst/>
                        </a:rPr>
                        <a:t>获取开始索引</a:t>
                      </a:r>
                      <a:r>
                        <a:rPr lang="en-US" sz="700" kern="0">
                          <a:effectLst/>
                        </a:rPr>
                        <a:t/>
                      </a:r>
                      <a:br>
                        <a:rPr lang="en-US" sz="700" kern="0">
                          <a:effectLst/>
                        </a:rPr>
                      </a:br>
                      <a:r>
                        <a:rPr lang="en-US" sz="700" kern="0">
                          <a:effectLst/>
                        </a:rPr>
                        <a:t>        int nextIndex = startIndex; </a:t>
                      </a:r>
                      <a:r>
                        <a:rPr lang="en-US" sz="700" kern="100">
                          <a:effectLst/>
                        </a:rPr>
                        <a:t>			</a:t>
                      </a:r>
                      <a:r>
                        <a:rPr lang="en-US" sz="700" kern="0">
                          <a:effectLst/>
                        </a:rPr>
                        <a:t>// </a:t>
                      </a:r>
                      <a:r>
                        <a:rPr lang="zh-CN" sz="700" kern="0">
                          <a:effectLst/>
                        </a:rPr>
                        <a:t>集合结束索引</a:t>
                      </a:r>
                      <a:r>
                        <a:rPr lang="en-US" sz="700" kern="0">
                          <a:effectLst/>
                        </a:rPr>
                        <a:t/>
                      </a:r>
                      <a:br>
                        <a:rPr lang="en-US" sz="700" kern="0">
                          <a:effectLst/>
                        </a:rPr>
                      </a:br>
                      <a:r>
                        <a:rPr lang="en-US" sz="700" kern="0">
                          <a:effectLst/>
                        </a:rPr>
                        <a:t>        int totalSize = 0; </a:t>
                      </a:r>
                      <a:r>
                        <a:rPr lang="en-US" sz="700" kern="100">
                          <a:effectLst/>
                        </a:rPr>
                        <a:t>				</a:t>
                      </a:r>
                      <a:r>
                        <a:rPr lang="en-US" sz="700" kern="0">
                          <a:effectLst/>
                        </a:rPr>
                        <a:t>// </a:t>
                      </a:r>
                      <a:r>
                        <a:rPr lang="zh-CN" sz="700" kern="0">
                          <a:effectLst/>
                        </a:rPr>
                        <a:t>发送总长度</a:t>
                      </a:r>
                      <a:r>
                        <a:rPr lang="en-US" sz="700" kern="0">
                          <a:effectLst/>
                        </a:rPr>
                        <a:t/>
                      </a:r>
                      <a:br>
                        <a:rPr lang="en-US" sz="700" kern="0">
                          <a:effectLst/>
                        </a:rPr>
                      </a:br>
                      <a:r>
                        <a:rPr lang="en-US" sz="700" kern="0">
                          <a:effectLst/>
                        </a:rPr>
                        <a:t>        for (; nextIndex &lt; this.messages.size(); nextIndex++) { // </a:t>
                      </a:r>
                      <a:r>
                        <a:rPr lang="zh-CN" sz="700" kern="0">
                          <a:effectLst/>
                        </a:rPr>
                        <a:t>循环获取集合数据</a:t>
                      </a:r>
                      <a:r>
                        <a:rPr lang="en-US" sz="700" kern="0">
                          <a:effectLst/>
                        </a:rPr>
                        <a:t/>
                      </a:r>
                      <a:br>
                        <a:rPr lang="en-US" sz="700" kern="0">
                          <a:effectLst/>
                        </a:rPr>
                      </a:br>
                      <a:r>
                        <a:rPr lang="en-US" sz="700" kern="0">
                          <a:effectLst/>
                        </a:rPr>
                        <a:t>            Message message = this.messages.get(nextIndex); </a:t>
                      </a:r>
                      <a:r>
                        <a:rPr lang="en-US" sz="700" kern="100">
                          <a:effectLst/>
                        </a:rPr>
                        <a:t>	</a:t>
                      </a:r>
                      <a:r>
                        <a:rPr lang="en-US" sz="700" kern="0">
                          <a:effectLst/>
                        </a:rPr>
                        <a:t>// </a:t>
                      </a:r>
                      <a:r>
                        <a:rPr lang="zh-CN" sz="700" kern="0">
                          <a:effectLst/>
                        </a:rPr>
                        <a:t>获取消息</a:t>
                      </a:r>
                      <a:r>
                        <a:rPr lang="en-US" sz="700" kern="0">
                          <a:effectLst/>
                        </a:rPr>
                        <a:t/>
                      </a:r>
                      <a:br>
                        <a:rPr lang="en-US" sz="700" kern="0">
                          <a:effectLst/>
                        </a:rPr>
                      </a:br>
                      <a:r>
                        <a:rPr lang="en-US" sz="700" kern="0">
                          <a:effectLst/>
                        </a:rPr>
                        <a:t>            int messageSize = this.calcMessageSize(message); </a:t>
                      </a:r>
                      <a:r>
                        <a:rPr lang="en-US" sz="700" kern="100">
                          <a:effectLst/>
                        </a:rPr>
                        <a:t>	</a:t>
                      </a:r>
                      <a:r>
                        <a:rPr lang="en-US" sz="700" kern="0">
                          <a:effectLst/>
                        </a:rPr>
                        <a:t>// </a:t>
                      </a:r>
                      <a:r>
                        <a:rPr lang="zh-CN" sz="700" kern="0">
                          <a:effectLst/>
                        </a:rPr>
                        <a:t>计算单个消息长度</a:t>
                      </a:r>
                      <a:r>
                        <a:rPr lang="en-US" sz="700" kern="0">
                          <a:effectLst/>
                        </a:rPr>
                        <a:t/>
                      </a:r>
                      <a:br>
                        <a:rPr lang="en-US" sz="700" kern="0">
                          <a:effectLst/>
                        </a:rPr>
                      </a:br>
                      <a:r>
                        <a:rPr lang="en-US" sz="700" kern="0">
                          <a:effectLst/>
                        </a:rPr>
                        <a:t>            if (messageSize + totalSize &gt; SIZE_LIMIT) { </a:t>
                      </a:r>
                      <a:r>
                        <a:rPr lang="en-US" sz="700" kern="100">
                          <a:effectLst/>
                        </a:rPr>
                        <a:t>	</a:t>
                      </a:r>
                      <a:r>
                        <a:rPr lang="en-US" sz="700" kern="0">
                          <a:effectLst/>
                        </a:rPr>
                        <a:t>// </a:t>
                      </a:r>
                      <a:r>
                        <a:rPr lang="zh-CN" sz="700" kern="0">
                          <a:effectLst/>
                        </a:rPr>
                        <a:t>超过长度上限</a:t>
                      </a:r>
                      <a:r>
                        <a:rPr lang="en-US" sz="700" kern="0">
                          <a:effectLst/>
                        </a:rPr>
                        <a:t/>
                      </a:r>
                      <a:br>
                        <a:rPr lang="en-US" sz="700" kern="0">
                          <a:effectLst/>
                        </a:rPr>
                      </a:br>
                      <a:r>
                        <a:rPr lang="en-US" sz="700" kern="0">
                          <a:effectLst/>
                        </a:rPr>
                        <a:t>                break; </a:t>
                      </a:r>
                      <a:r>
                        <a:rPr lang="en-US" sz="700" kern="100">
                          <a:effectLst/>
                        </a:rPr>
                        <a:t>					</a:t>
                      </a:r>
                      <a:r>
                        <a:rPr lang="en-US" sz="700" kern="0">
                          <a:effectLst/>
                        </a:rPr>
                        <a:t>// </a:t>
                      </a:r>
                      <a:r>
                        <a:rPr lang="zh-CN" sz="700" kern="0">
                          <a:effectLst/>
                        </a:rPr>
                        <a:t>中断循环</a:t>
                      </a:r>
                      <a:r>
                        <a:rPr lang="en-US" sz="700" kern="0">
                          <a:effectLst/>
                        </a:rPr>
                        <a:t/>
                      </a:r>
                      <a:br>
                        <a:rPr lang="en-US" sz="700" kern="0">
                          <a:effectLst/>
                        </a:rPr>
                      </a:br>
                      <a:r>
                        <a:rPr lang="en-US" sz="700" kern="0">
                          <a:effectLst/>
                        </a:rPr>
                        <a:t>            } else { </a:t>
                      </a:r>
                      <a:r>
                        <a:rPr lang="en-US" sz="700" kern="100">
                          <a:effectLst/>
                        </a:rPr>
                        <a:t>					</a:t>
                      </a:r>
                      <a:r>
                        <a:rPr lang="en-US" sz="700" kern="0">
                          <a:effectLst/>
                        </a:rPr>
                        <a:t>// </a:t>
                      </a:r>
                      <a:r>
                        <a:rPr lang="zh-CN" sz="700" kern="0">
                          <a:effectLst/>
                        </a:rPr>
                        <a:t>未超过上限</a:t>
                      </a:r>
                      <a:r>
                        <a:rPr lang="en-US" sz="700" kern="0">
                          <a:effectLst/>
                        </a:rPr>
                        <a:t/>
                      </a:r>
                      <a:br>
                        <a:rPr lang="en-US" sz="700" kern="0">
                          <a:effectLst/>
                        </a:rPr>
                      </a:br>
                      <a:r>
                        <a:rPr lang="en-US" sz="700" kern="0">
                          <a:effectLst/>
                        </a:rPr>
                        <a:t>                totalSize += messageSize; </a:t>
                      </a:r>
                      <a:r>
                        <a:rPr lang="en-US" sz="700" kern="100">
                          <a:effectLst/>
                        </a:rPr>
                        <a:t>			</a:t>
                      </a:r>
                      <a:r>
                        <a:rPr lang="en-US" sz="700" kern="0">
                          <a:effectLst/>
                        </a:rPr>
                        <a:t>// </a:t>
                      </a:r>
                      <a:r>
                        <a:rPr lang="zh-CN" sz="700" kern="0">
                          <a:effectLst/>
                        </a:rPr>
                        <a:t>保存长度</a:t>
                      </a:r>
                      <a:r>
                        <a:rPr lang="en-US" sz="700" kern="0">
                          <a:effectLst/>
                        </a:rPr>
                        <a:t/>
                      </a:r>
                      <a:br>
                        <a:rPr lang="en-US" sz="700" kern="0">
                          <a:effectLst/>
                        </a:rPr>
                      </a:br>
                      <a:r>
                        <a:rPr lang="en-US" sz="700" kern="0">
                          <a:effectLst/>
                        </a:rPr>
                        <a:t>            }</a:t>
                      </a:r>
                      <a:br>
                        <a:rPr lang="en-US" sz="700" kern="0">
                          <a:effectLst/>
                        </a:rPr>
                      </a:br>
                      <a:r>
                        <a:rPr lang="en-US" sz="700" kern="0">
                          <a:effectLst/>
                        </a:rPr>
                        <a:t>        }</a:t>
                      </a:r>
                      <a:br>
                        <a:rPr lang="en-US" sz="700" kern="0">
                          <a:effectLst/>
                        </a:rPr>
                      </a:br>
                      <a:r>
                        <a:rPr lang="en-US" sz="700" kern="0">
                          <a:effectLst/>
                        </a:rPr>
                        <a:t>        List&lt;Message&gt; subMessageList = this.messages.subList(startIndex, nextIndex); </a:t>
                      </a:r>
                      <a:br>
                        <a:rPr lang="en-US" sz="700" kern="0">
                          <a:effectLst/>
                        </a:rPr>
                      </a:br>
                      <a:r>
                        <a:rPr lang="en-US" sz="700" kern="0">
                          <a:effectLst/>
                        </a:rPr>
                        <a:t>        this.currentIndex = nextIndex; </a:t>
                      </a:r>
                      <a:r>
                        <a:rPr lang="en-US" sz="700" kern="100">
                          <a:effectLst/>
                        </a:rPr>
                        <a:t>			</a:t>
                      </a:r>
                      <a:r>
                        <a:rPr lang="en-US" sz="700" kern="0">
                          <a:effectLst/>
                        </a:rPr>
                        <a:t>// </a:t>
                      </a:r>
                      <a:r>
                        <a:rPr lang="zh-CN" sz="700" kern="0">
                          <a:effectLst/>
                        </a:rPr>
                        <a:t>修改当前索引</a:t>
                      </a:r>
                      <a:r>
                        <a:rPr lang="en-US" sz="700" kern="0">
                          <a:effectLst/>
                        </a:rPr>
                        <a:t/>
                      </a:r>
                      <a:br>
                        <a:rPr lang="en-US" sz="700" kern="0">
                          <a:effectLst/>
                        </a:rPr>
                      </a:br>
                      <a:r>
                        <a:rPr lang="en-US" sz="700" kern="0">
                          <a:effectLst/>
                        </a:rPr>
                        <a:t>        return subMessageList;</a:t>
                      </a:r>
                      <a:r>
                        <a:rPr lang="en-US" sz="700" kern="100">
                          <a:effectLst/>
                        </a:rPr>
                        <a:t> 				</a:t>
                      </a:r>
                      <a:r>
                        <a:rPr lang="en-US" sz="700" kern="0">
                          <a:effectLst/>
                        </a:rPr>
                        <a:t>// </a:t>
                      </a:r>
                      <a:r>
                        <a:rPr lang="zh-CN" sz="700" kern="0">
                          <a:effectLst/>
                        </a:rPr>
                        <a:t>返回单次发送子集合</a:t>
                      </a:r>
                      <a:r>
                        <a:rPr lang="en-US" sz="700" kern="0">
                          <a:effectLst/>
                        </a:rPr>
                        <a:t/>
                      </a:r>
                      <a:br>
                        <a:rPr lang="en-US" sz="700" kern="0">
                          <a:effectLst/>
                        </a:rPr>
                      </a:br>
                      <a:r>
                        <a:rPr lang="en-US" sz="700" kern="0">
                          <a:effectLst/>
                        </a:rPr>
                        <a:t>    }</a:t>
                      </a:r>
                      <a:br>
                        <a:rPr lang="en-US" sz="700" kern="0">
                          <a:effectLst/>
                        </a:rPr>
                      </a:br>
                      <a:r>
                        <a:rPr lang="en-US" sz="700" kern="0">
                          <a:effectLst/>
                        </a:rPr>
                        <a:t>    private int getBeginIndex() { </a:t>
                      </a:r>
                      <a:r>
                        <a:rPr lang="en-US" sz="700" kern="100">
                          <a:effectLst/>
                        </a:rPr>
                        <a:t>				</a:t>
                      </a:r>
                      <a:r>
                        <a:rPr lang="en-US" sz="700" kern="0">
                          <a:effectLst/>
                        </a:rPr>
                        <a:t>// </a:t>
                      </a:r>
                      <a:r>
                        <a:rPr lang="zh-CN" sz="700" kern="0">
                          <a:effectLst/>
                        </a:rPr>
                        <a:t>获取截取索引</a:t>
                      </a:r>
                      <a:r>
                        <a:rPr lang="en-US" sz="700" kern="0">
                          <a:effectLst/>
                        </a:rPr>
                        <a:t/>
                      </a:r>
                      <a:br>
                        <a:rPr lang="en-US" sz="700" kern="0">
                          <a:effectLst/>
                        </a:rPr>
                      </a:br>
                      <a:r>
                        <a:rPr lang="en-US" sz="700" kern="0">
                          <a:effectLst/>
                        </a:rPr>
                        <a:t>        Message currentMessage = messages.get(this.currentIndex); // </a:t>
                      </a:r>
                      <a:r>
                        <a:rPr lang="zh-CN" sz="700" kern="0">
                          <a:effectLst/>
                        </a:rPr>
                        <a:t>获取当前消息</a:t>
                      </a:r>
                      <a:r>
                        <a:rPr lang="en-US" sz="700" kern="0">
                          <a:effectLst/>
                        </a:rPr>
                        <a:t/>
                      </a:r>
                      <a:br>
                        <a:rPr lang="en-US" sz="700" kern="0">
                          <a:effectLst/>
                        </a:rPr>
                      </a:br>
                      <a:r>
                        <a:rPr lang="en-US" sz="700" kern="0">
                          <a:effectLst/>
                        </a:rPr>
                        <a:t>        int messageSize = calcMessageSize(currentMessage); </a:t>
                      </a:r>
                      <a:r>
                        <a:rPr lang="en-US" sz="700" kern="100">
                          <a:effectLst/>
                        </a:rPr>
                        <a:t>	</a:t>
                      </a:r>
                      <a:r>
                        <a:rPr lang="en-US" sz="700" kern="0">
                          <a:effectLst/>
                        </a:rPr>
                        <a:t>// </a:t>
                      </a:r>
                      <a:r>
                        <a:rPr lang="zh-CN" sz="700" kern="0">
                          <a:effectLst/>
                        </a:rPr>
                        <a:t>计算当前消息长度</a:t>
                      </a:r>
                      <a:r>
                        <a:rPr lang="en-US" sz="700" kern="0">
                          <a:effectLst/>
                        </a:rPr>
                        <a:t/>
                      </a:r>
                      <a:br>
                        <a:rPr lang="en-US" sz="700" kern="0">
                          <a:effectLst/>
                        </a:rPr>
                      </a:br>
                      <a:r>
                        <a:rPr lang="en-US" sz="700" kern="0">
                          <a:effectLst/>
                        </a:rPr>
                        <a:t>        while(messageSize &gt; SIZE_LIMIT) { </a:t>
                      </a:r>
                      <a:r>
                        <a:rPr lang="en-US" sz="700" kern="100">
                          <a:effectLst/>
                        </a:rPr>
                        <a:t>			</a:t>
                      </a:r>
                      <a:r>
                        <a:rPr lang="en-US" sz="700" kern="0">
                          <a:effectLst/>
                        </a:rPr>
                        <a:t>// </a:t>
                      </a:r>
                      <a:r>
                        <a:rPr lang="zh-CN" sz="700" kern="0">
                          <a:effectLst/>
                        </a:rPr>
                        <a:t>单个消息超过总长度</a:t>
                      </a:r>
                      <a:r>
                        <a:rPr lang="en-US" sz="700" kern="0">
                          <a:effectLst/>
                        </a:rPr>
                        <a:t/>
                      </a:r>
                      <a:br>
                        <a:rPr lang="en-US" sz="700" kern="0">
                          <a:effectLst/>
                        </a:rPr>
                      </a:br>
                      <a:r>
                        <a:rPr lang="en-US" sz="700" kern="0">
                          <a:effectLst/>
                        </a:rPr>
                        <a:t>            this.currentIndex += 1; </a:t>
                      </a:r>
                      <a:r>
                        <a:rPr lang="en-US" sz="700" kern="100">
                          <a:effectLst/>
                        </a:rPr>
                        <a:t>				</a:t>
                      </a:r>
                      <a:r>
                        <a:rPr lang="en-US" sz="700" kern="0">
                          <a:effectLst/>
                        </a:rPr>
                        <a:t>// </a:t>
                      </a:r>
                      <a:r>
                        <a:rPr lang="zh-CN" sz="700" kern="0">
                          <a:effectLst/>
                        </a:rPr>
                        <a:t>下一条消息</a:t>
                      </a:r>
                      <a:r>
                        <a:rPr lang="en-US" sz="700" kern="0">
                          <a:effectLst/>
                        </a:rPr>
                        <a:t/>
                      </a:r>
                      <a:br>
                        <a:rPr lang="en-US" sz="700" kern="0">
                          <a:effectLst/>
                        </a:rPr>
                      </a:br>
                      <a:r>
                        <a:rPr lang="en-US" sz="700" kern="0">
                          <a:effectLst/>
                        </a:rPr>
                        <a:t>            Message message = this.messages.get(this.currentIndex); // </a:t>
                      </a:r>
                      <a:r>
                        <a:rPr lang="zh-CN" sz="700" kern="0">
                          <a:effectLst/>
                        </a:rPr>
                        <a:t>获取消息</a:t>
                      </a:r>
                      <a:r>
                        <a:rPr lang="en-US" sz="700" kern="0">
                          <a:effectLst/>
                        </a:rPr>
                        <a:t/>
                      </a:r>
                      <a:br>
                        <a:rPr lang="en-US" sz="700" kern="0">
                          <a:effectLst/>
                        </a:rPr>
                      </a:br>
                      <a:r>
                        <a:rPr lang="en-US" sz="700" kern="0">
                          <a:effectLst/>
                        </a:rPr>
                        <a:t>            messageSize = calcMessageSize(message); </a:t>
                      </a:r>
                      <a:r>
                        <a:rPr lang="en-US" sz="700" kern="100">
                          <a:effectLst/>
                        </a:rPr>
                        <a:t>		</a:t>
                      </a:r>
                      <a:r>
                        <a:rPr lang="en-US" sz="700" kern="0">
                          <a:effectLst/>
                        </a:rPr>
                        <a:t>// </a:t>
                      </a:r>
                      <a:r>
                        <a:rPr lang="zh-CN" sz="700" kern="0">
                          <a:effectLst/>
                        </a:rPr>
                        <a:t>计算消息长度</a:t>
                      </a:r>
                      <a:r>
                        <a:rPr lang="en-US" sz="700" kern="0">
                          <a:effectLst/>
                        </a:rPr>
                        <a:t/>
                      </a:r>
                      <a:br>
                        <a:rPr lang="en-US" sz="700" kern="0">
                          <a:effectLst/>
                        </a:rPr>
                      </a:br>
                      <a:r>
                        <a:rPr lang="en-US" sz="700" kern="0">
                          <a:effectLst/>
                        </a:rPr>
                        <a:t>        }</a:t>
                      </a:r>
                      <a:br>
                        <a:rPr lang="en-US" sz="700" kern="0">
                          <a:effectLst/>
                        </a:rPr>
                      </a:br>
                      <a:r>
                        <a:rPr lang="en-US" sz="700" kern="0">
                          <a:effectLst/>
                        </a:rPr>
                        <a:t>        return this.currentIndex; </a:t>
                      </a:r>
                      <a:r>
                        <a:rPr lang="en-US" sz="700" kern="100">
                          <a:effectLst/>
                        </a:rPr>
                        <a:t>				</a:t>
                      </a:r>
                      <a:r>
                        <a:rPr lang="en-US" sz="700" kern="0">
                          <a:effectLst/>
                        </a:rPr>
                        <a:t>// </a:t>
                      </a:r>
                      <a:r>
                        <a:rPr lang="zh-CN" sz="700" kern="0">
                          <a:effectLst/>
                        </a:rPr>
                        <a:t>返回数据索引</a:t>
                      </a:r>
                      <a:r>
                        <a:rPr lang="en-US" sz="700" kern="0">
                          <a:effectLst/>
                        </a:rPr>
                        <a:t/>
                      </a:r>
                      <a:br>
                        <a:rPr lang="en-US" sz="700" kern="0">
                          <a:effectLst/>
                        </a:rPr>
                      </a:br>
                      <a:r>
                        <a:rPr lang="en-US" sz="700" kern="0">
                          <a:effectLst/>
                        </a:rPr>
                        <a:t>    }</a:t>
                      </a:r>
                      <a:br>
                        <a:rPr lang="en-US" sz="700" kern="0">
                          <a:effectLst/>
                        </a:rPr>
                      </a:br>
                      <a:r>
                        <a:rPr lang="en-US" sz="700" kern="0">
                          <a:effectLst/>
                        </a:rPr>
                        <a:t>    private int calcMessageSize(Message message) {</a:t>
                      </a:r>
                      <a:r>
                        <a:rPr lang="en-US" sz="700" kern="100">
                          <a:effectLst/>
                        </a:rPr>
                        <a:t>		</a:t>
                      </a:r>
                      <a:r>
                        <a:rPr lang="en-US" sz="700" kern="0">
                          <a:effectLst/>
                        </a:rPr>
                        <a:t> // </a:t>
                      </a:r>
                      <a:r>
                        <a:rPr lang="zh-CN" sz="700" kern="0">
                          <a:effectLst/>
                        </a:rPr>
                        <a:t>计算单个消息长度</a:t>
                      </a:r>
                      <a:r>
                        <a:rPr lang="en-US" sz="700" kern="0">
                          <a:effectLst/>
                        </a:rPr>
                        <a:t/>
                      </a:r>
                      <a:br>
                        <a:rPr lang="en-US" sz="700" kern="0">
                          <a:effectLst/>
                        </a:rPr>
                      </a:br>
                      <a:r>
                        <a:rPr lang="en-US" sz="700" kern="0">
                          <a:effectLst/>
                        </a:rPr>
                        <a:t>        int tempSize = message.getTopic().length() + </a:t>
                      </a:r>
                      <a:endParaRPr lang="zh-CN" sz="9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700" kern="100">
                          <a:effectLst/>
                        </a:rPr>
                        <a:t>			</a:t>
                      </a:r>
                      <a:r>
                        <a:rPr lang="en-US" sz="700" kern="0">
                          <a:effectLst/>
                        </a:rPr>
                        <a:t>message.getBody().length; </a:t>
                      </a:r>
                      <a:r>
                        <a:rPr lang="en-US" sz="700" kern="100">
                          <a:effectLst/>
                        </a:rPr>
                        <a:t>	</a:t>
                      </a:r>
                      <a:r>
                        <a:rPr lang="en-US" sz="700" kern="0">
                          <a:effectLst/>
                        </a:rPr>
                        <a:t>// </a:t>
                      </a:r>
                      <a:r>
                        <a:rPr lang="zh-CN" sz="700" kern="0">
                          <a:effectLst/>
                        </a:rPr>
                        <a:t>当前消息长度</a:t>
                      </a:r>
                      <a:r>
                        <a:rPr lang="en-US" sz="700" kern="0">
                          <a:effectLst/>
                        </a:rPr>
                        <a:t/>
                      </a:r>
                      <a:br>
                        <a:rPr lang="en-US" sz="700" kern="0">
                          <a:effectLst/>
                        </a:rPr>
                      </a:br>
                      <a:r>
                        <a:rPr lang="en-US" sz="700" kern="0">
                          <a:effectLst/>
                        </a:rPr>
                        <a:t>        Map&lt;String, String&gt; properties = message.getProperties(); // </a:t>
                      </a:r>
                      <a:r>
                        <a:rPr lang="zh-CN" sz="700" kern="0">
                          <a:effectLst/>
                        </a:rPr>
                        <a:t>获取消息属性</a:t>
                      </a:r>
                      <a:r>
                        <a:rPr lang="en-US" sz="700" kern="0">
                          <a:effectLst/>
                        </a:rPr>
                        <a:t/>
                      </a:r>
                      <a:br>
                        <a:rPr lang="en-US" sz="700" kern="0">
                          <a:effectLst/>
                        </a:rPr>
                      </a:br>
                      <a:r>
                        <a:rPr lang="en-US" sz="700" kern="0">
                          <a:effectLst/>
                        </a:rPr>
                        <a:t>        for (Map.Entry&lt;String, String&gt; entry : properties.entrySet()) { // </a:t>
                      </a:r>
                      <a:r>
                        <a:rPr lang="zh-CN" sz="700" kern="0">
                          <a:effectLst/>
                        </a:rPr>
                        <a:t>属性迭代</a:t>
                      </a:r>
                      <a:r>
                        <a:rPr lang="en-US" sz="700" kern="0">
                          <a:effectLst/>
                        </a:rPr>
                        <a:t/>
                      </a:r>
                      <a:br>
                        <a:rPr lang="en-US" sz="700" kern="0">
                          <a:effectLst/>
                        </a:rPr>
                      </a:br>
                      <a:r>
                        <a:rPr lang="en-US" sz="700" kern="0">
                          <a:effectLst/>
                        </a:rPr>
                        <a:t>            tempSize += entry.getKey().length() + entry.getValue().length(); // </a:t>
                      </a:r>
                      <a:r>
                        <a:rPr lang="zh-CN" sz="700" kern="0">
                          <a:effectLst/>
                        </a:rPr>
                        <a:t>计算属性长度</a:t>
                      </a:r>
                      <a:r>
                        <a:rPr lang="en-US" sz="700" kern="0">
                          <a:effectLst/>
                        </a:rPr>
                        <a:t/>
                      </a:r>
                      <a:br>
                        <a:rPr lang="en-US" sz="700" kern="0">
                          <a:effectLst/>
                        </a:rPr>
                      </a:br>
                      <a:r>
                        <a:rPr lang="en-US" sz="700" kern="0">
                          <a:effectLst/>
                        </a:rPr>
                        <a:t>        }</a:t>
                      </a:r>
                      <a:br>
                        <a:rPr lang="en-US" sz="700" kern="0">
                          <a:effectLst/>
                        </a:rPr>
                      </a:br>
                      <a:r>
                        <a:rPr lang="en-US" sz="700" kern="0">
                          <a:effectLst/>
                        </a:rPr>
                        <a:t>        tempSize = tempSize + 20; </a:t>
                      </a:r>
                      <a:r>
                        <a:rPr lang="en-US" sz="700" kern="100">
                          <a:effectLst/>
                        </a:rPr>
                        <a:t>				</a:t>
                      </a:r>
                      <a:r>
                        <a:rPr lang="en-US" sz="700" kern="0">
                          <a:effectLst/>
                        </a:rPr>
                        <a:t>// </a:t>
                      </a:r>
                      <a:r>
                        <a:rPr lang="zh-CN" sz="700" kern="0">
                          <a:effectLst/>
                        </a:rPr>
                        <a:t>日志长度（</a:t>
                      </a:r>
                      <a:r>
                        <a:rPr lang="en-US" sz="700" kern="0">
                          <a:effectLst/>
                        </a:rPr>
                        <a:t>20</a:t>
                      </a:r>
                      <a:r>
                        <a:rPr lang="zh-CN" sz="700" kern="0">
                          <a:effectLst/>
                        </a:rPr>
                        <a:t>字节）</a:t>
                      </a:r>
                      <a:r>
                        <a:rPr lang="en-US" sz="700" kern="0">
                          <a:effectLst/>
                        </a:rPr>
                        <a:t/>
                      </a:r>
                      <a:br>
                        <a:rPr lang="en-US" sz="700" kern="0">
                          <a:effectLst/>
                        </a:rPr>
                      </a:br>
                      <a:r>
                        <a:rPr lang="en-US" sz="700" kern="0">
                          <a:effectLst/>
                        </a:rPr>
                        <a:t>        return tempSize; </a:t>
                      </a:r>
                      <a:r>
                        <a:rPr lang="en-US" sz="700" kern="100">
                          <a:effectLst/>
                        </a:rPr>
                        <a:t>					</a:t>
                      </a:r>
                      <a:r>
                        <a:rPr lang="en-US" sz="700" kern="0">
                          <a:effectLst/>
                        </a:rPr>
                        <a:t>// </a:t>
                      </a:r>
                      <a:r>
                        <a:rPr lang="zh-CN" sz="700" kern="0">
                          <a:effectLst/>
                        </a:rPr>
                        <a:t>返回单个消息长度</a:t>
                      </a:r>
                      <a:r>
                        <a:rPr lang="en-US" sz="700" kern="0">
                          <a:effectLst/>
                        </a:rPr>
                        <a:t/>
                      </a:r>
                      <a:br>
                        <a:rPr lang="en-US" sz="700" kern="0">
                          <a:effectLst/>
                        </a:rPr>
                      </a:br>
                      <a:r>
                        <a:rPr lang="en-US" sz="700" kern="0">
                          <a:effectLst/>
                        </a:rPr>
                        <a:t>    }</a:t>
                      </a:r>
                      <a:br>
                        <a:rPr lang="en-US" sz="700" kern="0">
                          <a:effectLst/>
                        </a:rPr>
                      </a:br>
                      <a:r>
                        <a:rPr lang="en-US" sz="700" kern="0">
                          <a:effectLst/>
                        </a:rPr>
                        <a:t>}</a:t>
                      </a:r>
                      <a:endParaRPr lang="zh-CN" sz="900" kern="100">
                        <a:effectLst/>
                        <a:latin typeface="Times New Roman" panose="02020603050405020304" pitchFamily="18" charset="0"/>
                        <a:ea typeface="宋体" panose="02010600030101010101" pitchFamily="2" charset="-122"/>
                      </a:endParaRPr>
                    </a:p>
                  </a:txBody>
                  <a:tcPr marL="57028" marR="57028" marT="0" marB="0"/>
                </a:tc>
                <a:extLst>
                  <a:ext uri="{0D108BD9-81ED-4DB2-BD59-A6C34878D82A}">
                    <a16:rowId xmlns:a16="http://schemas.microsoft.com/office/drawing/2014/main" val="3541967272"/>
                  </a:ext>
                </a:extLst>
              </a:tr>
            </a:tbl>
          </a:graphicData>
        </a:graphic>
      </p:graphicFrame>
    </p:spTree>
    <p:extLst>
      <p:ext uri="{BB962C8B-B14F-4D97-AF65-F5344CB8AC3E}">
        <p14:creationId xmlns:p14="http://schemas.microsoft.com/office/powerpoint/2010/main" val="20142614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生产端通过拆分集合实现批量消息发送</a:t>
            </a:r>
            <a:endParaRPr lang="zh-CN" altLang="en-US"/>
          </a:p>
        </p:txBody>
      </p:sp>
      <p:graphicFrame>
        <p:nvGraphicFramePr>
          <p:cNvPr id="4" name="表格 3"/>
          <p:cNvGraphicFramePr>
            <a:graphicFrameLocks noGrp="1"/>
          </p:cNvGraphicFramePr>
          <p:nvPr>
            <p:extLst/>
          </p:nvPr>
        </p:nvGraphicFramePr>
        <p:xfrm>
          <a:off x="184732" y="849087"/>
          <a:ext cx="11804068" cy="5848046"/>
        </p:xfrm>
        <a:graphic>
          <a:graphicData uri="http://schemas.openxmlformats.org/drawingml/2006/table">
            <a:tbl>
              <a:tblPr firstRow="1" firstCol="1" lastRow="1" lastCol="1" bandRow="1" bandCol="1">
                <a:tableStyleId>{5940675A-B579-460E-94D1-54222C63F5DA}</a:tableStyleId>
              </a:tblPr>
              <a:tblGrid>
                <a:gridCol w="11804068">
                  <a:extLst>
                    <a:ext uri="{9D8B030D-6E8A-4147-A177-3AD203B41FA5}">
                      <a16:colId xmlns:a16="http://schemas.microsoft.com/office/drawing/2014/main" val="1005667418"/>
                    </a:ext>
                  </a:extLst>
                </a:gridCol>
              </a:tblGrid>
              <a:tr h="5848046">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com.yootk.rocketmq;</a:t>
                      </a:r>
                      <a:br>
                        <a:rPr lang="en-US" sz="1400" kern="0">
                          <a:effectLst/>
                        </a:rPr>
                      </a:br>
                      <a:r>
                        <a:rPr lang="en-US" sz="1400" kern="0">
                          <a:effectLst/>
                        </a:rPr>
                        <a:t>public class MessageProducer { </a:t>
                      </a:r>
                      <a:r>
                        <a:rPr lang="en-US" sz="1400" kern="100">
                          <a:effectLst/>
                        </a:rPr>
                        <a:t>				</a:t>
                      </a:r>
                      <a:r>
                        <a:rPr lang="en-US" sz="1400" kern="0">
                          <a:effectLst/>
                        </a:rPr>
                        <a:t>// </a:t>
                      </a:r>
                      <a:r>
                        <a:rPr lang="zh-CN" sz="1400" kern="0">
                          <a:effectLst/>
                        </a:rPr>
                        <a:t>李兴华高薪就业编程训练营</a:t>
                      </a:r>
                      <a:r>
                        <a:rPr lang="en-US" sz="1400" kern="0">
                          <a:effectLst/>
                        </a:rPr>
                        <a:t/>
                      </a:r>
                      <a:br>
                        <a:rPr lang="en-US" sz="1400" kern="0">
                          <a:effectLst/>
                        </a:rPr>
                      </a:br>
                      <a:r>
                        <a:rPr lang="en-US" sz="1400" kern="0">
                          <a:effectLst/>
                        </a:rPr>
                        <a:t>    // RocketMQ</a:t>
                      </a:r>
                      <a:r>
                        <a:rPr lang="zh-CN" sz="1400" kern="0">
                          <a:effectLst/>
                        </a:rPr>
                        <a:t>连接所需要的相关配置项，略</a:t>
                      </a:r>
                      <a:r>
                        <a:rPr lang="en-US" sz="1400" kern="0">
                          <a:effectLst/>
                        </a:rPr>
                        <a:t>…</a:t>
                      </a:r>
                      <a:br>
                        <a:rPr lang="en-US" sz="1400" kern="0">
                          <a:effectLst/>
                        </a:rPr>
                      </a:br>
                      <a:r>
                        <a:rPr lang="en-US" sz="1400" kern="0">
                          <a:effectLst/>
                        </a:rPr>
                        <a:t>    public static void main(String[] args) throws Exception { // </a:t>
                      </a:r>
                      <a:r>
                        <a:rPr lang="zh-CN" sz="1400" kern="0">
                          <a:effectLst/>
                        </a:rPr>
                        <a:t>沐言科技：</a:t>
                      </a:r>
                      <a:r>
                        <a:rPr lang="en-US" sz="1400" kern="0">
                          <a:effectLst/>
                        </a:rPr>
                        <a:t>www.yootk.com</a:t>
                      </a:r>
                      <a:br>
                        <a:rPr lang="en-US" sz="1400" kern="0">
                          <a:effectLst/>
                        </a:rPr>
                      </a:br>
                      <a:r>
                        <a:rPr lang="en-US" sz="1400" kern="0">
                          <a:effectLst/>
                        </a:rPr>
                        <a:t>        // </a:t>
                      </a:r>
                      <a:r>
                        <a:rPr lang="zh-CN" sz="1400" kern="0">
                          <a:effectLst/>
                        </a:rPr>
                        <a:t>与消息生产者有关的重复代码，略</a:t>
                      </a:r>
                      <a:r>
                        <a:rPr lang="en-US" sz="1400" kern="0">
                          <a:effectLst/>
                        </a:rPr>
                        <a:t>…</a:t>
                      </a:r>
                      <a:br>
                        <a:rPr lang="en-US" sz="1400" kern="0">
                          <a:effectLst/>
                        </a:rPr>
                      </a:br>
                      <a:r>
                        <a:rPr lang="en-US" sz="1400" kern="0">
                          <a:effectLst/>
                        </a:rPr>
                        <a:t>        List&lt;Message&gt; messages = new ArrayList&lt;&gt;();    </a:t>
                      </a:r>
                      <a:r>
                        <a:rPr lang="en-US" sz="1400" kern="100">
                          <a:effectLst/>
                        </a:rPr>
                        <a:t>	</a:t>
                      </a:r>
                      <a:r>
                        <a:rPr lang="en-US" sz="1400" kern="0">
                          <a:effectLst/>
                        </a:rPr>
                        <a:t>// </a:t>
                      </a:r>
                      <a:r>
                        <a:rPr lang="zh-CN" sz="1400" kern="0">
                          <a:effectLst/>
                        </a:rPr>
                        <a:t>消息集合</a:t>
                      </a:r>
                      <a:r>
                        <a:rPr lang="en-US" sz="1400" kern="0">
                          <a:effectLst/>
                        </a:rPr>
                        <a:t/>
                      </a:r>
                      <a:br>
                        <a:rPr lang="en-US" sz="1400" kern="0">
                          <a:effectLst/>
                        </a:rPr>
                      </a:br>
                      <a:r>
                        <a:rPr lang="en-US" sz="1400" kern="0">
                          <a:effectLst/>
                        </a:rPr>
                        <a:t>        for (int x = 0; x &lt; 100; x++) {          </a:t>
                      </a:r>
                      <a:r>
                        <a:rPr lang="en-US" sz="1400" kern="100">
                          <a:effectLst/>
                        </a:rPr>
                        <a:t>		</a:t>
                      </a:r>
                      <a:r>
                        <a:rPr lang="en-US" sz="1400" kern="0">
                          <a:effectLst/>
                        </a:rPr>
                        <a:t>// </a:t>
                      </a:r>
                      <a:r>
                        <a:rPr lang="zh-CN" sz="1400" kern="0">
                          <a:effectLst/>
                        </a:rPr>
                        <a:t>循环发送消息</a:t>
                      </a:r>
                      <a:r>
                        <a:rPr lang="en-US" sz="1400" kern="0">
                          <a:effectLst/>
                        </a:rPr>
                        <a:t/>
                      </a:r>
                      <a:br>
                        <a:rPr lang="en-US" sz="1400" kern="0">
                          <a:effectLst/>
                        </a:rPr>
                      </a:br>
                      <a:r>
                        <a:rPr lang="en-US" sz="1400" kern="0">
                          <a:effectLst/>
                        </a:rPr>
                        <a:t>            Message msg = new Message(TOPIC, "</a:t>
                      </a:r>
                      <a:r>
                        <a:rPr lang="zh-CN" sz="1400" kern="0">
                          <a:effectLst/>
                        </a:rPr>
                        <a:t>沐言科技：</a:t>
                      </a:r>
                      <a:r>
                        <a:rPr lang="en-US" sz="1400" kern="0">
                          <a:effectLst/>
                        </a:rPr>
                        <a:t>www.yootk.com"</a:t>
                      </a:r>
                      <a:br>
                        <a:rPr lang="en-US" sz="1400" kern="0">
                          <a:effectLst/>
                        </a:rPr>
                      </a:br>
                      <a:r>
                        <a:rPr lang="en-US" sz="1400" kern="0">
                          <a:effectLst/>
                        </a:rPr>
                        <a:t>                .getBytes(RemotingHelper.DEFAULT_CHARSET)); </a:t>
                      </a:r>
                      <a:r>
                        <a:rPr lang="en-US" sz="1400" kern="100">
                          <a:effectLst/>
                        </a:rPr>
                        <a:t>	</a:t>
                      </a:r>
                      <a:r>
                        <a:rPr lang="en-US" sz="1400" kern="0">
                          <a:effectLst/>
                        </a:rPr>
                        <a:t>// </a:t>
                      </a:r>
                      <a:r>
                        <a:rPr lang="zh-CN" sz="1400" kern="0">
                          <a:effectLst/>
                        </a:rPr>
                        <a:t>创建消息处理机制</a:t>
                      </a:r>
                      <a:r>
                        <a:rPr lang="en-US" sz="1400" kern="0">
                          <a:effectLst/>
                        </a:rPr>
                        <a:t/>
                      </a:r>
                      <a:br>
                        <a:rPr lang="en-US" sz="1400" kern="0">
                          <a:effectLst/>
                        </a:rPr>
                      </a:br>
                      <a:r>
                        <a:rPr lang="en-US" sz="1400" kern="0">
                          <a:effectLst/>
                        </a:rPr>
                        <a:t>            messages.add(msg); </a:t>
                      </a:r>
                      <a:r>
                        <a:rPr lang="en-US" sz="1400" kern="100">
                          <a:effectLst/>
                        </a:rPr>
                        <a:t>				</a:t>
                      </a:r>
                      <a:r>
                        <a:rPr lang="en-US" sz="1400" kern="0">
                          <a:effectLst/>
                        </a:rPr>
                        <a:t>// </a:t>
                      </a:r>
                      <a:r>
                        <a:rPr lang="zh-CN" sz="1400" kern="0">
                          <a:effectLst/>
                        </a:rPr>
                        <a:t>保存消息</a:t>
                      </a:r>
                      <a:r>
                        <a:rPr lang="en-US" sz="1400" kern="0">
                          <a:effectLst/>
                        </a:rPr>
                        <a:t/>
                      </a:r>
                      <a:br>
                        <a:rPr lang="en-US" sz="1400" kern="0">
                          <a:effectLst/>
                        </a:rPr>
                      </a:br>
                      <a:r>
                        <a:rPr lang="en-US" sz="1400" kern="0">
                          <a:effectLst/>
                        </a:rPr>
                        <a:t>        }</a:t>
                      </a:r>
                      <a:br>
                        <a:rPr lang="en-US" sz="1400" kern="0">
                          <a:effectLst/>
                        </a:rPr>
                      </a:br>
                      <a:r>
                        <a:rPr lang="en-US" sz="1400" kern="0">
                          <a:effectLst/>
                        </a:rPr>
                        <a:t>        MessageListSplitter messageSplitter = new MessageListSplitter(messages); </a:t>
                      </a:r>
                      <a:br>
                        <a:rPr lang="en-US" sz="1400" kern="0">
                          <a:effectLst/>
                        </a:rPr>
                      </a:br>
                      <a:r>
                        <a:rPr lang="en-US" sz="1400" kern="0">
                          <a:effectLst/>
                        </a:rPr>
                        <a:t>        while (messageSplitter.hasNext()) { </a:t>
                      </a:r>
                      <a:r>
                        <a:rPr lang="en-US" sz="1400" kern="100">
                          <a:effectLst/>
                        </a:rPr>
                        <a:t>		</a:t>
                      </a:r>
                      <a:r>
                        <a:rPr lang="en-US" sz="1400" kern="0">
                          <a:effectLst/>
                        </a:rPr>
                        <a:t>// </a:t>
                      </a:r>
                      <a:r>
                        <a:rPr lang="zh-CN" sz="1400" kern="0">
                          <a:effectLst/>
                        </a:rPr>
                        <a:t>集合拆分</a:t>
                      </a:r>
                      <a:r>
                        <a:rPr lang="en-US" sz="1400" kern="0">
                          <a:effectLst/>
                        </a:rPr>
                        <a:t/>
                      </a:r>
                      <a:br>
                        <a:rPr lang="en-US" sz="1400" kern="0">
                          <a:effectLst/>
                        </a:rPr>
                      </a:br>
                      <a:r>
                        <a:rPr lang="en-US" sz="1400" kern="0">
                          <a:effectLst/>
                        </a:rPr>
                        <a:t>            SendResult result = producer.send(messageSplitter.next());    // </a:t>
                      </a:r>
                      <a:r>
                        <a:rPr lang="zh-CN" sz="1400" kern="0">
                          <a:effectLst/>
                        </a:rPr>
                        <a:t>批量发送</a:t>
                      </a:r>
                      <a:r>
                        <a:rPr lang="en-US" sz="1400" kern="0">
                          <a:effectLst/>
                        </a:rPr>
                        <a:t/>
                      </a:r>
                      <a:br>
                        <a:rPr lang="en-US" sz="1400" kern="0">
                          <a:effectLst/>
                        </a:rPr>
                      </a:br>
                      <a:r>
                        <a:rPr lang="en-US" sz="1400" kern="0">
                          <a:effectLst/>
                        </a:rPr>
                        <a:t>            System.out.printf("</a:t>
                      </a:r>
                      <a:r>
                        <a:rPr lang="zh-CN" sz="1400" kern="0">
                          <a:effectLst/>
                        </a:rPr>
                        <a:t>【批量发送结果】发送状态：</a:t>
                      </a:r>
                      <a:r>
                        <a:rPr lang="en-US" sz="1400" kern="0">
                          <a:effectLst/>
                        </a:rPr>
                        <a:t>%s %n", result.getRegionId());</a:t>
                      </a:r>
                      <a:br>
                        <a:rPr lang="en-US" sz="1400" kern="0">
                          <a:effectLst/>
                        </a:rPr>
                      </a:br>
                      <a:r>
                        <a:rPr lang="en-US" sz="1400" kern="0">
                          <a:effectLst/>
                        </a:rPr>
                        <a:t>        }</a:t>
                      </a:r>
                      <a:br>
                        <a:rPr lang="en-US" sz="1400" kern="0">
                          <a:effectLst/>
                        </a:rPr>
                      </a:br>
                      <a:r>
                        <a:rPr lang="en-US" sz="1400" kern="0">
                          <a:effectLst/>
                        </a:rPr>
                        <a:t>        producer.shutdown();   </a:t>
                      </a:r>
                      <a:r>
                        <a:rPr lang="en-US" sz="1400" kern="100">
                          <a:effectLst/>
                        </a:rPr>
                        <a:t>				</a:t>
                      </a:r>
                      <a:r>
                        <a:rPr lang="en-US" sz="1400" kern="0">
                          <a:effectLst/>
                        </a:rPr>
                        <a:t>// </a:t>
                      </a:r>
                      <a:r>
                        <a:rPr lang="zh-CN" sz="1400" kern="0">
                          <a:effectLst/>
                        </a:rPr>
                        <a:t>关闭消息发送者</a:t>
                      </a:r>
                      <a:r>
                        <a:rPr lang="en-US" sz="1400" kern="0">
                          <a:effectLst/>
                        </a:rPr>
                        <a:t/>
                      </a:r>
                      <a:br>
                        <a:rPr lang="en-US" sz="1400" kern="0">
                          <a:effectLst/>
                        </a:rPr>
                      </a:br>
                      <a:r>
                        <a:rPr lang="en-US" sz="1400" kern="0">
                          <a:effectLst/>
                        </a:rPr>
                        <a:t>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97953490"/>
                  </a:ext>
                </a:extLst>
              </a:tr>
            </a:tbl>
          </a:graphicData>
        </a:graphic>
      </p:graphicFrame>
    </p:spTree>
    <p:extLst>
      <p:ext uri="{BB962C8B-B14F-4D97-AF65-F5344CB8AC3E}">
        <p14:creationId xmlns:p14="http://schemas.microsoft.com/office/powerpoint/2010/main" val="6279319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日志消息</a:t>
            </a:r>
            <a:endParaRPr lang="zh-CN" altLang="en-US"/>
          </a:p>
        </p:txBody>
      </p:sp>
      <p:sp>
        <p:nvSpPr>
          <p:cNvPr id="3" name="内容占位符 2"/>
          <p:cNvSpPr>
            <a:spLocks noGrp="1"/>
          </p:cNvSpPr>
          <p:nvPr>
            <p:ph idx="1"/>
          </p:nvPr>
        </p:nvSpPr>
        <p:spPr/>
        <p:txBody>
          <a:bodyPr/>
          <a:lstStyle/>
          <a:p>
            <a:r>
              <a:rPr lang="zh-CN" altLang="zh-CN"/>
              <a:t>在项目运行过程中，日志是非常重要的项目执行跟踪环节，所以在</a:t>
            </a:r>
            <a:r>
              <a:rPr lang="en-US" altLang="zh-CN"/>
              <a:t>RocketMQ</a:t>
            </a:r>
            <a:r>
              <a:rPr lang="zh-CN" altLang="zh-CN"/>
              <a:t>中提供了单向（</a:t>
            </a:r>
            <a:r>
              <a:rPr lang="en-US" altLang="zh-CN"/>
              <a:t>Oneway</a:t>
            </a:r>
            <a:r>
              <a:rPr lang="zh-CN" altLang="zh-CN"/>
              <a:t>）消息类型，同时为了便于用户实现日志记录，也提供了专属的“</a:t>
            </a:r>
            <a:r>
              <a:rPr lang="en-US" altLang="zh-CN"/>
              <a:t>rocketmq-logappender</a:t>
            </a:r>
            <a:r>
              <a:rPr lang="zh-CN" altLang="zh-CN"/>
              <a:t>”依赖库，这样就可以直接与已有的日志组件结合在一起，所有通过日志组件记录的日志消息可以直接发送到</a:t>
            </a:r>
            <a:r>
              <a:rPr lang="en-US" altLang="zh-CN"/>
              <a:t>RocketMQ</a:t>
            </a:r>
            <a:r>
              <a:rPr lang="zh-CN" altLang="zh-CN"/>
              <a:t>，实现日志采集的功能</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28" y="2416285"/>
            <a:ext cx="11355732" cy="24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32187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build.gradle</a:t>
            </a:r>
            <a:r>
              <a:rPr lang="zh-CN" altLang="zh-CN"/>
              <a:t>配置文件</a:t>
            </a:r>
            <a:endParaRPr lang="zh-CN" altLang="en-US"/>
          </a:p>
        </p:txBody>
      </p:sp>
      <p:graphicFrame>
        <p:nvGraphicFramePr>
          <p:cNvPr id="4" name="表格 3"/>
          <p:cNvGraphicFramePr>
            <a:graphicFrameLocks noGrp="1"/>
          </p:cNvGraphicFramePr>
          <p:nvPr>
            <p:extLst/>
          </p:nvPr>
        </p:nvGraphicFramePr>
        <p:xfrm>
          <a:off x="210978" y="849086"/>
          <a:ext cx="11737181" cy="3976913"/>
        </p:xfrm>
        <a:graphic>
          <a:graphicData uri="http://schemas.openxmlformats.org/drawingml/2006/table">
            <a:tbl>
              <a:tblPr firstRow="1" firstCol="1" lastRow="1" lastCol="1" bandRow="1" bandCol="1">
                <a:tableStyleId>{5940675A-B579-460E-94D1-54222C63F5DA}</a:tableStyleId>
              </a:tblPr>
              <a:tblGrid>
                <a:gridCol w="11737181">
                  <a:extLst>
                    <a:ext uri="{9D8B030D-6E8A-4147-A177-3AD203B41FA5}">
                      <a16:colId xmlns:a16="http://schemas.microsoft.com/office/drawing/2014/main" val="2361491792"/>
                    </a:ext>
                  </a:extLst>
                </a:gridCol>
              </a:tblGrid>
              <a:tr h="397691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project('rocketmq-logback') {  // </a:t>
                      </a:r>
                      <a:r>
                        <a:rPr lang="zh-CN" sz="1600" kern="0">
                          <a:effectLst/>
                        </a:rPr>
                        <a:t>子模块</a:t>
                      </a:r>
                      <a:r>
                        <a:rPr lang="en-US" sz="1600" kern="0">
                          <a:effectLst/>
                        </a:rPr>
                        <a:t/>
                      </a:r>
                      <a:br>
                        <a:rPr lang="en-US" sz="1600" kern="0">
                          <a:effectLst/>
                        </a:rPr>
                      </a:br>
                      <a:r>
                        <a:rPr lang="en-US" sz="1600" kern="0">
                          <a:effectLst/>
                        </a:rPr>
                        <a:t>    dependencies {</a:t>
                      </a:r>
                      <a:br>
                        <a:rPr lang="en-US" sz="1600" kern="0">
                          <a:effectLst/>
                        </a:rPr>
                      </a:br>
                      <a:r>
                        <a:rPr lang="en-US" sz="1600" kern="0">
                          <a:effectLst/>
                        </a:rPr>
                        <a:t>        implementation('org.apache.rocketmq:rocketmq-client:4.9.0')</a:t>
                      </a:r>
                      <a:r>
                        <a:rPr lang="en-US" sz="1600" kern="100">
                          <a:effectLst/>
                        </a:rPr>
                        <a:t> 	</a:t>
                      </a:r>
                      <a:r>
                        <a:rPr lang="en-US" sz="1600" kern="0">
                          <a:effectLst/>
                        </a:rPr>
                        <a:t>// RocketMQ</a:t>
                      </a:r>
                      <a:r>
                        <a:rPr lang="zh-CN" sz="1600" kern="0">
                          <a:effectLst/>
                        </a:rPr>
                        <a:t>依赖</a:t>
                      </a:r>
                      <a:r>
                        <a:rPr lang="en-US" sz="1600" kern="0">
                          <a:effectLst/>
                        </a:rPr>
                        <a:t/>
                      </a:r>
                      <a:br>
                        <a:rPr lang="en-US" sz="1600" kern="0">
                          <a:effectLst/>
                        </a:rPr>
                      </a:br>
                      <a:r>
                        <a:rPr lang="en-US" sz="1600" kern="0">
                          <a:effectLst/>
                        </a:rPr>
                        <a:t>        implementation('org.apache.rocketmq:rocketmq-acl:4.9.0') </a:t>
                      </a:r>
                      <a:r>
                        <a:rPr lang="en-US" sz="1600" kern="100">
                          <a:effectLst/>
                        </a:rPr>
                        <a:t>	</a:t>
                      </a:r>
                      <a:r>
                        <a:rPr lang="en-US" sz="1600" kern="0">
                          <a:effectLst/>
                        </a:rPr>
                        <a:t>// ACL</a:t>
                      </a:r>
                      <a:r>
                        <a:rPr lang="zh-CN" sz="1600" kern="0">
                          <a:effectLst/>
                        </a:rPr>
                        <a:t>依赖</a:t>
                      </a:r>
                      <a:r>
                        <a:rPr lang="en-US" sz="1600" kern="0">
                          <a:effectLst/>
                        </a:rPr>
                        <a:t/>
                      </a:r>
                      <a:br>
                        <a:rPr lang="en-US" sz="1600" kern="0">
                          <a:effectLst/>
                        </a:rPr>
                      </a:br>
                      <a:r>
                        <a:rPr lang="en-US" sz="1600" kern="0">
                          <a:effectLst/>
                        </a:rPr>
                        <a:t>        implementation('org.apache.rocketmq:rocketmq-logappender:4.9.0') // </a:t>
                      </a:r>
                      <a:r>
                        <a:rPr lang="zh-CN" sz="1600" kern="0">
                          <a:effectLst/>
                        </a:rPr>
                        <a:t>日志依赖</a:t>
                      </a:r>
                      <a:r>
                        <a:rPr lang="en-US" sz="1600" kern="0">
                          <a:effectLst/>
                        </a:rPr>
                        <a:t/>
                      </a:r>
                      <a:br>
                        <a:rPr lang="en-US" sz="1600" kern="0">
                          <a:effectLst/>
                        </a:rPr>
                      </a:br>
                      <a:r>
                        <a:rPr lang="en-US" sz="1600" kern="0">
                          <a:effectLst/>
                        </a:rPr>
                        <a:t>        implementation('ch.qos.logback:logback-core:1.2.4') </a:t>
                      </a:r>
                      <a:r>
                        <a:rPr lang="en-US" sz="1600" kern="100">
                          <a:effectLst/>
                        </a:rPr>
                        <a:t>		</a:t>
                      </a:r>
                      <a:r>
                        <a:rPr lang="en-US" sz="1600" kern="0">
                          <a:effectLst/>
                        </a:rPr>
                        <a:t>// Logback</a:t>
                      </a:r>
                      <a:r>
                        <a:rPr lang="zh-CN" sz="1600" kern="0">
                          <a:effectLst/>
                        </a:rPr>
                        <a:t>日志组件</a:t>
                      </a:r>
                      <a:r>
                        <a:rPr lang="en-US" sz="1600" kern="0">
                          <a:effectLst/>
                        </a:rPr>
                        <a:t/>
                      </a:r>
                      <a:br>
                        <a:rPr lang="en-US" sz="1600" kern="0">
                          <a:effectLst/>
                        </a:rPr>
                      </a:br>
                      <a:r>
                        <a:rPr lang="en-US" sz="1600" kern="0">
                          <a:effectLst/>
                        </a:rPr>
                        <a:t>        implementation('org.slf4j:slf4j-api:1.7.32') </a:t>
                      </a:r>
                      <a:r>
                        <a:rPr lang="en-US" sz="1600" kern="100">
                          <a:effectLst/>
                        </a:rPr>
                        <a:t>		</a:t>
                      </a:r>
                      <a:r>
                        <a:rPr lang="en-US" sz="1600" kern="0">
                          <a:effectLst/>
                        </a:rPr>
                        <a:t>// slf4j</a:t>
                      </a:r>
                      <a:r>
                        <a:rPr lang="zh-CN" sz="1600" kern="0">
                          <a:effectLst/>
                        </a:rPr>
                        <a:t>标准</a:t>
                      </a:r>
                      <a:r>
                        <a:rPr lang="en-US" sz="1600" kern="0">
                          <a:effectLst/>
                        </a:rPr>
                        <a:t/>
                      </a:r>
                      <a:br>
                        <a:rPr lang="en-US" sz="1600" kern="0">
                          <a:effectLst/>
                        </a:rPr>
                      </a:br>
                      <a:r>
                        <a:rPr lang="en-US" sz="1600" kern="0">
                          <a:effectLst/>
                        </a:rPr>
                        <a:t>        implementation('ch.qos.logback:logback-classic:1.2.4') </a:t>
                      </a:r>
                      <a:r>
                        <a:rPr lang="en-US" sz="1600" kern="100">
                          <a:effectLst/>
                        </a:rPr>
                        <a:t>	</a:t>
                      </a:r>
                      <a:r>
                        <a:rPr lang="en-US" sz="1600" kern="0">
                          <a:effectLst/>
                        </a:rPr>
                        <a:t>// Logback</a:t>
                      </a:r>
                      <a:r>
                        <a:rPr lang="zh-CN" sz="1600" kern="0">
                          <a:effectLst/>
                        </a:rPr>
                        <a:t>实现类</a:t>
                      </a:r>
                      <a:r>
                        <a:rPr lang="en-US" sz="1600" kern="0">
                          <a:effectLst/>
                        </a:rPr>
                        <a:t/>
                      </a:r>
                      <a:br>
                        <a:rPr lang="en-US" sz="1600" kern="0">
                          <a:effectLst/>
                        </a:rPr>
                      </a:br>
                      <a:r>
                        <a:rPr lang="en-US" sz="1600" kern="0">
                          <a:effectLst/>
                        </a:rPr>
                        <a:t>    }</a:t>
                      </a:r>
                      <a:br>
                        <a:rPr lang="en-US" sz="1600" kern="0">
                          <a:effectLst/>
                        </a:rPr>
                      </a:b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53514302"/>
                  </a:ext>
                </a:extLst>
              </a:tr>
            </a:tbl>
          </a:graphicData>
        </a:graphic>
      </p:graphicFrame>
    </p:spTree>
    <p:extLst>
      <p:ext uri="{BB962C8B-B14F-4D97-AF65-F5344CB8AC3E}">
        <p14:creationId xmlns:p14="http://schemas.microsoft.com/office/powerpoint/2010/main" val="72326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logback.xml</a:t>
            </a:r>
            <a:endParaRPr lang="zh-CN" altLang="en-US"/>
          </a:p>
        </p:txBody>
      </p:sp>
      <p:graphicFrame>
        <p:nvGraphicFramePr>
          <p:cNvPr id="4" name="表格 3"/>
          <p:cNvGraphicFramePr>
            <a:graphicFrameLocks noGrp="1"/>
          </p:cNvGraphicFramePr>
          <p:nvPr>
            <p:extLst/>
          </p:nvPr>
        </p:nvGraphicFramePr>
        <p:xfrm>
          <a:off x="257864" y="807403"/>
          <a:ext cx="11634416" cy="5827077"/>
        </p:xfrm>
        <a:graphic>
          <a:graphicData uri="http://schemas.openxmlformats.org/drawingml/2006/table">
            <a:tbl>
              <a:tblPr firstRow="1" firstCol="1" lastRow="1" lastCol="1" bandRow="1" bandCol="1">
                <a:tableStyleId>{5940675A-B579-460E-94D1-54222C63F5DA}</a:tableStyleId>
              </a:tblPr>
              <a:tblGrid>
                <a:gridCol w="11634416">
                  <a:extLst>
                    <a:ext uri="{9D8B030D-6E8A-4147-A177-3AD203B41FA5}">
                      <a16:colId xmlns:a16="http://schemas.microsoft.com/office/drawing/2014/main" val="204808096"/>
                    </a:ext>
                  </a:extLst>
                </a:gridCol>
              </a:tblGrid>
              <a:tr h="5827077">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a:effectLst/>
                        </a:rPr>
                        <a:t>&lt;?xml version="1.0" encoding="UTF-8"?&gt;</a:t>
                      </a:r>
                      <a:br>
                        <a:rPr lang="en-US" sz="800" kern="0">
                          <a:effectLst/>
                        </a:rPr>
                      </a:br>
                      <a:r>
                        <a:rPr lang="en-US" sz="800" kern="0">
                          <a:effectLst/>
                        </a:rPr>
                        <a:t>&lt;configuration&gt;</a:t>
                      </a:r>
                      <a:br>
                        <a:rPr lang="en-US" sz="800" kern="0">
                          <a:effectLst/>
                        </a:rPr>
                      </a:br>
                      <a:r>
                        <a:rPr lang="en-US" sz="800" kern="0">
                          <a:effectLst/>
                        </a:rPr>
                        <a:t>    &lt;property name="LOG_HOME" value="c:/log" /&gt;</a:t>
                      </a:r>
                      <a:r>
                        <a:rPr lang="en-US" sz="800" kern="100">
                          <a:effectLst/>
                        </a:rPr>
                        <a:t>			</a:t>
                      </a:r>
                      <a:r>
                        <a:rPr lang="en-US" sz="800" kern="0">
                          <a:effectLst/>
                        </a:rPr>
                        <a:t>&lt;!-- </a:t>
                      </a:r>
                      <a:r>
                        <a:rPr lang="zh-CN" sz="800" kern="0">
                          <a:effectLst/>
                        </a:rPr>
                        <a:t>日志保存目录</a:t>
                      </a:r>
                      <a:r>
                        <a:rPr lang="en-US" sz="800" kern="0">
                          <a:effectLst/>
                        </a:rPr>
                        <a:t> --&gt;</a:t>
                      </a:r>
                      <a:br>
                        <a:rPr lang="en-US" sz="800" kern="0">
                          <a:effectLst/>
                        </a:rPr>
                      </a:br>
                      <a:r>
                        <a:rPr lang="en-US" sz="800" kern="0">
                          <a:effectLst/>
                        </a:rPr>
                        <a:t>    &lt;appender name="STDOUT" </a:t>
                      </a:r>
                      <a:endParaRPr lang="zh-CN" sz="9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a:effectLst/>
                        </a:rPr>
                        <a:t>	</a:t>
                      </a:r>
                      <a:r>
                        <a:rPr lang="en-US" sz="800" kern="0">
                          <a:effectLst/>
                        </a:rPr>
                        <a:t>class="ch.qos.logback.core.ConsoleAppender"&gt;</a:t>
                      </a:r>
                      <a:r>
                        <a:rPr lang="en-US" sz="800" kern="100">
                          <a:effectLst/>
                        </a:rPr>
                        <a:t>		</a:t>
                      </a:r>
                      <a:r>
                        <a:rPr lang="en-US" sz="800" kern="0">
                          <a:effectLst/>
                        </a:rPr>
                        <a:t>&lt;!-- </a:t>
                      </a:r>
                      <a:r>
                        <a:rPr lang="zh-CN" sz="800" kern="0">
                          <a:effectLst/>
                        </a:rPr>
                        <a:t>控制台输出</a:t>
                      </a:r>
                      <a:r>
                        <a:rPr lang="en-US" sz="800" kern="0">
                          <a:effectLst/>
                        </a:rPr>
                        <a:t> --&gt;</a:t>
                      </a:r>
                      <a:br>
                        <a:rPr lang="en-US" sz="800" kern="0">
                          <a:effectLst/>
                        </a:rPr>
                      </a:br>
                      <a:r>
                        <a:rPr lang="en-US" sz="800" kern="0">
                          <a:effectLst/>
                        </a:rPr>
                        <a:t>        &lt;Encoding&gt;UTF-8&lt;/Encoding&gt; </a:t>
                      </a:r>
                      <a:r>
                        <a:rPr lang="en-US" sz="800" kern="100">
                          <a:effectLst/>
                        </a:rPr>
                        <a:t>					</a:t>
                      </a:r>
                      <a:r>
                        <a:rPr lang="en-US" sz="800" kern="0">
                          <a:effectLst/>
                        </a:rPr>
                        <a:t>&lt;!-- </a:t>
                      </a:r>
                      <a:r>
                        <a:rPr lang="zh-CN" sz="800" kern="0">
                          <a:effectLst/>
                        </a:rPr>
                        <a:t>日志编码</a:t>
                      </a:r>
                      <a:r>
                        <a:rPr lang="en-US" sz="800" kern="0">
                          <a:effectLst/>
                        </a:rPr>
                        <a:t> --&gt;</a:t>
                      </a:r>
                      <a:br>
                        <a:rPr lang="en-US" sz="800" kern="0">
                          <a:effectLst/>
                        </a:rPr>
                      </a:br>
                      <a:r>
                        <a:rPr lang="en-US" sz="800" kern="0">
                          <a:effectLst/>
                        </a:rPr>
                        <a:t>        &lt;layout class="ch.qos.logback.classic.PatternLayout"&gt;</a:t>
                      </a:r>
                      <a:r>
                        <a:rPr lang="en-US" sz="800" kern="100">
                          <a:effectLst/>
                        </a:rPr>
                        <a:t>	</a:t>
                      </a:r>
                      <a:r>
                        <a:rPr lang="en-US" sz="800" kern="0">
                          <a:effectLst/>
                        </a:rPr>
                        <a:t>&lt;!-- </a:t>
                      </a:r>
                      <a:r>
                        <a:rPr lang="zh-CN" sz="800" kern="0">
                          <a:effectLst/>
                        </a:rPr>
                        <a:t>日志格式</a:t>
                      </a:r>
                      <a:r>
                        <a:rPr lang="en-US" sz="800" kern="0">
                          <a:effectLst/>
                        </a:rPr>
                        <a:t> --&gt;</a:t>
                      </a:r>
                      <a:br>
                        <a:rPr lang="en-US" sz="800" kern="0">
                          <a:effectLst/>
                        </a:rPr>
                      </a:br>
                      <a:r>
                        <a:rPr lang="en-US" sz="800" kern="0">
                          <a:effectLst/>
                        </a:rPr>
                        <a:t>            &lt;pattern&gt;%d{HH:mm:ss.SSS} [%thread] %-5level %logger{50} - %msg%n&lt;/pattern&gt;</a:t>
                      </a:r>
                      <a:br>
                        <a:rPr lang="en-US" sz="800" kern="0">
                          <a:effectLst/>
                        </a:rPr>
                      </a:br>
                      <a:r>
                        <a:rPr lang="en-US" sz="800" kern="0">
                          <a:effectLst/>
                        </a:rPr>
                        <a:t>        &lt;/layout&gt;</a:t>
                      </a:r>
                      <a:br>
                        <a:rPr lang="en-US" sz="800" kern="0">
                          <a:effectLst/>
                        </a:rPr>
                      </a:br>
                      <a:r>
                        <a:rPr lang="en-US" sz="800" kern="0">
                          <a:effectLst/>
                        </a:rPr>
                        <a:t>    &lt;/appender&gt;</a:t>
                      </a:r>
                      <a:br>
                        <a:rPr lang="en-US" sz="800" kern="0">
                          <a:effectLst/>
                        </a:rPr>
                      </a:br>
                      <a:r>
                        <a:rPr lang="en-US" sz="800" kern="0">
                          <a:effectLst/>
                        </a:rPr>
                        <a:t>    &lt;appender name="FILE"</a:t>
                      </a:r>
                      <a:br>
                        <a:rPr lang="en-US" sz="800" kern="0">
                          <a:effectLst/>
                        </a:rPr>
                      </a:br>
                      <a:r>
                        <a:rPr lang="en-US" sz="800" kern="0">
                          <a:effectLst/>
                        </a:rPr>
                        <a:t>              class="ch.qos.logback.core.rolling.RollingFileAppender"&gt; &lt;!-- </a:t>
                      </a:r>
                      <a:r>
                        <a:rPr lang="zh-CN" sz="800" kern="0">
                          <a:effectLst/>
                        </a:rPr>
                        <a:t>本地日志文件</a:t>
                      </a:r>
                      <a:r>
                        <a:rPr lang="en-US" sz="800" kern="0">
                          <a:effectLst/>
                        </a:rPr>
                        <a:t> --&gt;</a:t>
                      </a:r>
                      <a:br>
                        <a:rPr lang="en-US" sz="800" kern="0">
                          <a:effectLst/>
                        </a:rPr>
                      </a:br>
                      <a:r>
                        <a:rPr lang="en-US" sz="800" kern="0">
                          <a:effectLst/>
                        </a:rPr>
                        <a:t>        &lt;Encoding&gt;UTF-8&lt;/Encoding&gt; </a:t>
                      </a:r>
                      <a:r>
                        <a:rPr lang="en-US" sz="800" kern="100">
                          <a:effectLst/>
                        </a:rPr>
                        <a:t>					</a:t>
                      </a:r>
                      <a:r>
                        <a:rPr lang="en-US" sz="800" kern="0">
                          <a:effectLst/>
                        </a:rPr>
                        <a:t>&lt;!-- </a:t>
                      </a:r>
                      <a:r>
                        <a:rPr lang="zh-CN" sz="800" kern="0">
                          <a:effectLst/>
                        </a:rPr>
                        <a:t>日志编码</a:t>
                      </a:r>
                      <a:r>
                        <a:rPr lang="en-US" sz="800" kern="0">
                          <a:effectLst/>
                        </a:rPr>
                        <a:t> --&gt;</a:t>
                      </a:r>
                      <a:br>
                        <a:rPr lang="en-US" sz="800" kern="0">
                          <a:effectLst/>
                        </a:rPr>
                      </a:br>
                      <a:r>
                        <a:rPr lang="en-US" sz="800" kern="0">
                          <a:effectLst/>
                        </a:rPr>
                        <a:t>        &lt;!-- </a:t>
                      </a:r>
                      <a:r>
                        <a:rPr lang="zh-CN" sz="800" kern="0">
                          <a:effectLst/>
                        </a:rPr>
                        <a:t>定义日志文件的生成结构，将每天的日志保存在一个文件之中，最多保留</a:t>
                      </a:r>
                      <a:r>
                        <a:rPr lang="en-US" sz="800" kern="0">
                          <a:effectLst/>
                        </a:rPr>
                        <a:t>30</a:t>
                      </a:r>
                      <a:r>
                        <a:rPr lang="zh-CN" sz="800" kern="0">
                          <a:effectLst/>
                        </a:rPr>
                        <a:t>天日志</a:t>
                      </a:r>
                      <a:r>
                        <a:rPr lang="en-US" sz="800" kern="0">
                          <a:effectLst/>
                        </a:rPr>
                        <a:t> --&gt;</a:t>
                      </a:r>
                      <a:br>
                        <a:rPr lang="en-US" sz="800" kern="0">
                          <a:effectLst/>
                        </a:rPr>
                      </a:br>
                      <a:r>
                        <a:rPr lang="en-US" sz="800" kern="0">
                          <a:effectLst/>
                        </a:rPr>
                        <a:t>        &lt;rollingPolicy class="ch.qos.logback.core.rolling.TimeBasedRollingPolicy"&gt;</a:t>
                      </a:r>
                      <a:br>
                        <a:rPr lang="en-US" sz="800" kern="0">
                          <a:effectLst/>
                        </a:rPr>
                      </a:br>
                      <a:r>
                        <a:rPr lang="en-US" sz="800" kern="0">
                          <a:effectLst/>
                        </a:rPr>
                        <a:t>            &lt;FileNamePattern&gt;${LOG_HOME}/rocketmq.%d{yyyy-MM-dd}.log&lt;/FileNamePattern&gt;</a:t>
                      </a:r>
                      <a:br>
                        <a:rPr lang="en-US" sz="800" kern="0">
                          <a:effectLst/>
                        </a:rPr>
                      </a:br>
                      <a:r>
                        <a:rPr lang="en-US" sz="800" kern="0">
                          <a:effectLst/>
                        </a:rPr>
                        <a:t>            &lt;MaxHistory&gt;30&lt;/MaxHistory&gt;</a:t>
                      </a:r>
                      <a:br>
                        <a:rPr lang="en-US" sz="800" kern="0">
                          <a:effectLst/>
                        </a:rPr>
                      </a:br>
                      <a:r>
                        <a:rPr lang="en-US" sz="800" kern="0">
                          <a:effectLst/>
                        </a:rPr>
                        <a:t>        &lt;/rollingPolicy&gt;</a:t>
                      </a:r>
                      <a:br>
                        <a:rPr lang="en-US" sz="800" kern="0">
                          <a:effectLst/>
                        </a:rPr>
                      </a:br>
                      <a:r>
                        <a:rPr lang="en-US" sz="800" kern="0">
                          <a:effectLst/>
                        </a:rPr>
                        <a:t>        &lt;layout class="ch.qos.logback.classic.PatternLayout"&gt;</a:t>
                      </a:r>
                      <a:r>
                        <a:rPr lang="en-US" sz="800" kern="100">
                          <a:effectLst/>
                        </a:rPr>
                        <a:t>	</a:t>
                      </a:r>
                      <a:r>
                        <a:rPr lang="en-US" sz="800" kern="0">
                          <a:effectLst/>
                        </a:rPr>
                        <a:t>&lt;!-- </a:t>
                      </a:r>
                      <a:r>
                        <a:rPr lang="zh-CN" sz="800" kern="0">
                          <a:effectLst/>
                        </a:rPr>
                        <a:t>日志格式</a:t>
                      </a:r>
                      <a:r>
                        <a:rPr lang="en-US" sz="800" kern="0">
                          <a:effectLst/>
                        </a:rPr>
                        <a:t> --&gt;</a:t>
                      </a:r>
                      <a:br>
                        <a:rPr lang="en-US" sz="800" kern="0">
                          <a:effectLst/>
                        </a:rPr>
                      </a:br>
                      <a:r>
                        <a:rPr lang="en-US" sz="800" kern="0">
                          <a:effectLst/>
                        </a:rPr>
                        <a:t>            &lt;pattern&gt;%d{HH:mm:ss.SSS} [%thread] %-5level %logger{50} - %msg%n&lt;/pattern&gt;</a:t>
                      </a:r>
                      <a:br>
                        <a:rPr lang="en-US" sz="800" kern="0">
                          <a:effectLst/>
                        </a:rPr>
                      </a:br>
                      <a:r>
                        <a:rPr lang="en-US" sz="800" kern="0">
                          <a:effectLst/>
                        </a:rPr>
                        <a:t>        &lt;/layout&gt;</a:t>
                      </a:r>
                      <a:br>
                        <a:rPr lang="en-US" sz="800" kern="0">
                          <a:effectLst/>
                        </a:rPr>
                      </a:br>
                      <a:r>
                        <a:rPr lang="en-US" sz="800" kern="0">
                          <a:effectLst/>
                        </a:rPr>
                        <a:t>    &lt;/appender&gt;</a:t>
                      </a:r>
                      <a:br>
                        <a:rPr lang="en-US" sz="800" kern="0">
                          <a:effectLst/>
                        </a:rPr>
                      </a:br>
                      <a:r>
                        <a:rPr lang="en-US" sz="800" kern="0">
                          <a:effectLst/>
                        </a:rPr>
                        <a:t>    &lt;!-- </a:t>
                      </a:r>
                      <a:r>
                        <a:rPr lang="zh-CN" sz="800" kern="0">
                          <a:effectLst/>
                        </a:rPr>
                        <a:t>定义</a:t>
                      </a:r>
                      <a:r>
                        <a:rPr lang="en-US" sz="800" kern="0">
                          <a:effectLst/>
                        </a:rPr>
                        <a:t>RocketMQ</a:t>
                      </a:r>
                      <a:r>
                        <a:rPr lang="zh-CN" sz="800" kern="0">
                          <a:effectLst/>
                        </a:rPr>
                        <a:t>连接的相关属性内容，注意：在</a:t>
                      </a:r>
                      <a:r>
                        <a:rPr lang="en-US" sz="800" kern="0">
                          <a:effectLst/>
                        </a:rPr>
                        <a:t>RocketMQLogback</a:t>
                      </a:r>
                      <a:r>
                        <a:rPr lang="zh-CN" sz="800" kern="0">
                          <a:effectLst/>
                        </a:rPr>
                        <a:t>中没有</a:t>
                      </a:r>
                      <a:r>
                        <a:rPr lang="en-US" sz="800" kern="0">
                          <a:effectLst/>
                        </a:rPr>
                        <a:t>ACL</a:t>
                      </a:r>
                      <a:r>
                        <a:rPr lang="zh-CN" sz="800" kern="0">
                          <a:effectLst/>
                        </a:rPr>
                        <a:t>配置支持</a:t>
                      </a:r>
                      <a:r>
                        <a:rPr lang="en-US" sz="800" kern="0">
                          <a:effectLst/>
                        </a:rPr>
                        <a:t> --&gt;</a:t>
                      </a:r>
                      <a:br>
                        <a:rPr lang="en-US" sz="800" kern="0">
                          <a:effectLst/>
                        </a:rPr>
                      </a:br>
                      <a:r>
                        <a:rPr lang="en-US" sz="800" kern="0">
                          <a:effectLst/>
                        </a:rPr>
                        <a:t>    &lt;appender name="RocketMQAppender"</a:t>
                      </a:r>
                      <a:br>
                        <a:rPr lang="en-US" sz="800" kern="0">
                          <a:effectLst/>
                        </a:rPr>
                      </a:br>
                      <a:r>
                        <a:rPr lang="en-US" sz="800" kern="0">
                          <a:effectLst/>
                        </a:rPr>
                        <a:t>              class="org.apache.rocketmq.logappender.logback.</a:t>
                      </a:r>
                      <a:r>
                        <a:rPr lang="en-US" sz="800" u="sng" kern="0">
                          <a:effectLst/>
                        </a:rPr>
                        <a:t>RocketmqLogbackAppender</a:t>
                      </a:r>
                      <a:r>
                        <a:rPr lang="en-US" sz="800" kern="0">
                          <a:effectLst/>
                        </a:rPr>
                        <a:t>"&gt;</a:t>
                      </a:r>
                      <a:br>
                        <a:rPr lang="en-US" sz="800" kern="0">
                          <a:effectLst/>
                        </a:rPr>
                      </a:br>
                      <a:r>
                        <a:rPr lang="en-US" sz="800" kern="0">
                          <a:effectLst/>
                        </a:rPr>
                        <a:t>        &lt;tag&gt;logback&lt;/tag&gt; </a:t>
                      </a:r>
                      <a:r>
                        <a:rPr lang="en-US" sz="800" kern="100">
                          <a:effectLst/>
                        </a:rPr>
                        <a:t>					</a:t>
                      </a:r>
                      <a:r>
                        <a:rPr lang="en-US" sz="800" kern="0">
                          <a:effectLst/>
                        </a:rPr>
                        <a:t>&lt;!-- </a:t>
                      </a:r>
                      <a:r>
                        <a:rPr lang="zh-CN" sz="800" kern="0">
                          <a:effectLst/>
                        </a:rPr>
                        <a:t>消息标签</a:t>
                      </a:r>
                      <a:r>
                        <a:rPr lang="en-US" sz="800" kern="0">
                          <a:effectLst/>
                        </a:rPr>
                        <a:t> --&gt;</a:t>
                      </a:r>
                      <a:br>
                        <a:rPr lang="en-US" sz="800" kern="0">
                          <a:effectLst/>
                        </a:rPr>
                      </a:br>
                      <a:r>
                        <a:rPr lang="en-US" sz="800" kern="0">
                          <a:effectLst/>
                        </a:rPr>
                        <a:t>        </a:t>
                      </a:r>
                      <a:r>
                        <a:rPr lang="en-US" sz="800" u="sng" kern="0">
                          <a:effectLst/>
                        </a:rPr>
                        <a:t>&lt;topic&gt;TopicLogback&lt;/topic&gt;</a:t>
                      </a:r>
                      <a:r>
                        <a:rPr lang="en-US" sz="800" kern="0">
                          <a:effectLst/>
                        </a:rPr>
                        <a:t> </a:t>
                      </a:r>
                      <a:r>
                        <a:rPr lang="en-US" sz="800" kern="100">
                          <a:effectLst/>
                        </a:rPr>
                        <a:t>				</a:t>
                      </a:r>
                      <a:r>
                        <a:rPr lang="en-US" sz="800" kern="0">
                          <a:effectLst/>
                        </a:rPr>
                        <a:t>&lt;!-- </a:t>
                      </a:r>
                      <a:r>
                        <a:rPr lang="zh-CN" sz="800" kern="0">
                          <a:effectLst/>
                        </a:rPr>
                        <a:t>消息主题</a:t>
                      </a:r>
                      <a:r>
                        <a:rPr lang="en-US" sz="800" kern="0">
                          <a:effectLst/>
                        </a:rPr>
                        <a:t> --&gt;</a:t>
                      </a:r>
                      <a:br>
                        <a:rPr lang="en-US" sz="800" kern="0">
                          <a:effectLst/>
                        </a:rPr>
                      </a:br>
                      <a:r>
                        <a:rPr lang="en-US" sz="800" kern="0">
                          <a:effectLst/>
                        </a:rPr>
                        <a:t>        </a:t>
                      </a:r>
                      <a:r>
                        <a:rPr lang="en-US" sz="800" u="sng" kern="0">
                          <a:effectLst/>
                        </a:rPr>
                        <a:t>&lt;producerGroup&gt;logback-group&lt;/producerGroup&gt;</a:t>
                      </a:r>
                      <a:r>
                        <a:rPr lang="en-US" sz="800" kern="0">
                          <a:effectLst/>
                        </a:rPr>
                        <a:t> </a:t>
                      </a:r>
                      <a:r>
                        <a:rPr lang="en-US" sz="800" kern="100">
                          <a:effectLst/>
                        </a:rPr>
                        <a:t>		</a:t>
                      </a:r>
                      <a:r>
                        <a:rPr lang="en-US" sz="800" kern="0">
                          <a:effectLst/>
                        </a:rPr>
                        <a:t>&lt;!-- </a:t>
                      </a:r>
                      <a:r>
                        <a:rPr lang="zh-CN" sz="800" kern="0">
                          <a:effectLst/>
                        </a:rPr>
                        <a:t>消息分组</a:t>
                      </a:r>
                      <a:r>
                        <a:rPr lang="en-US" sz="800" kern="0">
                          <a:effectLst/>
                        </a:rPr>
                        <a:t> --&gt;</a:t>
                      </a:r>
                      <a:br>
                        <a:rPr lang="en-US" sz="800" kern="0">
                          <a:effectLst/>
                        </a:rPr>
                      </a:br>
                      <a:r>
                        <a:rPr lang="en-US" sz="800" kern="0">
                          <a:effectLst/>
                        </a:rPr>
                        <a:t>        </a:t>
                      </a:r>
                      <a:r>
                        <a:rPr lang="en-US" sz="800" u="sng" kern="0">
                          <a:effectLst/>
                        </a:rPr>
                        <a:t>&lt;nameServerAddress&gt;rocketmq-server:9876&lt;/nameServerAddress&gt;</a:t>
                      </a:r>
                      <a:r>
                        <a:rPr lang="en-US" sz="800" kern="0">
                          <a:effectLst/>
                        </a:rPr>
                        <a:t> </a:t>
                      </a:r>
                      <a:r>
                        <a:rPr lang="en-US" sz="800" kern="100">
                          <a:effectLst/>
                        </a:rPr>
                        <a:t>	</a:t>
                      </a:r>
                      <a:r>
                        <a:rPr lang="en-US" sz="800" kern="0">
                          <a:effectLst/>
                        </a:rPr>
                        <a:t>&lt;!-- NameServer --&gt;</a:t>
                      </a:r>
                      <a:br>
                        <a:rPr lang="en-US" sz="800" kern="0">
                          <a:effectLst/>
                        </a:rPr>
                      </a:br>
                      <a:r>
                        <a:rPr lang="en-US" sz="800" kern="0">
                          <a:effectLst/>
                        </a:rPr>
                        <a:t>        </a:t>
                      </a:r>
                      <a:r>
                        <a:rPr lang="en-US" sz="800" u="sng" kern="0">
                          <a:effectLst/>
                        </a:rPr>
                        <a:t>&lt;layout&gt;&lt;pattern&gt;%date %p %t - %m%n&lt;/pattern&gt;&lt;/layout&gt;</a:t>
                      </a:r>
                      <a:r>
                        <a:rPr lang="en-US" sz="800" kern="100">
                          <a:effectLst/>
                        </a:rPr>
                        <a:t>	</a:t>
                      </a:r>
                      <a:r>
                        <a:rPr lang="en-US" sz="800" kern="0">
                          <a:effectLst/>
                        </a:rPr>
                        <a:t>&lt;!-- </a:t>
                      </a:r>
                      <a:r>
                        <a:rPr lang="zh-CN" sz="800" kern="0">
                          <a:effectLst/>
                        </a:rPr>
                        <a:t>消息格式</a:t>
                      </a:r>
                      <a:r>
                        <a:rPr lang="en-US" sz="800" kern="0">
                          <a:effectLst/>
                        </a:rPr>
                        <a:t> --&gt;</a:t>
                      </a:r>
                      <a:br>
                        <a:rPr lang="en-US" sz="800" kern="0">
                          <a:effectLst/>
                        </a:rPr>
                      </a:br>
                      <a:r>
                        <a:rPr lang="en-US" sz="800" kern="0">
                          <a:effectLst/>
                        </a:rPr>
                        <a:t>    &lt;/appender&gt;</a:t>
                      </a:r>
                      <a:br>
                        <a:rPr lang="en-US" sz="800" kern="0">
                          <a:effectLst/>
                        </a:rPr>
                      </a:br>
                      <a:r>
                        <a:rPr lang="en-US" sz="800" kern="0">
                          <a:effectLst/>
                        </a:rPr>
                        <a:t>    &lt;appender name="RocketMQAsyncAppender"</a:t>
                      </a:r>
                      <a:br>
                        <a:rPr lang="en-US" sz="800" kern="0">
                          <a:effectLst/>
                        </a:rPr>
                      </a:br>
                      <a:r>
                        <a:rPr lang="en-US" sz="800" kern="0">
                          <a:effectLst/>
                        </a:rPr>
                        <a:t>              class="ch.qos.logback.classic.AsyncAppender"&gt; </a:t>
                      </a:r>
                      <a:r>
                        <a:rPr lang="en-US" sz="800" kern="100">
                          <a:effectLst/>
                        </a:rPr>
                        <a:t>		</a:t>
                      </a:r>
                      <a:r>
                        <a:rPr lang="en-US" sz="800" kern="0">
                          <a:effectLst/>
                        </a:rPr>
                        <a:t>&lt;!-- </a:t>
                      </a:r>
                      <a:r>
                        <a:rPr lang="zh-CN" sz="800" kern="0">
                          <a:effectLst/>
                        </a:rPr>
                        <a:t>异步消息</a:t>
                      </a:r>
                      <a:r>
                        <a:rPr lang="en-US" sz="800" kern="0">
                          <a:effectLst/>
                        </a:rPr>
                        <a:t> --&gt;</a:t>
                      </a:r>
                      <a:br>
                        <a:rPr lang="en-US" sz="800" kern="0">
                          <a:effectLst/>
                        </a:rPr>
                      </a:br>
                      <a:r>
                        <a:rPr lang="en-US" sz="800" kern="0">
                          <a:effectLst/>
                        </a:rPr>
                        <a:t>        &lt;queueSize&gt;1024&lt;/queueSize&gt; </a:t>
                      </a:r>
                      <a:r>
                        <a:rPr lang="en-US" sz="800" kern="100">
                          <a:effectLst/>
                        </a:rPr>
                        <a:t>				</a:t>
                      </a:r>
                      <a:r>
                        <a:rPr lang="en-US" sz="800" kern="0">
                          <a:effectLst/>
                        </a:rPr>
                        <a:t>&lt;!-- </a:t>
                      </a:r>
                      <a:r>
                        <a:rPr lang="zh-CN" sz="800" kern="0">
                          <a:effectLst/>
                        </a:rPr>
                        <a:t>阻塞队列长度</a:t>
                      </a:r>
                      <a:r>
                        <a:rPr lang="en-US" sz="800" kern="0">
                          <a:effectLst/>
                        </a:rPr>
                        <a:t> --&gt;</a:t>
                      </a:r>
                      <a:br>
                        <a:rPr lang="en-US" sz="800" kern="0">
                          <a:effectLst/>
                        </a:rPr>
                      </a:br>
                      <a:r>
                        <a:rPr lang="en-US" sz="800" kern="0">
                          <a:effectLst/>
                        </a:rPr>
                        <a:t>        &lt;discardingThreshold&gt;80&lt;/discardingThreshold&gt; </a:t>
                      </a:r>
                      <a:r>
                        <a:rPr lang="en-US" sz="800" kern="100">
                          <a:effectLst/>
                        </a:rPr>
                        <a:t>		</a:t>
                      </a:r>
                      <a:r>
                        <a:rPr lang="en-US" sz="800" kern="0">
                          <a:effectLst/>
                        </a:rPr>
                        <a:t>&lt;!-- </a:t>
                      </a:r>
                      <a:r>
                        <a:rPr lang="zh-CN" sz="800" kern="0">
                          <a:effectLst/>
                        </a:rPr>
                        <a:t>丢弃阈值</a:t>
                      </a:r>
                      <a:r>
                        <a:rPr lang="en-US" sz="800" kern="0">
                          <a:effectLst/>
                        </a:rPr>
                        <a:t> --&gt;</a:t>
                      </a:r>
                      <a:br>
                        <a:rPr lang="en-US" sz="800" kern="0">
                          <a:effectLst/>
                        </a:rPr>
                      </a:br>
                      <a:r>
                        <a:rPr lang="en-US" sz="800" kern="0">
                          <a:effectLst/>
                        </a:rPr>
                        <a:t>        &lt;maxFlushTime&gt;2000&lt;/maxFlushTime&gt; </a:t>
                      </a:r>
                      <a:r>
                        <a:rPr lang="en-US" sz="800" kern="100">
                          <a:effectLst/>
                        </a:rPr>
                        <a:t>				</a:t>
                      </a:r>
                      <a:r>
                        <a:rPr lang="en-US" sz="800" kern="0">
                          <a:effectLst/>
                        </a:rPr>
                        <a:t>&lt;!-- </a:t>
                      </a:r>
                      <a:r>
                        <a:rPr lang="zh-CN" sz="800" kern="0">
                          <a:effectLst/>
                        </a:rPr>
                        <a:t>刷新时间</a:t>
                      </a:r>
                      <a:r>
                        <a:rPr lang="en-US" sz="800" kern="0">
                          <a:effectLst/>
                        </a:rPr>
                        <a:t> --&gt;</a:t>
                      </a:r>
                      <a:br>
                        <a:rPr lang="en-US" sz="800" kern="0">
                          <a:effectLst/>
                        </a:rPr>
                      </a:br>
                      <a:r>
                        <a:rPr lang="en-US" sz="800" kern="0">
                          <a:effectLst/>
                        </a:rPr>
                        <a:t>        &lt;neverBlock&gt;true&lt;/neverBlock&gt; </a:t>
                      </a:r>
                      <a:r>
                        <a:rPr lang="en-US" sz="800" kern="100">
                          <a:effectLst/>
                        </a:rPr>
                        <a:t>				</a:t>
                      </a:r>
                      <a:r>
                        <a:rPr lang="en-US" sz="800" kern="0">
                          <a:effectLst/>
                        </a:rPr>
                        <a:t>&lt;!-- </a:t>
                      </a:r>
                      <a:r>
                        <a:rPr lang="zh-CN" sz="800" kern="0">
                          <a:effectLst/>
                        </a:rPr>
                        <a:t>异步处理</a:t>
                      </a:r>
                      <a:r>
                        <a:rPr lang="en-US" sz="800" kern="0">
                          <a:effectLst/>
                        </a:rPr>
                        <a:t> --&gt;</a:t>
                      </a:r>
                      <a:br>
                        <a:rPr lang="en-US" sz="800" kern="0">
                          <a:effectLst/>
                        </a:rPr>
                      </a:br>
                      <a:r>
                        <a:rPr lang="en-US" sz="800" kern="0">
                          <a:effectLst/>
                        </a:rPr>
                        <a:t>        &lt;appender-ref ref="RocketMQAppender"/&gt; </a:t>
                      </a:r>
                      <a:r>
                        <a:rPr lang="en-US" sz="800" kern="100">
                          <a:effectLst/>
                        </a:rPr>
                        <a:t>			</a:t>
                      </a:r>
                      <a:r>
                        <a:rPr lang="en-US" sz="800" kern="0">
                          <a:effectLst/>
                        </a:rPr>
                        <a:t>&lt;!-- </a:t>
                      </a:r>
                      <a:r>
                        <a:rPr lang="zh-CN" sz="800" kern="0">
                          <a:effectLst/>
                        </a:rPr>
                        <a:t>配置引用</a:t>
                      </a:r>
                      <a:r>
                        <a:rPr lang="en-US" sz="800" kern="0">
                          <a:effectLst/>
                        </a:rPr>
                        <a:t> --&gt;</a:t>
                      </a:r>
                      <a:br>
                        <a:rPr lang="en-US" sz="800" kern="0">
                          <a:effectLst/>
                        </a:rPr>
                      </a:br>
                      <a:r>
                        <a:rPr lang="en-US" sz="800" kern="0">
                          <a:effectLst/>
                        </a:rPr>
                        <a:t>    &lt;/appender&gt;</a:t>
                      </a:r>
                      <a:br>
                        <a:rPr lang="en-US" sz="800" kern="0">
                          <a:effectLst/>
                        </a:rPr>
                      </a:br>
                      <a:r>
                        <a:rPr lang="en-US" sz="800" kern="0">
                          <a:effectLst/>
                        </a:rPr>
                        <a:t>    &lt;logger name="com.yootk" level="debug"/&gt; </a:t>
                      </a:r>
                      <a:r>
                        <a:rPr lang="en-US" sz="800" kern="100">
                          <a:effectLst/>
                        </a:rPr>
                        <a:t>			</a:t>
                      </a:r>
                      <a:r>
                        <a:rPr lang="en-US" sz="800" kern="0">
                          <a:effectLst/>
                        </a:rPr>
                        <a:t>&lt;!-- </a:t>
                      </a:r>
                      <a:r>
                        <a:rPr lang="zh-CN" sz="800" kern="0">
                          <a:effectLst/>
                        </a:rPr>
                        <a:t>日志级别</a:t>
                      </a:r>
                      <a:r>
                        <a:rPr lang="en-US" sz="800" kern="0">
                          <a:effectLst/>
                        </a:rPr>
                        <a:t> --&gt;</a:t>
                      </a:r>
                      <a:br>
                        <a:rPr lang="en-US" sz="800" kern="0">
                          <a:effectLst/>
                        </a:rPr>
                      </a:br>
                      <a:r>
                        <a:rPr lang="en-US" sz="800" kern="0">
                          <a:effectLst/>
                        </a:rPr>
                        <a:t>    &lt;root level="DEBUG"&gt; </a:t>
                      </a:r>
                      <a:r>
                        <a:rPr lang="en-US" sz="800" kern="100">
                          <a:effectLst/>
                        </a:rPr>
                        <a:t>						</a:t>
                      </a:r>
                      <a:r>
                        <a:rPr lang="en-US" sz="800" kern="0">
                          <a:effectLst/>
                        </a:rPr>
                        <a:t>&lt;!-- </a:t>
                      </a:r>
                      <a:r>
                        <a:rPr lang="zh-CN" sz="800" kern="0">
                          <a:effectLst/>
                        </a:rPr>
                        <a:t>日志级别</a:t>
                      </a:r>
                      <a:r>
                        <a:rPr lang="en-US" sz="800" kern="0">
                          <a:effectLst/>
                        </a:rPr>
                        <a:t> --&gt;</a:t>
                      </a:r>
                      <a:br>
                        <a:rPr lang="en-US" sz="800" kern="0">
                          <a:effectLst/>
                        </a:rPr>
                      </a:br>
                      <a:r>
                        <a:rPr lang="en-US" sz="800" kern="0">
                          <a:effectLst/>
                        </a:rPr>
                        <a:t>        &lt;appender-ref ref="RocketMQAppender" /&gt; </a:t>
                      </a:r>
                      <a:r>
                        <a:rPr lang="en-US" sz="800" kern="100">
                          <a:effectLst/>
                        </a:rPr>
                        <a:t>			</a:t>
                      </a:r>
                      <a:r>
                        <a:rPr lang="en-US" sz="800" kern="0">
                          <a:effectLst/>
                        </a:rPr>
                        <a:t>&lt;!-- </a:t>
                      </a:r>
                      <a:r>
                        <a:rPr lang="zh-CN" sz="800" kern="0">
                          <a:effectLst/>
                        </a:rPr>
                        <a:t>消息日志</a:t>
                      </a:r>
                      <a:r>
                        <a:rPr lang="en-US" sz="800" kern="0">
                          <a:effectLst/>
                        </a:rPr>
                        <a:t> --&gt;</a:t>
                      </a:r>
                      <a:br>
                        <a:rPr lang="en-US" sz="800" kern="0">
                          <a:effectLst/>
                        </a:rPr>
                      </a:br>
                      <a:r>
                        <a:rPr lang="en-US" sz="800" kern="0">
                          <a:effectLst/>
                        </a:rPr>
                        <a:t>        &lt;appender-ref ref="STDOUT" /&gt; </a:t>
                      </a:r>
                      <a:r>
                        <a:rPr lang="en-US" sz="800" kern="100">
                          <a:effectLst/>
                        </a:rPr>
                        <a:t>				</a:t>
                      </a:r>
                      <a:r>
                        <a:rPr lang="en-US" sz="800" kern="0">
                          <a:effectLst/>
                        </a:rPr>
                        <a:t>&lt;!-- </a:t>
                      </a:r>
                      <a:r>
                        <a:rPr lang="zh-CN" sz="800" kern="0">
                          <a:effectLst/>
                        </a:rPr>
                        <a:t>控制台日志</a:t>
                      </a:r>
                      <a:r>
                        <a:rPr lang="en-US" sz="800" kern="0">
                          <a:effectLst/>
                        </a:rPr>
                        <a:t> --&gt;</a:t>
                      </a:r>
                      <a:br>
                        <a:rPr lang="en-US" sz="800" kern="0">
                          <a:effectLst/>
                        </a:rPr>
                      </a:br>
                      <a:r>
                        <a:rPr lang="en-US" sz="800" kern="0">
                          <a:effectLst/>
                        </a:rPr>
                        <a:t>        &lt;appender-ref ref="FILE" /&gt; </a:t>
                      </a:r>
                      <a:r>
                        <a:rPr lang="en-US" sz="800" kern="100">
                          <a:effectLst/>
                        </a:rPr>
                        <a:t>				</a:t>
                      </a:r>
                      <a:r>
                        <a:rPr lang="en-US" sz="800" kern="0">
                          <a:effectLst/>
                        </a:rPr>
                        <a:t>&lt;!-- </a:t>
                      </a:r>
                      <a:r>
                        <a:rPr lang="zh-CN" sz="800" kern="0">
                          <a:effectLst/>
                        </a:rPr>
                        <a:t>文件日志</a:t>
                      </a:r>
                      <a:r>
                        <a:rPr lang="en-US" sz="800" kern="0">
                          <a:effectLst/>
                        </a:rPr>
                        <a:t> --&gt;</a:t>
                      </a:r>
                      <a:br>
                        <a:rPr lang="en-US" sz="800" kern="0">
                          <a:effectLst/>
                        </a:rPr>
                      </a:br>
                      <a:r>
                        <a:rPr lang="en-US" sz="800" kern="0">
                          <a:effectLst/>
                        </a:rPr>
                        <a:t>    &lt;/root&gt;</a:t>
                      </a:r>
                      <a:br>
                        <a:rPr lang="en-US" sz="800" kern="0">
                          <a:effectLst/>
                        </a:rPr>
                      </a:br>
                      <a:r>
                        <a:rPr lang="en-US" sz="800" kern="0">
                          <a:effectLst/>
                        </a:rPr>
                        <a:t>&lt;/configuration&gt;</a:t>
                      </a:r>
                      <a:endParaRPr lang="zh-CN" sz="900" kern="100">
                        <a:effectLst/>
                        <a:latin typeface="Times New Roman" panose="02020603050405020304" pitchFamily="18" charset="0"/>
                        <a:ea typeface="宋体" panose="02010600030101010101" pitchFamily="2" charset="-122"/>
                      </a:endParaRPr>
                    </a:p>
                  </a:txBody>
                  <a:tcPr marL="59309" marR="59309" marT="0" marB="0"/>
                </a:tc>
                <a:extLst>
                  <a:ext uri="{0D108BD9-81ED-4DB2-BD59-A6C34878D82A}">
                    <a16:rowId xmlns:a16="http://schemas.microsoft.com/office/drawing/2014/main" val="519636270"/>
                  </a:ext>
                </a:extLst>
              </a:tr>
            </a:tbl>
          </a:graphicData>
        </a:graphic>
      </p:graphicFrame>
    </p:spTree>
    <p:extLst>
      <p:ext uri="{BB962C8B-B14F-4D97-AF65-F5344CB8AC3E}">
        <p14:creationId xmlns:p14="http://schemas.microsoft.com/office/powerpoint/2010/main" val="140895847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a:t>
            </a:r>
            <a:r>
              <a:rPr lang="zh-CN" altLang="zh-CN" smtClean="0"/>
              <a:t>建日</a:t>
            </a:r>
            <a:r>
              <a:rPr lang="zh-CN" altLang="zh-CN"/>
              <a:t>志输出类</a:t>
            </a:r>
            <a:endParaRPr lang="zh-CN" altLang="en-US"/>
          </a:p>
        </p:txBody>
      </p:sp>
      <p:graphicFrame>
        <p:nvGraphicFramePr>
          <p:cNvPr id="4" name="表格 3"/>
          <p:cNvGraphicFramePr>
            <a:graphicFrameLocks noGrp="1"/>
          </p:cNvGraphicFramePr>
          <p:nvPr>
            <p:extLst/>
          </p:nvPr>
        </p:nvGraphicFramePr>
        <p:xfrm>
          <a:off x="205898" y="849086"/>
          <a:ext cx="11727021" cy="2635793"/>
        </p:xfrm>
        <a:graphic>
          <a:graphicData uri="http://schemas.openxmlformats.org/drawingml/2006/table">
            <a:tbl>
              <a:tblPr firstRow="1" firstCol="1" lastRow="1" lastCol="1" bandRow="1" bandCol="1">
                <a:tableStyleId>{5940675A-B579-460E-94D1-54222C63F5DA}</a:tableStyleId>
              </a:tblPr>
              <a:tblGrid>
                <a:gridCol w="11727021">
                  <a:extLst>
                    <a:ext uri="{9D8B030D-6E8A-4147-A177-3AD203B41FA5}">
                      <a16:colId xmlns:a16="http://schemas.microsoft.com/office/drawing/2014/main" val="3091741148"/>
                    </a:ext>
                  </a:extLst>
                </a:gridCol>
              </a:tblGrid>
              <a:tr h="263579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package com.yootk.rocketmq.logback;</a:t>
                      </a:r>
                      <a:br>
                        <a:rPr lang="en-US" sz="1600" kern="0">
                          <a:effectLst/>
                        </a:rPr>
                      </a:br>
                      <a:r>
                        <a:rPr lang="en-US" sz="1600" kern="0">
                          <a:effectLst/>
                        </a:rPr>
                        <a:t>public class LogbackProducer { </a:t>
                      </a:r>
                      <a:r>
                        <a:rPr lang="en-US" sz="1600" kern="100">
                          <a:effectLst/>
                        </a:rPr>
                        <a:t>				</a:t>
                      </a:r>
                      <a:r>
                        <a:rPr lang="en-US" sz="1600" kern="0">
                          <a:effectLst/>
                        </a:rPr>
                        <a:t>// </a:t>
                      </a:r>
                      <a:r>
                        <a:rPr lang="zh-CN" sz="1600" kern="0">
                          <a:effectLst/>
                        </a:rPr>
                        <a:t>李兴华高薪就业编程训练营</a:t>
                      </a:r>
                      <a:r>
                        <a:rPr lang="en-US" sz="1600" kern="0">
                          <a:effectLst/>
                        </a:rPr>
                        <a:t/>
                      </a:r>
                      <a:br>
                        <a:rPr lang="en-US" sz="1600" kern="0">
                          <a:effectLst/>
                        </a:rPr>
                      </a:br>
                      <a:r>
                        <a:rPr lang="en-US" sz="1600" kern="0">
                          <a:effectLst/>
                        </a:rPr>
                        <a:t>    private final static Logger logger = </a:t>
                      </a:r>
                      <a:endParaRPr lang="zh-CN" sz="1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100">
                          <a:effectLst/>
                        </a:rPr>
                        <a:t>	</a:t>
                      </a:r>
                      <a:r>
                        <a:rPr lang="en-US" sz="1600" kern="0">
                          <a:effectLst/>
                        </a:rPr>
                        <a:t>LoggerFactory.getLogger(LogbackProducer.class); </a:t>
                      </a:r>
                      <a:r>
                        <a:rPr lang="en-US" sz="1600" kern="100">
                          <a:effectLst/>
                        </a:rPr>
                        <a:t>	</a:t>
                      </a:r>
                      <a:r>
                        <a:rPr lang="en-US" sz="1600" kern="0">
                          <a:effectLst/>
                        </a:rPr>
                        <a:t>// </a:t>
                      </a:r>
                      <a:r>
                        <a:rPr lang="zh-CN" sz="1600" kern="0">
                          <a:effectLst/>
                        </a:rPr>
                        <a:t>获取日志对象实例</a:t>
                      </a:r>
                      <a:r>
                        <a:rPr lang="en-US" sz="1600" kern="0">
                          <a:effectLst/>
                        </a:rPr>
                        <a:t/>
                      </a:r>
                      <a:br>
                        <a:rPr lang="en-US" sz="1600" kern="0">
                          <a:effectLst/>
                        </a:rPr>
                      </a:br>
                      <a:r>
                        <a:rPr lang="en-US" sz="1600" kern="0">
                          <a:effectLst/>
                        </a:rPr>
                        <a:t>    public static void main(String[] args) { </a:t>
                      </a:r>
                      <a:r>
                        <a:rPr lang="en-US" sz="1600" kern="100">
                          <a:effectLst/>
                        </a:rPr>
                        <a:t>		</a:t>
                      </a:r>
                      <a:r>
                        <a:rPr lang="en-US" sz="1600" kern="0">
                          <a:effectLst/>
                        </a:rPr>
                        <a:t>// </a:t>
                      </a:r>
                      <a:r>
                        <a:rPr lang="zh-CN" sz="1600" kern="0">
                          <a:effectLst/>
                        </a:rPr>
                        <a:t>沐言科技：</a:t>
                      </a:r>
                      <a:r>
                        <a:rPr lang="en-US" sz="1600" kern="0">
                          <a:effectLst/>
                        </a:rPr>
                        <a:t>www.yootk.com</a:t>
                      </a:r>
                      <a:br>
                        <a:rPr lang="en-US" sz="1600" kern="0">
                          <a:effectLst/>
                        </a:rPr>
                      </a:br>
                      <a:r>
                        <a:rPr lang="en-US" sz="1600" kern="0">
                          <a:effectLst/>
                        </a:rPr>
                        <a:t>        logger.info("</a:t>
                      </a:r>
                      <a:r>
                        <a:rPr lang="zh-CN" sz="1600" kern="0">
                          <a:effectLst/>
                        </a:rPr>
                        <a:t>【</a:t>
                      </a:r>
                      <a:r>
                        <a:rPr lang="en-US" sz="1600" kern="0">
                          <a:effectLst/>
                        </a:rPr>
                        <a:t>INFO</a:t>
                      </a:r>
                      <a:r>
                        <a:rPr lang="zh-CN" sz="1600" kern="0">
                          <a:effectLst/>
                        </a:rPr>
                        <a:t>】沐言科技：</a:t>
                      </a:r>
                      <a:r>
                        <a:rPr lang="en-US" sz="1600" kern="0">
                          <a:effectLst/>
                        </a:rPr>
                        <a:t>www.yootk.com"); </a:t>
                      </a:r>
                      <a:r>
                        <a:rPr lang="en-US" sz="1600" kern="100">
                          <a:effectLst/>
                        </a:rPr>
                        <a:t>	</a:t>
                      </a:r>
                      <a:r>
                        <a:rPr lang="en-US" sz="1600" kern="0">
                          <a:effectLst/>
                        </a:rPr>
                        <a:t>// </a:t>
                      </a:r>
                      <a:r>
                        <a:rPr lang="zh-CN" sz="1600" kern="0">
                          <a:effectLst/>
                        </a:rPr>
                        <a:t>普通日志</a:t>
                      </a:r>
                      <a:r>
                        <a:rPr lang="en-US" sz="1600" kern="0">
                          <a:effectLst/>
                        </a:rPr>
                        <a:t/>
                      </a:r>
                      <a:br>
                        <a:rPr lang="en-US" sz="1600" kern="0">
                          <a:effectLst/>
                        </a:rPr>
                      </a:br>
                      <a:r>
                        <a:rPr lang="en-US" sz="1600" kern="0">
                          <a:effectLst/>
                        </a:rPr>
                        <a:t>        logger.error("</a:t>
                      </a:r>
                      <a:r>
                        <a:rPr lang="zh-CN" sz="1600" kern="0">
                          <a:effectLst/>
                        </a:rPr>
                        <a:t>【</a:t>
                      </a:r>
                      <a:r>
                        <a:rPr lang="en-US" sz="1600" kern="0">
                          <a:effectLst/>
                        </a:rPr>
                        <a:t>ERROR</a:t>
                      </a:r>
                      <a:r>
                        <a:rPr lang="zh-CN" sz="1600" kern="0">
                          <a:effectLst/>
                        </a:rPr>
                        <a:t>】沐言科技：</a:t>
                      </a:r>
                      <a:r>
                        <a:rPr lang="en-US" sz="1600" kern="0">
                          <a:effectLst/>
                        </a:rPr>
                        <a:t>www.yootk.com"); </a:t>
                      </a:r>
                      <a:r>
                        <a:rPr lang="en-US" sz="1600" kern="100">
                          <a:effectLst/>
                        </a:rPr>
                        <a:t>	</a:t>
                      </a:r>
                      <a:r>
                        <a:rPr lang="en-US" sz="1600" kern="0">
                          <a:effectLst/>
                        </a:rPr>
                        <a:t>// </a:t>
                      </a:r>
                      <a:r>
                        <a:rPr lang="zh-CN" sz="1600" kern="0">
                          <a:effectLst/>
                        </a:rPr>
                        <a:t>错误日志</a:t>
                      </a:r>
                      <a:r>
                        <a:rPr lang="en-US" sz="1600" kern="0">
                          <a:effectLst/>
                        </a:rPr>
                        <a:t/>
                      </a:r>
                      <a:br>
                        <a:rPr lang="en-US" sz="1600" kern="0">
                          <a:effectLst/>
                        </a:rPr>
                      </a:br>
                      <a:r>
                        <a:rPr lang="en-US" sz="1600" kern="0">
                          <a:effectLst/>
                        </a:rPr>
                        <a:t>        logger.debug("</a:t>
                      </a:r>
                      <a:r>
                        <a:rPr lang="zh-CN" sz="1600" kern="0">
                          <a:effectLst/>
                        </a:rPr>
                        <a:t>【</a:t>
                      </a:r>
                      <a:r>
                        <a:rPr lang="en-US" sz="1600" kern="0">
                          <a:effectLst/>
                        </a:rPr>
                        <a:t>DEBUG</a:t>
                      </a:r>
                      <a:r>
                        <a:rPr lang="zh-CN" sz="1600" kern="0">
                          <a:effectLst/>
                        </a:rPr>
                        <a:t>】沐言科技：</a:t>
                      </a:r>
                      <a:r>
                        <a:rPr lang="en-US" sz="1600" kern="0">
                          <a:effectLst/>
                        </a:rPr>
                        <a:t>www.yootk.com"); </a:t>
                      </a:r>
                      <a:r>
                        <a:rPr lang="en-US" sz="1600" kern="100">
                          <a:effectLst/>
                        </a:rPr>
                        <a:t>	</a:t>
                      </a:r>
                      <a:r>
                        <a:rPr lang="en-US" sz="1600" kern="0">
                          <a:effectLst/>
                        </a:rPr>
                        <a:t>// </a:t>
                      </a:r>
                      <a:r>
                        <a:rPr lang="zh-CN" sz="1600" kern="0">
                          <a:effectLst/>
                        </a:rPr>
                        <a:t>调试日志</a:t>
                      </a:r>
                      <a:r>
                        <a:rPr lang="en-US" sz="1600" kern="0">
                          <a:effectLst/>
                        </a:rPr>
                        <a:t/>
                      </a:r>
                      <a:br>
                        <a:rPr lang="en-US" sz="1600" kern="0">
                          <a:effectLst/>
                        </a:rPr>
                      </a:br>
                      <a:r>
                        <a:rPr lang="en-US" sz="1600" kern="0">
                          <a:effectLst/>
                        </a:rPr>
                        <a:t>    }</a:t>
                      </a:r>
                      <a:br>
                        <a:rPr lang="en-US" sz="1600" kern="0">
                          <a:effectLst/>
                        </a:rPr>
                      </a:b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81956736"/>
                  </a:ext>
                </a:extLst>
              </a:tr>
            </a:tbl>
          </a:graphicData>
        </a:graphic>
      </p:graphicFrame>
    </p:spTree>
    <p:extLst>
      <p:ext uri="{BB962C8B-B14F-4D97-AF65-F5344CB8AC3E}">
        <p14:creationId xmlns:p14="http://schemas.microsoft.com/office/powerpoint/2010/main" val="24112881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微服务事务处理</a:t>
            </a:r>
            <a:endParaRPr lang="zh-CN" altLang="en-US"/>
          </a:p>
        </p:txBody>
      </p:sp>
      <p:sp>
        <p:nvSpPr>
          <p:cNvPr id="3" name="内容占位符 2"/>
          <p:cNvSpPr>
            <a:spLocks noGrp="1"/>
          </p:cNvSpPr>
          <p:nvPr>
            <p:ph idx="1"/>
          </p:nvPr>
        </p:nvSpPr>
        <p:spPr/>
        <p:txBody>
          <a:bodyPr/>
          <a:lstStyle/>
          <a:p>
            <a:r>
              <a:rPr lang="en-US" altLang="zh-CN"/>
              <a:t>RocketMQ</a:t>
            </a:r>
            <a:r>
              <a:rPr lang="zh-CN" altLang="zh-CN"/>
              <a:t>消息组件中提供的最大的特点在于分布式事务的有效支持，而这一点对分布式状态下的微服务的数据更新操作可以实现有效的</a:t>
            </a:r>
            <a:r>
              <a:rPr lang="en-US" altLang="zh-CN"/>
              <a:t>ACID</a:t>
            </a:r>
            <a:r>
              <a:rPr lang="zh-CN" altLang="zh-CN"/>
              <a:t>设计原则，例如：现在有部门微服务和雇员微服务两个不同的服务接口，而现在需要实现一个新部门及雇员创建的业务处理，那么此时为了保证数据更新的正确性，就需要引入分布式事务实现处理</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37" y="2321984"/>
            <a:ext cx="11466714"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3367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事务消息处理流程</a:t>
            </a:r>
            <a:endParaRPr lang="zh-CN" altLang="en-US"/>
          </a:p>
        </p:txBody>
      </p:sp>
      <p:sp>
        <p:nvSpPr>
          <p:cNvPr id="3" name="内容占位符 2"/>
          <p:cNvSpPr>
            <a:spLocks noGrp="1"/>
          </p:cNvSpPr>
          <p:nvPr>
            <p:ph idx="1"/>
          </p:nvPr>
        </p:nvSpPr>
        <p:spPr/>
        <p:txBody>
          <a:bodyPr/>
          <a:lstStyle/>
          <a:p>
            <a:r>
              <a:rPr lang="zh-CN" altLang="zh-CN"/>
              <a:t>为了解决此类的事务处理需要，在</a:t>
            </a:r>
            <a:r>
              <a:rPr lang="en-US" altLang="zh-CN"/>
              <a:t>RocketMQ</a:t>
            </a:r>
            <a:r>
              <a:rPr lang="zh-CN" altLang="zh-CN"/>
              <a:t>中提供了“</a:t>
            </a:r>
            <a:r>
              <a:rPr lang="en-US" altLang="zh-CN"/>
              <a:t>HalfMessage</a:t>
            </a:r>
            <a:r>
              <a:rPr lang="zh-CN" altLang="zh-CN"/>
              <a:t>”（半消息）的处理机制，该机制属于二阶段提交方式，即：发送到</a:t>
            </a:r>
            <a:r>
              <a:rPr lang="en-US" altLang="zh-CN"/>
              <a:t>Broker</a:t>
            </a:r>
            <a:r>
              <a:rPr lang="zh-CN" altLang="zh-CN"/>
              <a:t>中的消息数据暂时不能被消费端消费，而是等待进一步的提交指令，如果给出了</a:t>
            </a:r>
            <a:r>
              <a:rPr lang="en-US" altLang="zh-CN"/>
              <a:t>COMMIT</a:t>
            </a:r>
            <a:r>
              <a:rPr lang="zh-CN" altLang="zh-CN"/>
              <a:t>指令，则该消息允许被消费端消费，如果给出了</a:t>
            </a:r>
            <a:r>
              <a:rPr lang="en-US" altLang="zh-CN"/>
              <a:t>ROLLBACK</a:t>
            </a:r>
            <a:r>
              <a:rPr lang="zh-CN" altLang="zh-CN"/>
              <a:t>的指令，则该消息将被删除</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56" y="2378074"/>
            <a:ext cx="11587276" cy="328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275550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消息处理阶段</a:t>
            </a:r>
            <a:endParaRPr lang="zh-CN" altLang="en-US"/>
          </a:p>
        </p:txBody>
      </p:sp>
      <p:sp>
        <p:nvSpPr>
          <p:cNvPr id="3" name="内容占位符 2"/>
          <p:cNvSpPr>
            <a:spLocks noGrp="1"/>
          </p:cNvSpPr>
          <p:nvPr>
            <p:ph idx="1"/>
          </p:nvPr>
        </p:nvSpPr>
        <p:spPr/>
        <p:txBody>
          <a:bodyPr>
            <a:normAutofit fontScale="92500" lnSpcReduction="10000"/>
          </a:bodyPr>
          <a:lstStyle/>
          <a:p>
            <a:r>
              <a:rPr lang="zh-CN" altLang="zh-CN"/>
              <a:t>消息的生产者以同步的形式，发送一个事务消息（</a:t>
            </a:r>
            <a:r>
              <a:rPr lang="en-US" altLang="zh-CN"/>
              <a:t>Half Message</a:t>
            </a:r>
            <a:r>
              <a:rPr lang="zh-CN" altLang="zh-CN"/>
              <a:t>）到</a:t>
            </a:r>
            <a:r>
              <a:rPr lang="en-US" altLang="zh-CN"/>
              <a:t>Broker</a:t>
            </a:r>
            <a:r>
              <a:rPr lang="zh-CN" altLang="zh-CN"/>
              <a:t>，表示需要进行分布式事务处理</a:t>
            </a:r>
            <a:r>
              <a:rPr lang="zh-CN" altLang="zh-CN" smtClean="0"/>
              <a:t>；</a:t>
            </a:r>
            <a:endParaRPr lang="en-US" altLang="zh-CN" smtClean="0"/>
          </a:p>
          <a:p>
            <a:r>
              <a:rPr lang="zh-CN" altLang="zh-CN"/>
              <a:t>当</a:t>
            </a:r>
            <a:r>
              <a:rPr lang="en-US" altLang="zh-CN"/>
              <a:t>Broker</a:t>
            </a:r>
            <a:r>
              <a:rPr lang="zh-CN" altLang="zh-CN"/>
              <a:t>接收到事务消息后，会将其保存在一个名称为“</a:t>
            </a:r>
            <a:r>
              <a:rPr lang="en-US" altLang="zh-CN"/>
              <a:t>RMQ_SYS_TRANS_HALF_TOPIC</a:t>
            </a:r>
            <a:r>
              <a:rPr lang="zh-CN" altLang="zh-CN"/>
              <a:t>”的内置默认半消息主题之中，写入成功后给生产者返回成功状态</a:t>
            </a:r>
            <a:r>
              <a:rPr lang="zh-CN" altLang="zh-CN" smtClean="0"/>
              <a:t>；</a:t>
            </a:r>
            <a:endParaRPr lang="en-US" altLang="zh-CN" smtClean="0"/>
          </a:p>
          <a:p>
            <a:r>
              <a:rPr lang="zh-CN" altLang="zh-CN"/>
              <a:t>在本地消息生产端将可以获取到该事务消息的事务</a:t>
            </a:r>
            <a:r>
              <a:rPr lang="en-US" altLang="zh-CN"/>
              <a:t>ID</a:t>
            </a:r>
            <a:r>
              <a:rPr lang="zh-CN" altLang="zh-CN"/>
              <a:t>（</a:t>
            </a:r>
            <a:r>
              <a:rPr lang="en-US" altLang="zh-CN"/>
              <a:t>TransactionID</a:t>
            </a:r>
            <a:r>
              <a:rPr lang="zh-CN" altLang="zh-CN"/>
              <a:t>），同时进行本地事务处理；</a:t>
            </a:r>
          </a:p>
          <a:p>
            <a:r>
              <a:rPr lang="zh-CN" altLang="zh-CN"/>
              <a:t>如果本地事务成功处理，则提交“</a:t>
            </a:r>
            <a:r>
              <a:rPr lang="en-US" altLang="zh-CN"/>
              <a:t>COMMIT</a:t>
            </a:r>
            <a:r>
              <a:rPr lang="zh-CN" altLang="zh-CN"/>
              <a:t>”状态，如果失败则提交“</a:t>
            </a:r>
            <a:r>
              <a:rPr lang="en-US" altLang="zh-CN"/>
              <a:t>ROLLBACK</a:t>
            </a:r>
            <a:r>
              <a:rPr lang="zh-CN" altLang="zh-CN"/>
              <a:t>”状态，如果处理超时或者某些特殊状况导致无法正常提交的，则可以先返回“</a:t>
            </a:r>
            <a:r>
              <a:rPr lang="en-US" altLang="zh-CN"/>
              <a:t>UNKNOW</a:t>
            </a:r>
            <a:r>
              <a:rPr lang="zh-CN" altLang="zh-CN"/>
              <a:t>”状态（会触发</a:t>
            </a:r>
            <a:r>
              <a:rPr lang="en-US" altLang="zh-CN"/>
              <a:t>Broker</a:t>
            </a:r>
            <a:r>
              <a:rPr lang="zh-CN" altLang="zh-CN"/>
              <a:t>事务回查机制）</a:t>
            </a:r>
            <a:r>
              <a:rPr lang="zh-CN" altLang="zh-CN" smtClean="0"/>
              <a:t>；</a:t>
            </a:r>
            <a:endParaRPr lang="en-US" altLang="zh-CN" smtClean="0"/>
          </a:p>
          <a:p>
            <a:r>
              <a:rPr lang="zh-CN" altLang="zh-CN"/>
              <a:t>为防止有的事务处理超时所带来的问题，所有返回“</a:t>
            </a:r>
            <a:r>
              <a:rPr lang="en-US" altLang="zh-CN"/>
              <a:t>UNKNOW</a:t>
            </a:r>
            <a:r>
              <a:rPr lang="zh-CN" altLang="zh-CN"/>
              <a:t>”状态的消息会定期被</a:t>
            </a:r>
            <a:r>
              <a:rPr lang="en-US" altLang="zh-CN"/>
              <a:t>Broker</a:t>
            </a:r>
            <a:r>
              <a:rPr lang="zh-CN" altLang="zh-CN"/>
              <a:t>进行回查，若生产者执行本地事务超过</a:t>
            </a:r>
            <a:r>
              <a:rPr lang="en-US" altLang="zh-CN"/>
              <a:t>6</a:t>
            </a:r>
            <a:r>
              <a:rPr lang="zh-CN" altLang="zh-CN"/>
              <a:t>秒则进行第一次事务回查，总共回查</a:t>
            </a:r>
            <a:r>
              <a:rPr lang="en-US" altLang="zh-CN"/>
              <a:t>15</a:t>
            </a:r>
            <a:r>
              <a:rPr lang="zh-CN" altLang="zh-CN"/>
              <a:t>次（回查间隔</a:t>
            </a:r>
            <a:r>
              <a:rPr lang="en-US" altLang="zh-CN"/>
              <a:t>60</a:t>
            </a:r>
            <a:r>
              <a:rPr lang="zh-CN" altLang="zh-CN"/>
              <a:t>秒），同时在每次回查时会将此事务消息再一次写入到“</a:t>
            </a:r>
            <a:r>
              <a:rPr lang="en-US" altLang="zh-CN" smtClean="0"/>
              <a:t>RMQ_SYS_TRANS_HALF_TOPIC</a:t>
            </a:r>
            <a:r>
              <a:rPr lang="zh-CN" altLang="zh-CN"/>
              <a:t>”主题之中</a:t>
            </a:r>
            <a:r>
              <a:rPr lang="zh-CN" altLang="zh-CN" smtClean="0"/>
              <a:t>；</a:t>
            </a:r>
            <a:endParaRPr lang="en-US" altLang="zh-CN" smtClean="0"/>
          </a:p>
          <a:p>
            <a:r>
              <a:rPr lang="zh-CN" altLang="zh-CN"/>
              <a:t>在本地事务状态回查时，可以根据当前事务消息的</a:t>
            </a:r>
            <a:r>
              <a:rPr lang="en-US" altLang="zh-CN"/>
              <a:t>ID</a:t>
            </a:r>
            <a:r>
              <a:rPr lang="zh-CN" altLang="zh-CN"/>
              <a:t>，来获取本地事务的处理状态</a:t>
            </a:r>
            <a:r>
              <a:rPr lang="zh-CN" altLang="zh-CN" smtClean="0"/>
              <a:t>；</a:t>
            </a:r>
            <a:endParaRPr lang="en-US" altLang="zh-CN" smtClean="0"/>
          </a:p>
          <a:p>
            <a:r>
              <a:rPr lang="zh-CN" altLang="zh-CN"/>
              <a:t>回查完成后会将所有状态为“</a:t>
            </a:r>
            <a:r>
              <a:rPr lang="en-US" altLang="zh-CN"/>
              <a:t>COMMIT</a:t>
            </a:r>
            <a:r>
              <a:rPr lang="zh-CN" altLang="zh-CN"/>
              <a:t>”及“</a:t>
            </a:r>
            <a:r>
              <a:rPr lang="en-US" altLang="zh-CN"/>
              <a:t>ROLLBACK</a:t>
            </a:r>
            <a:r>
              <a:rPr lang="zh-CN" altLang="zh-CN"/>
              <a:t>”的消息再次进行提交处理</a:t>
            </a:r>
            <a:r>
              <a:rPr lang="zh-CN" altLang="zh-CN" smtClean="0"/>
              <a:t>；</a:t>
            </a:r>
            <a:endParaRPr lang="en-US" altLang="zh-CN" smtClean="0"/>
          </a:p>
          <a:p>
            <a:r>
              <a:rPr lang="zh-CN" altLang="zh-CN"/>
              <a:t>最终状态为“</a:t>
            </a:r>
            <a:r>
              <a:rPr lang="en-US" altLang="zh-CN"/>
              <a:t>COMMIT</a:t>
            </a:r>
            <a:r>
              <a:rPr lang="zh-CN" altLang="zh-CN"/>
              <a:t>”的消息可以被消费端进行消费处理，如果状态为“</a:t>
            </a:r>
            <a:r>
              <a:rPr lang="en-US" altLang="zh-CN"/>
              <a:t>ROLLBACK</a:t>
            </a:r>
            <a:r>
              <a:rPr lang="zh-CN" altLang="zh-CN"/>
              <a:t>”的消息将被丢弃；</a:t>
            </a:r>
            <a:endParaRPr lang="zh-CN" altLang="en-US"/>
          </a:p>
        </p:txBody>
      </p:sp>
    </p:spTree>
    <p:extLst>
      <p:ext uri="{BB962C8B-B14F-4D97-AF65-F5344CB8AC3E}">
        <p14:creationId xmlns:p14="http://schemas.microsoft.com/office/powerpoint/2010/main" val="3541964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ACL</a:t>
            </a:r>
            <a:r>
              <a:rPr lang="zh-CN" altLang="zh-CN"/>
              <a:t>配置</a:t>
            </a:r>
            <a:r>
              <a:rPr lang="zh-CN" altLang="zh-CN" smtClean="0"/>
              <a:t>项</a:t>
            </a:r>
            <a:endParaRPr lang="zh-CN" altLang="en-US"/>
          </a:p>
        </p:txBody>
      </p:sp>
      <p:graphicFrame>
        <p:nvGraphicFramePr>
          <p:cNvPr id="4" name="表格 3"/>
          <p:cNvGraphicFramePr>
            <a:graphicFrameLocks noGrp="1"/>
          </p:cNvGraphicFramePr>
          <p:nvPr>
            <p:extLst/>
          </p:nvPr>
        </p:nvGraphicFramePr>
        <p:xfrm>
          <a:off x="201877" y="816715"/>
          <a:ext cx="11727655" cy="2735051"/>
        </p:xfrm>
        <a:graphic>
          <a:graphicData uri="http://schemas.openxmlformats.org/drawingml/2006/table">
            <a:tbl>
              <a:tblPr firstRow="1" firstCol="1" lastRow="1" lastCol="1" bandRow="1" bandCol="1">
                <a:tableStyleId>{5940675A-B579-460E-94D1-54222C63F5DA}</a:tableStyleId>
              </a:tblPr>
              <a:tblGrid>
                <a:gridCol w="674912">
                  <a:extLst>
                    <a:ext uri="{9D8B030D-6E8A-4147-A177-3AD203B41FA5}">
                      <a16:colId xmlns:a16="http://schemas.microsoft.com/office/drawing/2014/main" val="3346933843"/>
                    </a:ext>
                  </a:extLst>
                </a:gridCol>
                <a:gridCol w="3290650">
                  <a:extLst>
                    <a:ext uri="{9D8B030D-6E8A-4147-A177-3AD203B41FA5}">
                      <a16:colId xmlns:a16="http://schemas.microsoft.com/office/drawing/2014/main" val="184736745"/>
                    </a:ext>
                  </a:extLst>
                </a:gridCol>
                <a:gridCol w="3453602">
                  <a:extLst>
                    <a:ext uri="{9D8B030D-6E8A-4147-A177-3AD203B41FA5}">
                      <a16:colId xmlns:a16="http://schemas.microsoft.com/office/drawing/2014/main" val="777669629"/>
                    </a:ext>
                  </a:extLst>
                </a:gridCol>
                <a:gridCol w="4308491">
                  <a:extLst>
                    <a:ext uri="{9D8B030D-6E8A-4147-A177-3AD203B41FA5}">
                      <a16:colId xmlns:a16="http://schemas.microsoft.com/office/drawing/2014/main" val="3240492151"/>
                    </a:ext>
                  </a:extLst>
                </a:gridCol>
              </a:tblGrid>
              <a:tr h="248641">
                <a:tc>
                  <a:txBody>
                    <a:bodyPr/>
                    <a:lstStyle/>
                    <a:p>
                      <a:pPr algn="ctr">
                        <a:spcAft>
                          <a:spcPts val="0"/>
                        </a:spcAft>
                      </a:pPr>
                      <a:r>
                        <a:rPr lang="en-US" sz="1400" b="1" kern="100">
                          <a:effectLst/>
                        </a:rPr>
                        <a:t>No.</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配置项</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描述</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400" b="1" kern="100">
                          <a:effectLst/>
                        </a:rPr>
                        <a:t>配置数据</a:t>
                      </a:r>
                      <a:endParaRPr lang="zh-CN" sz="14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26100093"/>
                  </a:ext>
                </a:extLst>
              </a:tr>
              <a:tr h="248641">
                <a:tc>
                  <a:txBody>
                    <a:bodyPr/>
                    <a:lstStyle/>
                    <a:p>
                      <a:pPr algn="ctr">
                        <a:spcAft>
                          <a:spcPts val="0"/>
                        </a:spcAft>
                      </a:pPr>
                      <a:r>
                        <a:rPr lang="en-US" sz="1400" kern="100">
                          <a:effectLst/>
                        </a:rPr>
                        <a:t>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globalWhiteRemoteAddresses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全局访问</a:t>
                      </a:r>
                      <a:r>
                        <a:rPr lang="en-US" sz="1400" kern="100">
                          <a:effectLst/>
                        </a:rPr>
                        <a:t>IP</a:t>
                      </a:r>
                      <a:r>
                        <a:rPr lang="zh-CN" sz="1400" kern="100">
                          <a:effectLst/>
                        </a:rPr>
                        <a:t>白名单</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a:t>
                      </a:r>
                      <a:r>
                        <a:rPr lang="zh-CN" sz="1400" kern="100">
                          <a:effectLst/>
                        </a:rPr>
                        <a:t>、</a:t>
                      </a:r>
                      <a:r>
                        <a:rPr lang="en-US" sz="1400" kern="100">
                          <a:effectLst/>
                        </a:rPr>
                        <a:t>192.168.*.* </a:t>
                      </a:r>
                      <a:r>
                        <a:rPr lang="zh-CN" sz="1400" kern="100">
                          <a:effectLst/>
                        </a:rPr>
                        <a:t>、</a:t>
                      </a:r>
                      <a:r>
                        <a:rPr lang="en-US" sz="1400" kern="100">
                          <a:effectLst/>
                        </a:rPr>
                        <a:t>192.168.190.*</a:t>
                      </a:r>
                      <a:r>
                        <a:rPr lang="zh-CN" sz="1400" kern="100">
                          <a:effectLst/>
                        </a:rPr>
                        <a:t>、</a:t>
                      </a:r>
                      <a:r>
                        <a:rPr lang="en-US" sz="1400" kern="100">
                          <a:effectLst/>
                        </a:rPr>
                        <a:t>127.0.0.1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87168730"/>
                  </a:ext>
                </a:extLst>
              </a:tr>
              <a:tr h="248641">
                <a:tc>
                  <a:txBody>
                    <a:bodyPr/>
                    <a:lstStyle/>
                    <a:p>
                      <a:pPr algn="ctr">
                        <a:spcAft>
                          <a:spcPts val="0"/>
                        </a:spcAft>
                      </a:pPr>
                      <a:r>
                        <a:rPr lang="en-US" sz="1400" kern="100">
                          <a:effectLst/>
                        </a:rPr>
                        <a:t>02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accounts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配置访问账户</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认证与授权配置项集合</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80900545"/>
                  </a:ext>
                </a:extLst>
              </a:tr>
              <a:tr h="248641">
                <a:tc>
                  <a:txBody>
                    <a:bodyPr/>
                    <a:lstStyle/>
                    <a:p>
                      <a:pPr algn="ctr">
                        <a:spcAft>
                          <a:spcPts val="0"/>
                        </a:spcAft>
                      </a:pPr>
                      <a:r>
                        <a:rPr lang="en-US" sz="1400" kern="100">
                          <a:effectLst/>
                        </a:rPr>
                        <a:t>03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accessKey</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用户名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字符串（建议长度超过</a:t>
                      </a:r>
                      <a:r>
                        <a:rPr lang="en-US" sz="1400" kern="100">
                          <a:effectLst/>
                        </a:rPr>
                        <a:t>7</a:t>
                      </a:r>
                      <a:r>
                        <a:rPr lang="zh-CN" sz="1400" kern="100">
                          <a:effectLst/>
                        </a:rPr>
                        <a:t>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23728679"/>
                  </a:ext>
                </a:extLst>
              </a:tr>
              <a:tr h="248641">
                <a:tc>
                  <a:txBody>
                    <a:bodyPr/>
                    <a:lstStyle/>
                    <a:p>
                      <a:pPr algn="ctr">
                        <a:spcAft>
                          <a:spcPts val="0"/>
                        </a:spcAft>
                      </a:pPr>
                      <a:r>
                        <a:rPr lang="en-US" sz="1400" kern="100">
                          <a:effectLst/>
                        </a:rPr>
                        <a:t>04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secretKey</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密码</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字符串（建议长度超过</a:t>
                      </a:r>
                      <a:r>
                        <a:rPr lang="en-US" sz="1400" kern="100">
                          <a:effectLst/>
                        </a:rPr>
                        <a:t>7</a:t>
                      </a:r>
                      <a:r>
                        <a:rPr lang="zh-CN" sz="1400" kern="100">
                          <a:effectLst/>
                        </a:rPr>
                        <a:t>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8872623"/>
                  </a:ext>
                </a:extLst>
              </a:tr>
              <a:tr h="248641">
                <a:tc>
                  <a:txBody>
                    <a:bodyPr/>
                    <a:lstStyle/>
                    <a:p>
                      <a:pPr algn="ctr">
                        <a:spcAft>
                          <a:spcPts val="0"/>
                        </a:spcAft>
                      </a:pPr>
                      <a:r>
                        <a:rPr lang="en-US" sz="1400" kern="100">
                          <a:effectLst/>
                        </a:rPr>
                        <a:t>05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whiteRemoteAddress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用户访问</a:t>
                      </a:r>
                      <a:r>
                        <a:rPr lang="en-US" sz="1400" kern="100">
                          <a:effectLst/>
                        </a:rPr>
                        <a:t>IP</a:t>
                      </a:r>
                      <a:r>
                        <a:rPr lang="zh-CN" sz="1400" kern="100">
                          <a:effectLst/>
                        </a:rPr>
                        <a:t>白名单</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a:t>
                      </a:r>
                      <a:r>
                        <a:rPr lang="zh-CN" sz="1400" kern="100">
                          <a:effectLst/>
                        </a:rPr>
                        <a:t>、</a:t>
                      </a:r>
                      <a:r>
                        <a:rPr lang="en-US" sz="1400" kern="100">
                          <a:effectLst/>
                        </a:rPr>
                        <a:t>192.168.*.* </a:t>
                      </a:r>
                      <a:r>
                        <a:rPr lang="zh-CN" sz="1400" kern="100">
                          <a:effectLst/>
                        </a:rPr>
                        <a:t>、</a:t>
                      </a:r>
                      <a:r>
                        <a:rPr lang="en-US" sz="1400" kern="100">
                          <a:effectLst/>
                        </a:rPr>
                        <a:t>192.168.190.*</a:t>
                      </a:r>
                      <a:r>
                        <a:rPr lang="zh-CN" sz="1400" kern="100">
                          <a:effectLst/>
                        </a:rPr>
                        <a:t>、</a:t>
                      </a:r>
                      <a:r>
                        <a:rPr lang="en-US" sz="1400" kern="100">
                          <a:effectLst/>
                        </a:rPr>
                        <a:t>127.0.0.1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77639079"/>
                  </a:ext>
                </a:extLst>
              </a:tr>
              <a:tr h="248641">
                <a:tc>
                  <a:txBody>
                    <a:bodyPr/>
                    <a:lstStyle/>
                    <a:p>
                      <a:pPr algn="ctr">
                        <a:spcAft>
                          <a:spcPts val="0"/>
                        </a:spcAft>
                      </a:pPr>
                      <a:r>
                        <a:rPr lang="en-US" sz="1400" kern="100">
                          <a:effectLst/>
                        </a:rPr>
                        <a:t>06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admin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是否为管理员账户</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true</a:t>
                      </a:r>
                      <a:r>
                        <a:rPr lang="zh-CN" sz="1400" kern="100">
                          <a:effectLst/>
                        </a:rPr>
                        <a:t>、</a:t>
                      </a:r>
                      <a:r>
                        <a:rPr lang="en-US" sz="1400" kern="100">
                          <a:effectLst/>
                        </a:rPr>
                        <a:t>false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50085557"/>
                  </a:ext>
                </a:extLst>
              </a:tr>
              <a:tr h="248641">
                <a:tc>
                  <a:txBody>
                    <a:bodyPr/>
                    <a:lstStyle/>
                    <a:p>
                      <a:pPr algn="ctr">
                        <a:spcAft>
                          <a:spcPts val="0"/>
                        </a:spcAft>
                      </a:pPr>
                      <a:r>
                        <a:rPr lang="en-US" sz="1400" kern="100">
                          <a:effectLst/>
                        </a:rPr>
                        <a:t>07</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defaultTopicPerm</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默认的主题权限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DENY</a:t>
                      </a:r>
                      <a:r>
                        <a:rPr lang="zh-CN" sz="1400" kern="100">
                          <a:effectLst/>
                        </a:rPr>
                        <a:t>、</a:t>
                      </a:r>
                      <a:r>
                        <a:rPr lang="en-US" sz="1400" kern="100">
                          <a:effectLst/>
                        </a:rPr>
                        <a:t>PUB</a:t>
                      </a:r>
                      <a:r>
                        <a:rPr lang="zh-CN" sz="1400" kern="100">
                          <a:effectLst/>
                        </a:rPr>
                        <a:t>、</a:t>
                      </a:r>
                      <a:r>
                        <a:rPr lang="en-US" sz="1400" kern="100">
                          <a:effectLst/>
                        </a:rPr>
                        <a:t>SUB</a:t>
                      </a:r>
                      <a:r>
                        <a:rPr lang="zh-CN" sz="1400" kern="100">
                          <a:effectLst/>
                        </a:rPr>
                        <a:t>、</a:t>
                      </a:r>
                      <a:r>
                        <a:rPr lang="en-US" sz="1400" kern="100">
                          <a:effectLst/>
                        </a:rPr>
                        <a:t>PUB|SUB</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39030740"/>
                  </a:ext>
                </a:extLst>
              </a:tr>
              <a:tr h="248641">
                <a:tc>
                  <a:txBody>
                    <a:bodyPr/>
                    <a:lstStyle/>
                    <a:p>
                      <a:pPr algn="ctr">
                        <a:spcAft>
                          <a:spcPts val="0"/>
                        </a:spcAft>
                      </a:pPr>
                      <a:r>
                        <a:rPr lang="en-US" sz="1400" kern="100">
                          <a:effectLst/>
                        </a:rPr>
                        <a:t>08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defaultGroupPerm</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默认的订阅组（消费组）权限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DENY</a:t>
                      </a:r>
                      <a:r>
                        <a:rPr lang="zh-CN" sz="1400" kern="100">
                          <a:effectLst/>
                        </a:rPr>
                        <a:t>、</a:t>
                      </a:r>
                      <a:r>
                        <a:rPr lang="en-US" sz="1400" kern="100">
                          <a:effectLst/>
                        </a:rPr>
                        <a:t>PUB</a:t>
                      </a:r>
                      <a:r>
                        <a:rPr lang="zh-CN" sz="1400" kern="100">
                          <a:effectLst/>
                        </a:rPr>
                        <a:t>、</a:t>
                      </a:r>
                      <a:r>
                        <a:rPr lang="en-US" sz="1400" kern="100">
                          <a:effectLst/>
                        </a:rPr>
                        <a:t>SUB</a:t>
                      </a:r>
                      <a:r>
                        <a:rPr lang="zh-CN" sz="1400" kern="100">
                          <a:effectLst/>
                        </a:rPr>
                        <a:t>、</a:t>
                      </a:r>
                      <a:r>
                        <a:rPr lang="en-US" sz="1400" kern="100">
                          <a:effectLst/>
                        </a:rPr>
                        <a:t>PUB|SUB</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14515561"/>
                  </a:ext>
                </a:extLst>
              </a:tr>
              <a:tr h="248641">
                <a:tc>
                  <a:txBody>
                    <a:bodyPr/>
                    <a:lstStyle/>
                    <a:p>
                      <a:pPr algn="ctr">
                        <a:spcAft>
                          <a:spcPts val="0"/>
                        </a:spcAft>
                      </a:pPr>
                      <a:r>
                        <a:rPr lang="en-US" sz="1400" kern="100">
                          <a:effectLst/>
                        </a:rPr>
                        <a:t>09</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topicPerms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配置每个主题的操作权限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DENY</a:t>
                      </a:r>
                      <a:r>
                        <a:rPr lang="zh-CN" sz="1400" kern="100">
                          <a:effectLst/>
                        </a:rPr>
                        <a:t>、</a:t>
                      </a:r>
                      <a:r>
                        <a:rPr lang="en-US" sz="1400" kern="100">
                          <a:effectLst/>
                        </a:rPr>
                        <a:t>PUB</a:t>
                      </a:r>
                      <a:r>
                        <a:rPr lang="zh-CN" sz="1400" kern="100">
                          <a:effectLst/>
                        </a:rPr>
                        <a:t>、</a:t>
                      </a:r>
                      <a:r>
                        <a:rPr lang="en-US" sz="1400" kern="100">
                          <a:effectLst/>
                        </a:rPr>
                        <a:t>SUB</a:t>
                      </a:r>
                      <a:r>
                        <a:rPr lang="zh-CN" sz="1400" kern="100">
                          <a:effectLst/>
                        </a:rPr>
                        <a:t>、</a:t>
                      </a:r>
                      <a:r>
                        <a:rPr lang="en-US" sz="1400" kern="100">
                          <a:effectLst/>
                        </a:rPr>
                        <a:t>PUB|SUB</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60543073"/>
                  </a:ext>
                </a:extLst>
              </a:tr>
              <a:tr h="248641">
                <a:tc>
                  <a:txBody>
                    <a:bodyPr/>
                    <a:lstStyle/>
                    <a:p>
                      <a:pPr algn="ctr">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400" kern="100">
                          <a:effectLst/>
                        </a:rPr>
                        <a:t>groupPerms</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配置每个订阅组（消费组）权限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DENY</a:t>
                      </a:r>
                      <a:r>
                        <a:rPr lang="zh-CN" sz="1400" kern="100">
                          <a:effectLst/>
                        </a:rPr>
                        <a:t>、</a:t>
                      </a:r>
                      <a:r>
                        <a:rPr lang="en-US" sz="1400" kern="100">
                          <a:effectLst/>
                        </a:rPr>
                        <a:t>PUB</a:t>
                      </a:r>
                      <a:r>
                        <a:rPr lang="zh-CN" sz="1400" kern="100">
                          <a:effectLst/>
                        </a:rPr>
                        <a:t>、</a:t>
                      </a:r>
                      <a:r>
                        <a:rPr lang="en-US" sz="1400" kern="100">
                          <a:effectLst/>
                        </a:rPr>
                        <a:t>SUB</a:t>
                      </a:r>
                      <a:r>
                        <a:rPr lang="zh-CN" sz="1400" kern="100">
                          <a:effectLst/>
                        </a:rPr>
                        <a:t>、</a:t>
                      </a:r>
                      <a:r>
                        <a:rPr lang="en-US" sz="1400" kern="100">
                          <a:effectLst/>
                        </a:rPr>
                        <a:t>PUB|SUB</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27293363"/>
                  </a:ext>
                </a:extLst>
              </a:tr>
            </a:tbl>
          </a:graphicData>
        </a:graphic>
      </p:graphicFrame>
    </p:spTree>
    <p:extLst>
      <p:ext uri="{BB962C8B-B14F-4D97-AF65-F5344CB8AC3E}">
        <p14:creationId xmlns:p14="http://schemas.microsoft.com/office/powerpoint/2010/main" val="234064220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事务消息处理方法</a:t>
            </a:r>
            <a:endParaRPr lang="zh-CN" altLang="en-US"/>
          </a:p>
        </p:txBody>
      </p:sp>
      <p:sp>
        <p:nvSpPr>
          <p:cNvPr id="3" name="内容占位符 2"/>
          <p:cNvSpPr>
            <a:spLocks noGrp="1"/>
          </p:cNvSpPr>
          <p:nvPr>
            <p:ph idx="1"/>
          </p:nvPr>
        </p:nvSpPr>
        <p:spPr/>
        <p:txBody>
          <a:bodyPr/>
          <a:lstStyle/>
          <a:p>
            <a:r>
              <a:rPr lang="zh-CN" altLang="zh-CN"/>
              <a:t>为了便于事务消息的实现处理，在</a:t>
            </a:r>
            <a:r>
              <a:rPr lang="en-US" altLang="zh-CN"/>
              <a:t>RocketMQ</a:t>
            </a:r>
            <a:r>
              <a:rPr lang="zh-CN" altLang="zh-CN"/>
              <a:t>开发包中提供了</a:t>
            </a:r>
            <a:r>
              <a:rPr lang="en-US" altLang="zh-CN"/>
              <a:t>TransactionMQProducer</a:t>
            </a:r>
            <a:r>
              <a:rPr lang="zh-CN" altLang="zh-CN"/>
              <a:t>事务消息的生产者处理类，当通过该类中提供的</a:t>
            </a:r>
            <a:r>
              <a:rPr lang="en-US" altLang="zh-CN"/>
              <a:t>sendMessageInTransaction()</a:t>
            </a:r>
            <a:r>
              <a:rPr lang="zh-CN" altLang="zh-CN"/>
              <a:t>方法进行消息发送时，会将一个半消息发送到</a:t>
            </a:r>
            <a:r>
              <a:rPr lang="en-US" altLang="zh-CN"/>
              <a:t>Broker</a:t>
            </a:r>
            <a:r>
              <a:rPr lang="zh-CN" altLang="zh-CN"/>
              <a:t>之中，随后就需要等待本地的事务处理完成，这样就需要通过</a:t>
            </a:r>
            <a:r>
              <a:rPr lang="en-US" altLang="zh-CN"/>
              <a:t>TransactionListener</a:t>
            </a:r>
            <a:r>
              <a:rPr lang="zh-CN" altLang="zh-CN"/>
              <a:t>接口进行本地事务执行与回查检测的具体实现，该接口提供了两个重要的事务处理方法</a:t>
            </a:r>
            <a:r>
              <a:rPr lang="zh-CN" altLang="zh-CN" smtClean="0"/>
              <a:t>：</a:t>
            </a:r>
            <a:endParaRPr lang="en-US" altLang="zh-CN" smtClean="0"/>
          </a:p>
          <a:p>
            <a:pPr lvl="1"/>
            <a:r>
              <a:rPr lang="en-US" altLang="zh-CN" b="1"/>
              <a:t>executeLocalTransaction()</a:t>
            </a:r>
            <a:r>
              <a:rPr lang="zh-CN" altLang="zh-CN" b="1"/>
              <a:t>：</a:t>
            </a:r>
            <a:r>
              <a:rPr lang="zh-CN" altLang="zh-CN"/>
              <a:t>执行本地事务，即：每一个独立的业务单元都进行本地事务的调用</a:t>
            </a:r>
            <a:r>
              <a:rPr lang="zh-CN" altLang="zh-CN" smtClean="0"/>
              <a:t>；</a:t>
            </a:r>
            <a:endParaRPr lang="en-US" altLang="zh-CN" smtClean="0"/>
          </a:p>
          <a:p>
            <a:pPr lvl="1"/>
            <a:r>
              <a:rPr lang="en-US" altLang="zh-CN" b="1"/>
              <a:t>checkLocalTransaction()</a:t>
            </a:r>
            <a:r>
              <a:rPr lang="zh-CN" altLang="zh-CN" b="1"/>
              <a:t>：</a:t>
            </a:r>
            <a:r>
              <a:rPr lang="zh-CN" altLang="zh-CN"/>
              <a:t>事务消息回查，即：处理那些未及时完成或处理超时的本地事务；</a:t>
            </a:r>
            <a:endParaRPr lang="en-US" altLang="zh-CN"/>
          </a:p>
          <a:p>
            <a:r>
              <a:rPr lang="zh-CN" altLang="zh-CN"/>
              <a:t>由于不同的项目存在有不同的业务功能，所以事务处理的方式也会有所不同，这样就需要开发者根据自身实现业务的需要去实现</a:t>
            </a:r>
            <a:r>
              <a:rPr lang="en-US" altLang="zh-CN"/>
              <a:t>TransactionListener</a:t>
            </a:r>
            <a:r>
              <a:rPr lang="zh-CN" altLang="zh-CN"/>
              <a:t>接口，而后将此接口实例绑定在</a:t>
            </a:r>
            <a:r>
              <a:rPr lang="en-US" altLang="zh-CN"/>
              <a:t>TransactionMQProducer</a:t>
            </a:r>
            <a:r>
              <a:rPr lang="zh-CN" altLang="zh-CN"/>
              <a:t>实例化对象之中，就可以实现事务消息的控制</a:t>
            </a:r>
            <a:endParaRPr lang="zh-CN" altLang="en-US"/>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8817" y="4432300"/>
            <a:ext cx="5059443" cy="220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95154" y="4629836"/>
            <a:ext cx="4657846" cy="769441"/>
          </a:xfrm>
          <a:prstGeom prst="rect">
            <a:avLst/>
          </a:prstGeom>
        </p:spPr>
        <p:txBody>
          <a:bodyPr wrap="square">
            <a:spAutoFit/>
          </a:bodyPr>
          <a:lstStyle/>
          <a:p>
            <a:r>
              <a:rPr lang="zh-CN" altLang="zh-CN" sz="1100" b="1" kern="100">
                <a:latin typeface="Times New Roman" panose="02020603050405020304" pitchFamily="18" charset="0"/>
                <a:ea typeface="宋体" panose="02010600030101010101" pitchFamily="2" charset="-122"/>
                <a:cs typeface="Times New Roman" panose="02020603050405020304" pitchFamily="18" charset="0"/>
              </a:rPr>
              <a:t>为便于观察可以修改回查周期时间，本次将间隔时间修改为</a:t>
            </a:r>
            <a:r>
              <a:rPr lang="en-US" altLang="zh-CN" sz="1100" b="1" kern="100">
                <a:latin typeface="Times New Roman" panose="02020603050405020304" pitchFamily="18" charset="0"/>
                <a:ea typeface="宋体" panose="02010600030101010101" pitchFamily="2" charset="-122"/>
              </a:rPr>
              <a:t>10</a:t>
            </a:r>
            <a:r>
              <a:rPr lang="zh-CN" altLang="zh-CN" sz="1100" b="1" kern="100" smtClean="0">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1100" b="1" kern="100" smtClean="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100" b="1" smtClean="0"/>
              <a:t>1</a:t>
            </a:r>
            <a:r>
              <a:rPr lang="zh-CN" altLang="en-US" sz="1100" b="1" smtClean="0"/>
              <a:t>、打</a:t>
            </a:r>
            <a:r>
              <a:rPr lang="zh-CN" altLang="en-US" sz="1100" b="1"/>
              <a:t>开配置文件</a:t>
            </a:r>
            <a:r>
              <a:rPr lang="zh-CN" altLang="en-US" sz="1100" b="1" smtClean="0"/>
              <a:t>：</a:t>
            </a:r>
            <a:r>
              <a:rPr lang="en-US" altLang="zh-CN" sz="1100" b="1" smtClean="0"/>
              <a:t>vi </a:t>
            </a:r>
            <a:r>
              <a:rPr lang="en-US" altLang="zh-CN" sz="1100" b="1"/>
              <a:t>/usr/local/rocketmq/conf/broker.conf</a:t>
            </a:r>
          </a:p>
          <a:p>
            <a:r>
              <a:rPr lang="en-US" altLang="zh-CN" sz="1100" b="1" smtClean="0"/>
              <a:t>2</a:t>
            </a:r>
            <a:r>
              <a:rPr lang="zh-CN" altLang="en-US" sz="1100" b="1" smtClean="0"/>
              <a:t>、增</a:t>
            </a:r>
            <a:r>
              <a:rPr lang="zh-CN" altLang="en-US" sz="1100" b="1"/>
              <a:t>加新配置项</a:t>
            </a:r>
            <a:r>
              <a:rPr lang="zh-CN" altLang="en-US" sz="1100" b="1" smtClean="0"/>
              <a:t>：</a:t>
            </a:r>
            <a:r>
              <a:rPr lang="en-US" altLang="zh-CN" sz="1100" b="1" smtClean="0"/>
              <a:t>transactionCheckInterval=10000</a:t>
            </a:r>
            <a:endParaRPr lang="en-US" altLang="zh-CN" sz="1100" b="1"/>
          </a:p>
          <a:p>
            <a:endParaRPr lang="zh-CN" altLang="en-US" sz="1100" b="1"/>
          </a:p>
        </p:txBody>
      </p:sp>
    </p:spTree>
    <p:extLst>
      <p:ext uri="{BB962C8B-B14F-4D97-AF65-F5344CB8AC3E}">
        <p14:creationId xmlns:p14="http://schemas.microsoft.com/office/powerpoint/2010/main" val="93135872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TransactionListener</a:t>
            </a:r>
            <a:r>
              <a:rPr lang="zh-CN" altLang="zh-CN"/>
              <a:t>接口子类</a:t>
            </a:r>
            <a:endParaRPr lang="zh-CN" altLang="en-US"/>
          </a:p>
        </p:txBody>
      </p:sp>
      <p:graphicFrame>
        <p:nvGraphicFramePr>
          <p:cNvPr id="4" name="表格 3"/>
          <p:cNvGraphicFramePr>
            <a:graphicFrameLocks noGrp="1"/>
          </p:cNvGraphicFramePr>
          <p:nvPr>
            <p:extLst/>
          </p:nvPr>
        </p:nvGraphicFramePr>
        <p:xfrm>
          <a:off x="248231" y="849087"/>
          <a:ext cx="11622035" cy="5801480"/>
        </p:xfrm>
        <a:graphic>
          <a:graphicData uri="http://schemas.openxmlformats.org/drawingml/2006/table">
            <a:tbl>
              <a:tblPr firstRow="1" firstCol="1" lastRow="1" lastCol="1" bandRow="1" bandCol="1">
                <a:tableStyleId>{5940675A-B579-460E-94D1-54222C63F5DA}</a:tableStyleId>
              </a:tblPr>
              <a:tblGrid>
                <a:gridCol w="11622035">
                  <a:extLst>
                    <a:ext uri="{9D8B030D-6E8A-4147-A177-3AD203B41FA5}">
                      <a16:colId xmlns:a16="http://schemas.microsoft.com/office/drawing/2014/main" val="2182249050"/>
                    </a:ext>
                  </a:extLst>
                </a:gridCol>
              </a:tblGrid>
              <a:tr h="580148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rPr>
                        <a:t>package com.yootk.rocketmq.transaction;</a:t>
                      </a:r>
                      <a:br>
                        <a:rPr lang="en-US" sz="900" kern="0">
                          <a:effectLst/>
                        </a:rPr>
                      </a:br>
                      <a:r>
                        <a:rPr lang="en-US" sz="900" kern="0">
                          <a:effectLst/>
                        </a:rPr>
                        <a:t>public class TransactionListenerImpl implements TransactionListener {</a:t>
                      </a:r>
                      <a:br>
                        <a:rPr lang="en-US" sz="900" kern="0">
                          <a:effectLst/>
                        </a:rPr>
                      </a:br>
                      <a:r>
                        <a:rPr lang="en-US" sz="900" kern="0">
                          <a:effectLst/>
                        </a:rPr>
                        <a:t>    private AtomicInteger transactionIndex = new AtomicInteger(0);</a:t>
                      </a:r>
                      <a:r>
                        <a:rPr lang="en-US" sz="900" kern="100">
                          <a:effectLst/>
                        </a:rPr>
                        <a:t> 	</a:t>
                      </a:r>
                      <a:r>
                        <a:rPr lang="en-US" sz="900" kern="0">
                          <a:effectLst/>
                        </a:rPr>
                        <a:t>// </a:t>
                      </a:r>
                      <a:r>
                        <a:rPr lang="zh-CN" sz="900" kern="0">
                          <a:effectLst/>
                        </a:rPr>
                        <a:t>操作计数</a:t>
                      </a:r>
                      <a:r>
                        <a:rPr lang="en-US" sz="900" kern="0">
                          <a:effectLst/>
                        </a:rPr>
                        <a:t/>
                      </a:r>
                      <a:br>
                        <a:rPr lang="en-US" sz="900" kern="0">
                          <a:effectLst/>
                        </a:rPr>
                      </a:br>
                      <a:r>
                        <a:rPr lang="en-US" sz="900" kern="0">
                          <a:effectLst/>
                        </a:rPr>
                        <a:t>    // </a:t>
                      </a:r>
                      <a:r>
                        <a:rPr lang="zh-CN" sz="900" kern="0">
                          <a:effectLst/>
                        </a:rPr>
                        <a:t>【模拟】保存每一个事务消息对应的业务执行状态（</a:t>
                      </a:r>
                      <a:r>
                        <a:rPr lang="en-US" sz="900" kern="0">
                          <a:effectLst/>
                        </a:rPr>
                        <a:t>key = TransactionId</a:t>
                      </a:r>
                      <a:r>
                        <a:rPr lang="zh-CN" sz="900" kern="0">
                          <a:effectLst/>
                        </a:rPr>
                        <a:t>、</a:t>
                      </a:r>
                      <a:r>
                        <a:rPr lang="en-US" sz="900" kern="0">
                          <a:effectLst/>
                        </a:rPr>
                        <a:t>value = </a:t>
                      </a:r>
                      <a:r>
                        <a:rPr lang="zh-CN" sz="900" kern="0">
                          <a:effectLst/>
                        </a:rPr>
                        <a:t>业务状态标记）</a:t>
                      </a:r>
                      <a:r>
                        <a:rPr lang="en-US" sz="900" kern="0">
                          <a:effectLst/>
                        </a:rPr>
                        <a:t/>
                      </a:r>
                      <a:br>
                        <a:rPr lang="en-US" sz="900" kern="0">
                          <a:effectLst/>
                        </a:rPr>
                      </a:br>
                      <a:r>
                        <a:rPr lang="en-US" sz="900" kern="0">
                          <a:effectLst/>
                        </a:rPr>
                        <a:t>    private ConcurrentHashMap&lt;String, Integer&gt; localTransMap = new ConcurrentHashMap&lt;&gt;();</a:t>
                      </a:r>
                      <a:br>
                        <a:rPr lang="en-US" sz="900" kern="0">
                          <a:effectLst/>
                        </a:rPr>
                      </a:br>
                      <a:r>
                        <a:rPr lang="en-US" sz="900" kern="0">
                          <a:effectLst/>
                        </a:rPr>
                        <a:t>    @Override</a:t>
                      </a:r>
                      <a:r>
                        <a:rPr lang="en-US" sz="900" kern="100">
                          <a:effectLst/>
                        </a:rPr>
                        <a:t>							</a:t>
                      </a:r>
                      <a:r>
                        <a:rPr lang="en-US" sz="900" kern="0">
                          <a:effectLst/>
                        </a:rPr>
                        <a:t>// </a:t>
                      </a:r>
                      <a:r>
                        <a:rPr lang="zh-CN" sz="900" kern="0">
                          <a:effectLst/>
                        </a:rPr>
                        <a:t>执行本地业务处理</a:t>
                      </a:r>
                      <a:r>
                        <a:rPr lang="en-US" sz="900" kern="0">
                          <a:effectLst/>
                        </a:rPr>
                        <a:t/>
                      </a:r>
                      <a:br>
                        <a:rPr lang="en-US" sz="900" kern="0">
                          <a:effectLst/>
                        </a:rPr>
                      </a:br>
                      <a:r>
                        <a:rPr lang="en-US" sz="900" kern="0">
                          <a:effectLst/>
                        </a:rPr>
                        <a:t>    public LocalTransactionState executeLocalTransaction(Message msg, Object arg) { </a:t>
                      </a:r>
                      <a:br>
                        <a:rPr lang="en-US" sz="900" kern="0">
                          <a:effectLst/>
                        </a:rPr>
                      </a:br>
                      <a:r>
                        <a:rPr lang="en-US" sz="900" kern="0">
                          <a:effectLst/>
                        </a:rPr>
                        <a:t>        int value = transactionIndex.getAndIncrement();</a:t>
                      </a:r>
                      <a:r>
                        <a:rPr lang="en-US" sz="900" kern="100">
                          <a:effectLst/>
                        </a:rPr>
                        <a:t>		</a:t>
                      </a:r>
                      <a:r>
                        <a:rPr lang="en-US" sz="900" kern="0">
                          <a:effectLst/>
                        </a:rPr>
                        <a:t>// </a:t>
                      </a:r>
                      <a:r>
                        <a:rPr lang="zh-CN" sz="900" kern="0">
                          <a:effectLst/>
                        </a:rPr>
                        <a:t>模拟业务处理</a:t>
                      </a:r>
                      <a:r>
                        <a:rPr lang="en-US" sz="900" kern="0">
                          <a:effectLst/>
                        </a:rPr>
                        <a:t/>
                      </a:r>
                      <a:br>
                        <a:rPr lang="en-US" sz="900" kern="0">
                          <a:effectLst/>
                        </a:rPr>
                      </a:br>
                      <a:r>
                        <a:rPr lang="en-US" sz="900" kern="0">
                          <a:effectLst/>
                        </a:rPr>
                        <a:t>        int status = value % 3; </a:t>
                      </a:r>
                      <a:r>
                        <a:rPr lang="en-US" sz="900" kern="100">
                          <a:effectLst/>
                        </a:rPr>
                        <a:t>					</a:t>
                      </a:r>
                      <a:r>
                        <a:rPr lang="en-US" sz="900" kern="0">
                          <a:effectLst/>
                        </a:rPr>
                        <a:t>// </a:t>
                      </a:r>
                      <a:r>
                        <a:rPr lang="zh-CN" sz="900" kern="0">
                          <a:effectLst/>
                        </a:rPr>
                        <a:t>模拟业务计算</a:t>
                      </a:r>
                      <a:r>
                        <a:rPr lang="en-US" sz="900" kern="0">
                          <a:effectLst/>
                        </a:rPr>
                        <a:t/>
                      </a:r>
                      <a:br>
                        <a:rPr lang="en-US" sz="900" kern="0">
                          <a:effectLst/>
                        </a:rPr>
                      </a:br>
                      <a:r>
                        <a:rPr lang="en-US" sz="900" kern="0">
                          <a:effectLst/>
                        </a:rPr>
                        <a:t>        this.localTransMap.put(msg.getTransactionId(), status); </a:t>
                      </a:r>
                      <a:r>
                        <a:rPr lang="en-US" sz="900" kern="100">
                          <a:effectLst/>
                        </a:rPr>
                        <a:t>	</a:t>
                      </a:r>
                      <a:r>
                        <a:rPr lang="en-US" sz="900" kern="0">
                          <a:effectLst/>
                        </a:rPr>
                        <a:t>// </a:t>
                      </a:r>
                      <a:r>
                        <a:rPr lang="zh-CN" sz="900" kern="0">
                          <a:effectLst/>
                        </a:rPr>
                        <a:t>保存业务状态</a:t>
                      </a:r>
                      <a:r>
                        <a:rPr lang="en-US" sz="900" kern="0">
                          <a:effectLst/>
                        </a:rPr>
                        <a:t/>
                      </a:r>
                      <a:br>
                        <a:rPr lang="en-US" sz="900" kern="0">
                          <a:effectLst/>
                        </a:rPr>
                      </a:br>
                      <a:r>
                        <a:rPr lang="en-US" sz="900" kern="0">
                          <a:effectLst/>
                        </a:rPr>
                        <a:t>        // </a:t>
                      </a:r>
                      <a:r>
                        <a:rPr lang="zh-CN" sz="900" kern="0">
                          <a:effectLst/>
                        </a:rPr>
                        <a:t>业务处理存在有操作耗时，所以将业务处理结果以回查的方式进行处理（回查通过后提交）</a:t>
                      </a:r>
                      <a:r>
                        <a:rPr lang="en-US" sz="900" kern="0">
                          <a:effectLst/>
                        </a:rPr>
                        <a:t/>
                      </a:r>
                      <a:br>
                        <a:rPr lang="en-US" sz="900" kern="0">
                          <a:effectLst/>
                        </a:rPr>
                      </a:br>
                      <a:r>
                        <a:rPr lang="en-US" sz="900" kern="0">
                          <a:effectLst/>
                        </a:rPr>
                        <a:t>        return LocalTransactionState.UNKNOW;  </a:t>
                      </a:r>
                      <a:r>
                        <a:rPr lang="en-US" sz="900" kern="100">
                          <a:effectLst/>
                        </a:rPr>
                        <a:t>			</a:t>
                      </a:r>
                      <a:r>
                        <a:rPr lang="en-US" sz="900" kern="0">
                          <a:effectLst/>
                        </a:rPr>
                        <a:t>// </a:t>
                      </a:r>
                      <a:r>
                        <a:rPr lang="zh-CN" sz="900" kern="0">
                          <a:effectLst/>
                        </a:rPr>
                        <a:t>回查处理</a:t>
                      </a:r>
                      <a:r>
                        <a:rPr lang="en-US" sz="900" kern="0">
                          <a:effectLst/>
                        </a:rPr>
                        <a:t/>
                      </a:r>
                      <a:br>
                        <a:rPr lang="en-US" sz="900" kern="0">
                          <a:effectLst/>
                        </a:rPr>
                      </a:br>
                      <a:r>
                        <a:rPr lang="en-US" sz="900" kern="0">
                          <a:effectLst/>
                        </a:rPr>
                        <a:t>    }</a:t>
                      </a:r>
                      <a:br>
                        <a:rPr lang="en-US" sz="900" kern="0">
                          <a:effectLst/>
                        </a:rPr>
                      </a:br>
                      <a:r>
                        <a:rPr lang="en-US" sz="900" kern="0">
                          <a:effectLst/>
                        </a:rPr>
                        <a:t>    @Override</a:t>
                      </a:r>
                      <a:r>
                        <a:rPr lang="en-US" sz="900" kern="100">
                          <a:effectLst/>
                        </a:rPr>
                        <a:t>							</a:t>
                      </a:r>
                      <a:r>
                        <a:rPr lang="en-US" sz="900" kern="0">
                          <a:effectLst/>
                        </a:rPr>
                        <a:t>// </a:t>
                      </a:r>
                      <a:r>
                        <a:rPr lang="zh-CN" sz="900" kern="0">
                          <a:effectLst/>
                        </a:rPr>
                        <a:t>事务消息回查</a:t>
                      </a:r>
                      <a:r>
                        <a:rPr lang="en-US" sz="900" kern="0">
                          <a:effectLst/>
                        </a:rPr>
                        <a:t/>
                      </a:r>
                      <a:br>
                        <a:rPr lang="en-US" sz="900" kern="0">
                          <a:effectLst/>
                        </a:rPr>
                      </a:br>
                      <a:r>
                        <a:rPr lang="en-US" sz="900" kern="0">
                          <a:effectLst/>
                        </a:rPr>
                        <a:t>    public LocalTransactionState checkLocalTransaction(MessageExt msg) {</a:t>
                      </a:r>
                      <a:br>
                        <a:rPr lang="en-US" sz="900" kern="0">
                          <a:effectLst/>
                        </a:rPr>
                      </a:br>
                      <a:r>
                        <a:rPr lang="en-US" sz="900" kern="0">
                          <a:effectLst/>
                        </a:rPr>
                        <a:t>        Integer status = this.localTransMap.get(msg.getTransactionId()); // </a:t>
                      </a:r>
                      <a:r>
                        <a:rPr lang="zh-CN" sz="900" kern="0">
                          <a:effectLst/>
                        </a:rPr>
                        <a:t>获取业务状态</a:t>
                      </a:r>
                      <a:r>
                        <a:rPr lang="en-US" sz="900" kern="0">
                          <a:effectLst/>
                        </a:rPr>
                        <a:t/>
                      </a:r>
                      <a:br>
                        <a:rPr lang="en-US" sz="900" kern="0">
                          <a:effectLst/>
                        </a:rPr>
                      </a:br>
                      <a:r>
                        <a:rPr lang="en-US" sz="900" kern="0">
                          <a:effectLst/>
                        </a:rPr>
                        <a:t>        if (null != status) { </a:t>
                      </a:r>
                      <a:r>
                        <a:rPr lang="en-US" sz="900" kern="100">
                          <a:effectLst/>
                        </a:rPr>
                        <a:t>					</a:t>
                      </a:r>
                      <a:r>
                        <a:rPr lang="en-US" sz="900" kern="0">
                          <a:effectLst/>
                        </a:rPr>
                        <a:t>// </a:t>
                      </a:r>
                      <a:r>
                        <a:rPr lang="zh-CN" sz="900" kern="0">
                          <a:effectLst/>
                        </a:rPr>
                        <a:t>存在业务状态</a:t>
                      </a:r>
                      <a:r>
                        <a:rPr lang="en-US" sz="900" kern="0">
                          <a:effectLst/>
                        </a:rPr>
                        <a:t/>
                      </a:r>
                      <a:br>
                        <a:rPr lang="en-US" sz="900" kern="0">
                          <a:effectLst/>
                        </a:rPr>
                      </a:br>
                      <a:r>
                        <a:rPr lang="en-US" sz="900" kern="0">
                          <a:effectLst/>
                        </a:rPr>
                        <a:t>            switch (status) { </a:t>
                      </a:r>
                      <a:r>
                        <a:rPr lang="en-US" sz="900" kern="100">
                          <a:effectLst/>
                        </a:rPr>
                        <a:t>					</a:t>
                      </a:r>
                      <a:r>
                        <a:rPr lang="en-US" sz="900" kern="0">
                          <a:effectLst/>
                        </a:rPr>
                        <a:t>// </a:t>
                      </a:r>
                      <a:r>
                        <a:rPr lang="zh-CN" sz="900" kern="0">
                          <a:effectLst/>
                        </a:rPr>
                        <a:t>状态判断</a:t>
                      </a:r>
                      <a:r>
                        <a:rPr lang="en-US" sz="900" kern="0">
                          <a:effectLst/>
                        </a:rPr>
                        <a:t/>
                      </a:r>
                      <a:br>
                        <a:rPr lang="en-US" sz="900" kern="0">
                          <a:effectLst/>
                        </a:rPr>
                      </a:br>
                      <a:r>
                        <a:rPr lang="en-US" sz="900" kern="0">
                          <a:effectLst/>
                        </a:rPr>
                        <a:t>                case 0: </a:t>
                      </a:r>
                      <a:r>
                        <a:rPr lang="en-US" sz="900" kern="100">
                          <a:effectLst/>
                        </a:rPr>
                        <a:t>						</a:t>
                      </a:r>
                      <a:r>
                        <a:rPr lang="en-US" sz="900" kern="0">
                          <a:effectLst/>
                        </a:rPr>
                        <a:t>// </a:t>
                      </a:r>
                      <a:r>
                        <a:rPr lang="zh-CN" sz="900" kern="0">
                          <a:effectLst/>
                        </a:rPr>
                        <a:t>状态判断</a:t>
                      </a:r>
                      <a:r>
                        <a:rPr lang="en-US" sz="900" kern="0">
                          <a:effectLst/>
                        </a:rPr>
                        <a:t/>
                      </a:r>
                      <a:br>
                        <a:rPr lang="en-US" sz="900" kern="0">
                          <a:effectLst/>
                        </a:rPr>
                      </a:br>
                      <a:r>
                        <a:rPr lang="en-US" sz="900" kern="0">
                          <a:effectLst/>
                        </a:rPr>
                        <a:t>                    int value = transactionIndex.getAndIncrement();</a:t>
                      </a:r>
                      <a:r>
                        <a:rPr lang="en-US" sz="900" kern="100">
                          <a:effectLst/>
                        </a:rPr>
                        <a:t>	</a:t>
                      </a:r>
                      <a:r>
                        <a:rPr lang="en-US" sz="900" kern="0">
                          <a:effectLst/>
                        </a:rPr>
                        <a:t>// </a:t>
                      </a:r>
                      <a:r>
                        <a:rPr lang="zh-CN" sz="900" kern="0">
                          <a:effectLst/>
                        </a:rPr>
                        <a:t>模拟业务处理</a:t>
                      </a:r>
                      <a:r>
                        <a:rPr lang="en-US" sz="900" kern="0">
                          <a:effectLst/>
                        </a:rPr>
                        <a:t/>
                      </a:r>
                      <a:br>
                        <a:rPr lang="en-US" sz="900" kern="0">
                          <a:effectLst/>
                        </a:rPr>
                      </a:br>
                      <a:r>
                        <a:rPr lang="en-US" sz="900" kern="0">
                          <a:effectLst/>
                        </a:rPr>
                        <a:t>                    status = value % 3; </a:t>
                      </a:r>
                      <a:r>
                        <a:rPr lang="en-US" sz="900" kern="100">
                          <a:effectLst/>
                        </a:rPr>
                        <a:t>				</a:t>
                      </a:r>
                      <a:r>
                        <a:rPr lang="en-US" sz="900" kern="0">
                          <a:effectLst/>
                        </a:rPr>
                        <a:t>// </a:t>
                      </a:r>
                      <a:r>
                        <a:rPr lang="zh-CN" sz="900" kern="0">
                          <a:effectLst/>
                        </a:rPr>
                        <a:t>模拟业务计算</a:t>
                      </a:r>
                      <a:r>
                        <a:rPr lang="en-US" sz="900" kern="0">
                          <a:effectLst/>
                        </a:rPr>
                        <a:t/>
                      </a:r>
                      <a:br>
                        <a:rPr lang="en-US" sz="900" kern="0">
                          <a:effectLst/>
                        </a:rPr>
                      </a:br>
                      <a:r>
                        <a:rPr lang="en-US" sz="900" kern="0">
                          <a:effectLst/>
                        </a:rPr>
                        <a:t>                    this.localTransMap.put(msg.getTransactionId(), status); // </a:t>
                      </a:r>
                      <a:r>
                        <a:rPr lang="zh-CN" sz="900" kern="0">
                          <a:effectLst/>
                        </a:rPr>
                        <a:t>保存业务状态</a:t>
                      </a:r>
                      <a:r>
                        <a:rPr lang="en-US" sz="900" kern="0">
                          <a:effectLst/>
                        </a:rPr>
                        <a:t/>
                      </a:r>
                      <a:br>
                        <a:rPr lang="en-US" sz="900" kern="0">
                          <a:effectLst/>
                        </a:rPr>
                      </a:br>
                      <a:r>
                        <a:rPr lang="en-US" sz="900" kern="0">
                          <a:effectLst/>
                        </a:rPr>
                        <a:t>                    return LocalTransactionState.UNKNOW; </a:t>
                      </a:r>
                      <a:r>
                        <a:rPr lang="en-US" sz="900" kern="100">
                          <a:effectLst/>
                        </a:rPr>
                        <a:t>		</a:t>
                      </a:r>
                      <a:r>
                        <a:rPr lang="en-US" sz="900" kern="0">
                          <a:effectLst/>
                        </a:rPr>
                        <a:t>// </a:t>
                      </a:r>
                      <a:r>
                        <a:rPr lang="zh-CN" sz="900" kern="0">
                          <a:effectLst/>
                        </a:rPr>
                        <a:t>回查处理</a:t>
                      </a:r>
                      <a:r>
                        <a:rPr lang="en-US" sz="900" kern="0">
                          <a:effectLst/>
                        </a:rPr>
                        <a:t/>
                      </a:r>
                      <a:br>
                        <a:rPr lang="en-US" sz="900" kern="0">
                          <a:effectLst/>
                        </a:rPr>
                      </a:br>
                      <a:r>
                        <a:rPr lang="en-US" sz="900" kern="0">
                          <a:effectLst/>
                        </a:rPr>
                        <a:t>                case 1: </a:t>
                      </a:r>
                      <a:r>
                        <a:rPr lang="en-US" sz="900" kern="100">
                          <a:effectLst/>
                        </a:rPr>
                        <a:t>						</a:t>
                      </a:r>
                      <a:r>
                        <a:rPr lang="en-US" sz="900" kern="0">
                          <a:effectLst/>
                        </a:rPr>
                        <a:t>// </a:t>
                      </a:r>
                      <a:r>
                        <a:rPr lang="zh-CN" sz="900" kern="0">
                          <a:effectLst/>
                        </a:rPr>
                        <a:t>状态判断</a:t>
                      </a:r>
                      <a:r>
                        <a:rPr lang="en-US" sz="900" kern="0">
                          <a:effectLst/>
                        </a:rPr>
                        <a:t/>
                      </a:r>
                      <a:br>
                        <a:rPr lang="en-US" sz="900" kern="0">
                          <a:effectLst/>
                        </a:rPr>
                      </a:br>
                      <a:r>
                        <a:rPr lang="en-US" sz="900" kern="0">
                          <a:effectLst/>
                        </a:rPr>
                        <a:t>                    return LocalTransactionState.COMMIT_MESSAGE; </a:t>
                      </a:r>
                      <a:r>
                        <a:rPr lang="en-US" sz="900" kern="100">
                          <a:effectLst/>
                        </a:rPr>
                        <a:t>	</a:t>
                      </a:r>
                      <a:r>
                        <a:rPr lang="en-US" sz="900" kern="0">
                          <a:effectLst/>
                        </a:rPr>
                        <a:t>// </a:t>
                      </a:r>
                      <a:r>
                        <a:rPr lang="zh-CN" sz="900" kern="0">
                          <a:effectLst/>
                        </a:rPr>
                        <a:t>消息提交</a:t>
                      </a:r>
                      <a:r>
                        <a:rPr lang="en-US" sz="900" kern="0">
                          <a:effectLst/>
                        </a:rPr>
                        <a:t/>
                      </a:r>
                      <a:br>
                        <a:rPr lang="en-US" sz="900" kern="0">
                          <a:effectLst/>
                        </a:rPr>
                      </a:br>
                      <a:r>
                        <a:rPr lang="en-US" sz="900" kern="0">
                          <a:effectLst/>
                        </a:rPr>
                        <a:t>                case 2: </a:t>
                      </a:r>
                      <a:r>
                        <a:rPr lang="en-US" sz="900" kern="100">
                          <a:effectLst/>
                        </a:rPr>
                        <a:t>						</a:t>
                      </a:r>
                      <a:r>
                        <a:rPr lang="en-US" sz="900" kern="0">
                          <a:effectLst/>
                        </a:rPr>
                        <a:t>// </a:t>
                      </a:r>
                      <a:r>
                        <a:rPr lang="zh-CN" sz="900" kern="0">
                          <a:effectLst/>
                        </a:rPr>
                        <a:t>状态判断</a:t>
                      </a:r>
                      <a:r>
                        <a:rPr lang="en-US" sz="900" kern="0">
                          <a:effectLst/>
                        </a:rPr>
                        <a:t/>
                      </a:r>
                      <a:br>
                        <a:rPr lang="en-US" sz="900" kern="0">
                          <a:effectLst/>
                        </a:rPr>
                      </a:br>
                      <a:r>
                        <a:rPr lang="en-US" sz="900" kern="0">
                          <a:effectLst/>
                        </a:rPr>
                        <a:t>                    return LocalTransactionState.ROLLBACK_MESSAGE; </a:t>
                      </a:r>
                      <a:r>
                        <a:rPr lang="en-US" sz="900" kern="100">
                          <a:effectLst/>
                        </a:rPr>
                        <a:t>	</a:t>
                      </a:r>
                      <a:r>
                        <a:rPr lang="en-US" sz="900" kern="0">
                          <a:effectLst/>
                        </a:rPr>
                        <a:t>// </a:t>
                      </a:r>
                      <a:r>
                        <a:rPr lang="zh-CN" sz="900" kern="0">
                          <a:effectLst/>
                        </a:rPr>
                        <a:t>消息回滚</a:t>
                      </a:r>
                      <a:r>
                        <a:rPr lang="en-US" sz="900" kern="0">
                          <a:effectLst/>
                        </a:rPr>
                        <a:t/>
                      </a:r>
                      <a:br>
                        <a:rPr lang="en-US" sz="900" kern="0">
                          <a:effectLst/>
                        </a:rPr>
                      </a:br>
                      <a:r>
                        <a:rPr lang="en-US" sz="900" kern="0">
                          <a:effectLst/>
                        </a:rPr>
                        <a:t>            }</a:t>
                      </a:r>
                      <a:br>
                        <a:rPr lang="en-US" sz="900" kern="0">
                          <a:effectLst/>
                        </a:rPr>
                      </a:br>
                      <a:r>
                        <a:rPr lang="en-US" sz="900" kern="0">
                          <a:effectLst/>
                        </a:rPr>
                        <a:t>        }</a:t>
                      </a:r>
                      <a:br>
                        <a:rPr lang="en-US" sz="900" kern="0">
                          <a:effectLst/>
                        </a:rPr>
                      </a:br>
                      <a:r>
                        <a:rPr lang="en-US" sz="900" kern="0">
                          <a:effectLst/>
                        </a:rPr>
                        <a:t>        return LocalTransactionState.COMMIT_MESSAGE; </a:t>
                      </a:r>
                      <a:r>
                        <a:rPr lang="en-US" sz="900" kern="100">
                          <a:effectLst/>
                        </a:rPr>
                        <a:t>		</a:t>
                      </a:r>
                      <a:r>
                        <a:rPr lang="en-US" sz="900" kern="0">
                          <a:effectLst/>
                        </a:rPr>
                        <a:t>// </a:t>
                      </a:r>
                      <a:r>
                        <a:rPr lang="zh-CN" sz="900" kern="0">
                          <a:effectLst/>
                        </a:rPr>
                        <a:t>消息提交</a:t>
                      </a:r>
                      <a:r>
                        <a:rPr lang="en-US" sz="900" kern="0">
                          <a:effectLst/>
                        </a:rPr>
                        <a:t/>
                      </a:r>
                      <a:br>
                        <a:rPr lang="en-US" sz="900" kern="0">
                          <a:effectLst/>
                        </a:rPr>
                      </a:br>
                      <a:r>
                        <a:rPr lang="en-US" sz="900" kern="0">
                          <a:effectLst/>
                        </a:rPr>
                        <a:t>    }</a:t>
                      </a:r>
                      <a:br>
                        <a:rPr lang="en-US" sz="900" kern="0">
                          <a:effectLst/>
                        </a:rPr>
                      </a:br>
                      <a:r>
                        <a:rPr lang="en-US" sz="90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21867136"/>
                  </a:ext>
                </a:extLst>
              </a:tr>
            </a:tbl>
          </a:graphicData>
        </a:graphic>
      </p:graphicFrame>
      <p:pic>
        <p:nvPicPr>
          <p:cNvPr id="409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1" y="5006894"/>
            <a:ext cx="11118322" cy="158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42027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编写事务消息生产者</a:t>
            </a:r>
            <a:endParaRPr lang="zh-CN" altLang="en-US"/>
          </a:p>
        </p:txBody>
      </p:sp>
      <p:graphicFrame>
        <p:nvGraphicFramePr>
          <p:cNvPr id="4" name="表格 3"/>
          <p:cNvGraphicFramePr>
            <a:graphicFrameLocks noGrp="1"/>
          </p:cNvGraphicFramePr>
          <p:nvPr>
            <p:extLst/>
          </p:nvPr>
        </p:nvGraphicFramePr>
        <p:xfrm>
          <a:off x="265165" y="849087"/>
          <a:ext cx="11579701" cy="5687180"/>
        </p:xfrm>
        <a:graphic>
          <a:graphicData uri="http://schemas.openxmlformats.org/drawingml/2006/table">
            <a:tbl>
              <a:tblPr firstRow="1" firstCol="1" lastRow="1" lastCol="1" bandRow="1" bandCol="1">
                <a:tableStyleId>{5940675A-B579-460E-94D1-54222C63F5DA}</a:tableStyleId>
              </a:tblPr>
              <a:tblGrid>
                <a:gridCol w="11579701">
                  <a:extLst>
                    <a:ext uri="{9D8B030D-6E8A-4147-A177-3AD203B41FA5}">
                      <a16:colId xmlns:a16="http://schemas.microsoft.com/office/drawing/2014/main" val="1706830661"/>
                    </a:ext>
                  </a:extLst>
                </a:gridCol>
              </a:tblGrid>
              <a:tr h="568718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rPr>
                        <a:t>package com.yootk.rocketmq.transaction;</a:t>
                      </a:r>
                      <a:br>
                        <a:rPr lang="en-US" sz="900" kern="0">
                          <a:effectLst/>
                        </a:rPr>
                      </a:br>
                      <a:r>
                        <a:rPr lang="en-US" sz="900" kern="0">
                          <a:effectLst/>
                        </a:rPr>
                        <a:t>public class TransactionMessageProducer { </a:t>
                      </a:r>
                      <a:r>
                        <a:rPr lang="en-US" sz="900" kern="100">
                          <a:effectLst/>
                        </a:rPr>
                        <a:t>			</a:t>
                      </a:r>
                      <a:r>
                        <a:rPr lang="en-US" sz="900" kern="0">
                          <a:effectLst/>
                        </a:rPr>
                        <a:t>// </a:t>
                      </a:r>
                      <a:r>
                        <a:rPr lang="zh-CN" sz="900" kern="0">
                          <a:effectLst/>
                        </a:rPr>
                        <a:t>李兴华高薪就业编程训练营</a:t>
                      </a:r>
                      <a:r>
                        <a:rPr lang="en-US" sz="900" kern="0">
                          <a:effectLst/>
                        </a:rPr>
                        <a:t/>
                      </a:r>
                      <a:br>
                        <a:rPr lang="en-US" sz="900" kern="0">
                          <a:effectLst/>
                        </a:rPr>
                      </a:br>
                      <a:r>
                        <a:rPr lang="en-US" sz="900" kern="0">
                          <a:effectLst/>
                        </a:rPr>
                        <a:t>    public static final String NAME_SERVER_LIST = "rocketmq-server:9876"; // NameServer</a:t>
                      </a:r>
                      <a:br>
                        <a:rPr lang="en-US" sz="900" kern="0">
                          <a:effectLst/>
                        </a:rPr>
                      </a:br>
                      <a:r>
                        <a:rPr lang="en-US" sz="900" kern="0">
                          <a:effectLst/>
                        </a:rPr>
                        <a:t>    public static final String PRODUCER_GROUP = "muyan-transaction-group";// </a:t>
                      </a:r>
                      <a:r>
                        <a:rPr lang="zh-CN" sz="900" kern="0">
                          <a:effectLst/>
                        </a:rPr>
                        <a:t>生产组</a:t>
                      </a:r>
                      <a:r>
                        <a:rPr lang="en-US" sz="900" kern="0">
                          <a:effectLst/>
                        </a:rPr>
                        <a:t/>
                      </a:r>
                      <a:br>
                        <a:rPr lang="en-US" sz="900" kern="0">
                          <a:effectLst/>
                        </a:rPr>
                      </a:br>
                      <a:r>
                        <a:rPr lang="en-US" sz="900" kern="0">
                          <a:effectLst/>
                        </a:rPr>
                        <a:t>    public static final String TOPIC = "TopicTransaction"; </a:t>
                      </a:r>
                      <a:r>
                        <a:rPr lang="en-US" sz="900" kern="100">
                          <a:effectLst/>
                        </a:rPr>
                        <a:t>	</a:t>
                      </a:r>
                      <a:r>
                        <a:rPr lang="en-US" sz="900" kern="0">
                          <a:effectLst/>
                        </a:rPr>
                        <a:t>// </a:t>
                      </a:r>
                      <a:r>
                        <a:rPr lang="zh-CN" sz="900" kern="0">
                          <a:effectLst/>
                        </a:rPr>
                        <a:t>主题</a:t>
                      </a:r>
                      <a:r>
                        <a:rPr lang="en-US" sz="900" kern="0">
                          <a:effectLst/>
                        </a:rPr>
                        <a:t/>
                      </a:r>
                      <a:br>
                        <a:rPr lang="en-US" sz="900" kern="0">
                          <a:effectLst/>
                        </a:rPr>
                      </a:br>
                      <a:r>
                        <a:rPr lang="en-US" sz="900" kern="0">
                          <a:effectLst/>
                        </a:rPr>
                        <a:t>    public static final String ACCESSKEY = "RocketMQMuyan"; </a:t>
                      </a:r>
                      <a:r>
                        <a:rPr lang="en-US" sz="900" kern="100">
                          <a:effectLst/>
                        </a:rPr>
                        <a:t>	</a:t>
                      </a:r>
                      <a:r>
                        <a:rPr lang="en-US" sz="900" kern="0">
                          <a:effectLst/>
                        </a:rPr>
                        <a:t>// </a:t>
                      </a:r>
                      <a:r>
                        <a:rPr lang="zh-CN" sz="900" kern="0">
                          <a:effectLst/>
                        </a:rPr>
                        <a:t>用户名</a:t>
                      </a:r>
                      <a:r>
                        <a:rPr lang="en-US" sz="900" kern="0">
                          <a:effectLst/>
                        </a:rPr>
                        <a:t/>
                      </a:r>
                      <a:br>
                        <a:rPr lang="en-US" sz="900" kern="0">
                          <a:effectLst/>
                        </a:rPr>
                      </a:br>
                      <a:r>
                        <a:rPr lang="en-US" sz="900" kern="0">
                          <a:effectLst/>
                        </a:rPr>
                        <a:t>    public static final String SECRETKEY = "helloyootk"; </a:t>
                      </a:r>
                      <a:r>
                        <a:rPr lang="en-US" sz="900" kern="100">
                          <a:effectLst/>
                        </a:rPr>
                        <a:t>	</a:t>
                      </a:r>
                      <a:r>
                        <a:rPr lang="en-US" sz="900" kern="0">
                          <a:effectLst/>
                        </a:rPr>
                        <a:t>// </a:t>
                      </a:r>
                      <a:r>
                        <a:rPr lang="zh-CN" sz="900" kern="0">
                          <a:effectLst/>
                        </a:rPr>
                        <a:t>密码</a:t>
                      </a:r>
                      <a:r>
                        <a:rPr lang="en-US" sz="900" kern="0">
                          <a:effectLst/>
                        </a:rPr>
                        <a:t/>
                      </a:r>
                      <a:br>
                        <a:rPr lang="en-US" sz="900" kern="0">
                          <a:effectLst/>
                        </a:rPr>
                      </a:br>
                      <a:r>
                        <a:rPr lang="en-US" sz="900" kern="0">
                          <a:effectLst/>
                        </a:rPr>
                        <a:t>    public static void main(String[] args) throws Exception { // </a:t>
                      </a:r>
                      <a:r>
                        <a:rPr lang="zh-CN" sz="900" kern="0">
                          <a:effectLst/>
                        </a:rPr>
                        <a:t>沐言科技：</a:t>
                      </a:r>
                      <a:r>
                        <a:rPr lang="en-US" sz="900" kern="0">
                          <a:effectLst/>
                        </a:rPr>
                        <a:t>www.yootk.com</a:t>
                      </a:r>
                      <a:br>
                        <a:rPr lang="en-US" sz="900" kern="0">
                          <a:effectLst/>
                        </a:rPr>
                      </a:br>
                      <a:r>
                        <a:rPr lang="en-US" sz="900" kern="0">
                          <a:effectLst/>
                        </a:rPr>
                        <a:t>        RPCHook clientHook = new AclClientRPCHook(</a:t>
                      </a:r>
                      <a:br>
                        <a:rPr lang="en-US" sz="900" kern="0">
                          <a:effectLst/>
                        </a:rPr>
                      </a:br>
                      <a:r>
                        <a:rPr lang="en-US" sz="900" kern="0">
                          <a:effectLst/>
                        </a:rPr>
                        <a:t>              new SessionCredentials(ACCESSKEY, SECRETKEY));</a:t>
                      </a:r>
                      <a:r>
                        <a:rPr lang="en-US" sz="900" kern="100">
                          <a:effectLst/>
                        </a:rPr>
                        <a:t> 	</a:t>
                      </a:r>
                      <a:r>
                        <a:rPr lang="en-US" sz="900" kern="0">
                          <a:effectLst/>
                        </a:rPr>
                        <a:t>// ACL</a:t>
                      </a:r>
                      <a:r>
                        <a:rPr lang="zh-CN" sz="900" kern="0">
                          <a:effectLst/>
                        </a:rPr>
                        <a:t>认证</a:t>
                      </a:r>
                      <a:r>
                        <a:rPr lang="en-US" sz="900" kern="0">
                          <a:effectLst/>
                        </a:rPr>
                        <a:t/>
                      </a:r>
                      <a:br>
                        <a:rPr lang="en-US" sz="900" kern="0">
                          <a:effectLst/>
                        </a:rPr>
                      </a:br>
                      <a:r>
                        <a:rPr lang="en-US" sz="900" kern="0">
                          <a:effectLst/>
                        </a:rPr>
                        <a:t>        TransactionListener transactionListener = new TransactionListenerImpl();</a:t>
                      </a:r>
                      <a:br>
                        <a:rPr lang="en-US" sz="900" kern="0">
                          <a:effectLst/>
                        </a:rPr>
                      </a:br>
                      <a:r>
                        <a:rPr lang="en-US" sz="900" kern="0">
                          <a:effectLst/>
                        </a:rPr>
                        <a:t>        TransactionMQProducer producer = new TransactionMQProducer(</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PRODUCER_GROUP, clientHook); </a:t>
                      </a:r>
                      <a:r>
                        <a:rPr lang="en-US" sz="900" kern="100">
                          <a:effectLst/>
                        </a:rPr>
                        <a:t>		</a:t>
                      </a:r>
                      <a:r>
                        <a:rPr lang="en-US" sz="900" kern="0">
                          <a:effectLst/>
                        </a:rPr>
                        <a:t>// </a:t>
                      </a:r>
                      <a:r>
                        <a:rPr lang="zh-CN" sz="900" kern="0">
                          <a:effectLst/>
                        </a:rPr>
                        <a:t>消息生产者</a:t>
                      </a:r>
                      <a:r>
                        <a:rPr lang="en-US" sz="900" kern="0">
                          <a:effectLst/>
                        </a:rPr>
                        <a:t/>
                      </a:r>
                      <a:br>
                        <a:rPr lang="en-US" sz="900" kern="0">
                          <a:effectLst/>
                        </a:rPr>
                      </a:br>
                      <a:r>
                        <a:rPr lang="en-US" sz="900" kern="0">
                          <a:effectLst/>
                        </a:rPr>
                        <a:t>        producer.setNamesrvAddr(NAME_SERVER_LIST); </a:t>
                      </a:r>
                      <a:r>
                        <a:rPr lang="en-US" sz="900" kern="100">
                          <a:effectLst/>
                        </a:rPr>
                        <a:t>		</a:t>
                      </a:r>
                      <a:r>
                        <a:rPr lang="en-US" sz="900" kern="0">
                          <a:effectLst/>
                        </a:rPr>
                        <a:t>// NameServer</a:t>
                      </a:r>
                      <a:r>
                        <a:rPr lang="zh-CN" sz="900" kern="0">
                          <a:effectLst/>
                        </a:rPr>
                        <a:t>地址</a:t>
                      </a:r>
                      <a:r>
                        <a:rPr lang="en-US" sz="900" kern="0">
                          <a:effectLst/>
                        </a:rPr>
                        <a:t/>
                      </a:r>
                      <a:br>
                        <a:rPr lang="en-US" sz="900" kern="0">
                          <a:effectLst/>
                        </a:rPr>
                      </a:br>
                      <a:r>
                        <a:rPr lang="en-US" sz="900" kern="0">
                          <a:effectLst/>
                        </a:rPr>
                        <a:t>        ExecutorService executorService = Executors.newFixedThreadPool(8) ; // </a:t>
                      </a:r>
                      <a:r>
                        <a:rPr lang="zh-CN" sz="900" kern="0">
                          <a:effectLst/>
                        </a:rPr>
                        <a:t>线程池</a:t>
                      </a:r>
                      <a:r>
                        <a:rPr lang="en-US" sz="900" kern="0">
                          <a:effectLst/>
                        </a:rPr>
                        <a:t/>
                      </a:r>
                      <a:br>
                        <a:rPr lang="en-US" sz="900" kern="0">
                          <a:effectLst/>
                        </a:rPr>
                      </a:br>
                      <a:r>
                        <a:rPr lang="en-US" sz="900" kern="0">
                          <a:effectLst/>
                        </a:rPr>
                        <a:t>        producer.setExecutorService(executorService); </a:t>
                      </a:r>
                      <a:r>
                        <a:rPr lang="en-US" sz="900" kern="100">
                          <a:effectLst/>
                        </a:rPr>
                        <a:t>	</a:t>
                      </a:r>
                      <a:r>
                        <a:rPr lang="en-US" sz="900" kern="0">
                          <a:effectLst/>
                        </a:rPr>
                        <a:t>// </a:t>
                      </a:r>
                      <a:r>
                        <a:rPr lang="zh-CN" sz="900" kern="0">
                          <a:effectLst/>
                        </a:rPr>
                        <a:t>事务状态检查线程池</a:t>
                      </a:r>
                      <a:r>
                        <a:rPr lang="en-US" sz="900" kern="0">
                          <a:effectLst/>
                        </a:rPr>
                        <a:t/>
                      </a:r>
                      <a:br>
                        <a:rPr lang="en-US" sz="900" kern="0">
                          <a:effectLst/>
                        </a:rPr>
                      </a:br>
                      <a:r>
                        <a:rPr lang="en-US" sz="900" kern="0">
                          <a:effectLst/>
                        </a:rPr>
                        <a:t>        producer.setTransactionListener(transactionListener); // </a:t>
                      </a:r>
                      <a:r>
                        <a:rPr lang="zh-CN" sz="900" kern="0">
                          <a:effectLst/>
                        </a:rPr>
                        <a:t>事务监听</a:t>
                      </a:r>
                      <a:r>
                        <a:rPr lang="en-US" sz="900" kern="0">
                          <a:effectLst/>
                        </a:rPr>
                        <a:t/>
                      </a:r>
                      <a:br>
                        <a:rPr lang="en-US" sz="900" kern="0">
                          <a:effectLst/>
                        </a:rPr>
                      </a:br>
                      <a:r>
                        <a:rPr lang="en-US" sz="900" kern="0">
                          <a:effectLst/>
                        </a:rPr>
                        <a:t>        producer.start();</a:t>
                      </a:r>
                      <a:r>
                        <a:rPr lang="en-US" sz="900" kern="100">
                          <a:effectLst/>
                        </a:rPr>
                        <a:t>					</a:t>
                      </a:r>
                      <a:r>
                        <a:rPr lang="en-US" sz="900" kern="0">
                          <a:effectLst/>
                        </a:rPr>
                        <a:t>// </a:t>
                      </a:r>
                      <a:r>
                        <a:rPr lang="zh-CN" sz="900" kern="0">
                          <a:effectLst/>
                        </a:rPr>
                        <a:t>启动生产者</a:t>
                      </a:r>
                      <a:r>
                        <a:rPr lang="en-US" sz="900" kern="0">
                          <a:effectLst/>
                        </a:rPr>
                        <a:t/>
                      </a:r>
                      <a:br>
                        <a:rPr lang="en-US" sz="900" kern="0">
                          <a:effectLst/>
                        </a:rPr>
                      </a:br>
                      <a:r>
                        <a:rPr lang="en-US" sz="900" kern="0">
                          <a:effectLst/>
                        </a:rPr>
                        <a:t>        sendDeptMessage(producer); </a:t>
                      </a:r>
                      <a:r>
                        <a:rPr lang="en-US" sz="900" kern="100">
                          <a:effectLst/>
                        </a:rPr>
                        <a:t>				</a:t>
                      </a:r>
                      <a:r>
                        <a:rPr lang="en-US" sz="900" kern="0">
                          <a:effectLst/>
                        </a:rPr>
                        <a:t>// </a:t>
                      </a:r>
                      <a:r>
                        <a:rPr lang="zh-CN" sz="900" kern="0">
                          <a:effectLst/>
                        </a:rPr>
                        <a:t>增加部门消息</a:t>
                      </a:r>
                      <a:r>
                        <a:rPr lang="en-US" sz="900" kern="0">
                          <a:effectLst/>
                        </a:rPr>
                        <a:t/>
                      </a:r>
                      <a:br>
                        <a:rPr lang="en-US" sz="900" kern="0">
                          <a:effectLst/>
                        </a:rPr>
                      </a:br>
                      <a:r>
                        <a:rPr lang="en-US" sz="900" kern="0">
                          <a:effectLst/>
                        </a:rPr>
                        <a:t>        sendEmpMessage(producer); </a:t>
                      </a:r>
                      <a:r>
                        <a:rPr lang="en-US" sz="900" kern="100">
                          <a:effectLst/>
                        </a:rPr>
                        <a:t>				</a:t>
                      </a:r>
                      <a:r>
                        <a:rPr lang="en-US" sz="900" kern="0">
                          <a:effectLst/>
                        </a:rPr>
                        <a:t>// </a:t>
                      </a:r>
                      <a:r>
                        <a:rPr lang="zh-CN" sz="900" kern="0">
                          <a:effectLst/>
                        </a:rPr>
                        <a:t>增加雇员消息</a:t>
                      </a:r>
                      <a:r>
                        <a:rPr lang="en-US" sz="900" kern="0">
                          <a:effectLst/>
                        </a:rPr>
                        <a:t/>
                      </a:r>
                      <a:br>
                        <a:rPr lang="en-US" sz="900" kern="0">
                          <a:effectLst/>
                        </a:rPr>
                      </a:br>
                      <a:r>
                        <a:rPr lang="en-US" sz="900" kern="0">
                          <a:effectLst/>
                        </a:rPr>
                        <a:t>        TimeUnit.MINUTES.sleep(Long.MAX_VALUE); </a:t>
                      </a:r>
                      <a:r>
                        <a:rPr lang="en-US" sz="900" kern="100">
                          <a:effectLst/>
                        </a:rPr>
                        <a:t>		</a:t>
                      </a:r>
                      <a:r>
                        <a:rPr lang="en-US" sz="900" kern="0">
                          <a:effectLst/>
                        </a:rPr>
                        <a:t>// </a:t>
                      </a:r>
                      <a:r>
                        <a:rPr lang="zh-CN" sz="900" kern="0">
                          <a:effectLst/>
                        </a:rPr>
                        <a:t>等待事务消息处理</a:t>
                      </a:r>
                      <a:r>
                        <a:rPr lang="en-US" sz="900" kern="0">
                          <a:effectLst/>
                        </a:rPr>
                        <a:t/>
                      </a:r>
                      <a:br>
                        <a:rPr lang="en-US" sz="900" kern="0">
                          <a:effectLst/>
                        </a:rPr>
                      </a:br>
                      <a:r>
                        <a:rPr lang="en-US" sz="900" kern="0">
                          <a:effectLst/>
                        </a:rPr>
                        <a:t>        producer.shutdown();</a:t>
                      </a:r>
                      <a:r>
                        <a:rPr lang="en-US" sz="900" kern="100">
                          <a:effectLst/>
                        </a:rPr>
                        <a:t>				</a:t>
                      </a:r>
                      <a:r>
                        <a:rPr lang="en-US" sz="900" kern="0">
                          <a:effectLst/>
                        </a:rPr>
                        <a:t>// </a:t>
                      </a:r>
                      <a:r>
                        <a:rPr lang="zh-CN" sz="900" kern="0">
                          <a:effectLst/>
                        </a:rPr>
                        <a:t>关闭生产者</a:t>
                      </a:r>
                      <a:r>
                        <a:rPr lang="en-US" sz="900" kern="0">
                          <a:effectLst/>
                        </a:rPr>
                        <a:t/>
                      </a:r>
                      <a:br>
                        <a:rPr lang="en-US" sz="900" kern="0">
                          <a:effectLst/>
                        </a:rPr>
                      </a:br>
                      <a:r>
                        <a:rPr lang="en-US" sz="900" kern="0">
                          <a:effectLst/>
                        </a:rPr>
                        <a:t>    }</a:t>
                      </a:r>
                      <a:br>
                        <a:rPr lang="en-US" sz="900" kern="0">
                          <a:effectLst/>
                        </a:rPr>
                      </a:br>
                      <a:r>
                        <a:rPr lang="en-US" sz="900" kern="0">
                          <a:effectLst/>
                        </a:rPr>
                        <a:t>    public static void sendDeptMessage(TransactionMQProducer producer) throws Exception {</a:t>
                      </a:r>
                      <a:br>
                        <a:rPr lang="en-US" sz="900" kern="0">
                          <a:effectLst/>
                        </a:rPr>
                      </a:br>
                      <a:r>
                        <a:rPr lang="en-US" sz="900" kern="0">
                          <a:effectLst/>
                        </a:rPr>
                        <a:t>        Message msg = new Message(TOPIC, "dept",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a:t>
                      </a:r>
                      <a:r>
                        <a:rPr lang="zh-CN" sz="900" kern="0">
                          <a:effectLst/>
                        </a:rPr>
                        <a:t>【</a:t>
                      </a:r>
                      <a:r>
                        <a:rPr lang="en-US" sz="900" kern="0">
                          <a:effectLst/>
                        </a:rPr>
                        <a:t>DEPT</a:t>
                      </a:r>
                      <a:r>
                        <a:rPr lang="zh-CN" sz="900" kern="0">
                          <a:effectLst/>
                        </a:rPr>
                        <a:t>】增加新部门事务</a:t>
                      </a:r>
                      <a:r>
                        <a:rPr lang="en-US" sz="900" kern="0">
                          <a:effectLst/>
                        </a:rPr>
                        <a:t>".getBytes(RemotingHelper.DEFAULT_CHARSET));</a:t>
                      </a:r>
                      <a:br>
                        <a:rPr lang="en-US" sz="900" kern="0">
                          <a:effectLst/>
                        </a:rPr>
                      </a:br>
                      <a:r>
                        <a:rPr lang="en-US" sz="900" kern="0">
                          <a:effectLst/>
                        </a:rPr>
                        <a:t>        TransactionSendResult result = producer.sendMessageInTransaction(</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msg, "DeptProvider");</a:t>
                      </a:r>
                      <a:r>
                        <a:rPr lang="en-US" sz="900" kern="100">
                          <a:effectLst/>
                        </a:rPr>
                        <a:t>			</a:t>
                      </a:r>
                      <a:r>
                        <a:rPr lang="en-US" sz="900" kern="0">
                          <a:effectLst/>
                        </a:rPr>
                        <a:t>// </a:t>
                      </a:r>
                      <a:r>
                        <a:rPr lang="zh-CN" sz="900" kern="0">
                          <a:effectLst/>
                        </a:rPr>
                        <a:t>发送事务消息</a:t>
                      </a:r>
                      <a:r>
                        <a:rPr lang="en-US" sz="900" kern="0">
                          <a:effectLst/>
                        </a:rPr>
                        <a:t/>
                      </a:r>
                      <a:br>
                        <a:rPr lang="en-US" sz="900" kern="0">
                          <a:effectLst/>
                        </a:rPr>
                      </a:br>
                      <a:r>
                        <a:rPr lang="en-US" sz="900" kern="0">
                          <a:effectLst/>
                        </a:rPr>
                        <a:t>        TimeUnit.MICROSECONDS.sleep(10); </a:t>
                      </a:r>
                      <a:r>
                        <a:rPr lang="en-US" sz="900" kern="100">
                          <a:effectLst/>
                        </a:rPr>
                        <a:t>			</a:t>
                      </a:r>
                      <a:r>
                        <a:rPr lang="en-US" sz="900" kern="0">
                          <a:effectLst/>
                        </a:rPr>
                        <a:t>// </a:t>
                      </a:r>
                      <a:r>
                        <a:rPr lang="zh-CN" sz="900" kern="0">
                          <a:effectLst/>
                        </a:rPr>
                        <a:t>模拟调用间隔</a:t>
                      </a:r>
                      <a:r>
                        <a:rPr lang="en-US" sz="900" kern="0">
                          <a:effectLst/>
                        </a:rPr>
                        <a:t/>
                      </a:r>
                      <a:br>
                        <a:rPr lang="en-US" sz="900" kern="0">
                          <a:effectLst/>
                        </a:rPr>
                      </a:br>
                      <a:r>
                        <a:rPr lang="en-US" sz="900" kern="0">
                          <a:effectLst/>
                        </a:rPr>
                        <a:t>    }</a:t>
                      </a:r>
                      <a:br>
                        <a:rPr lang="en-US" sz="900" kern="0">
                          <a:effectLst/>
                        </a:rPr>
                      </a:br>
                      <a:r>
                        <a:rPr lang="en-US" sz="900" kern="0">
                          <a:effectLst/>
                        </a:rPr>
                        <a:t>    public static void sendEmpMessage(TransactionMQProducer producer) throws Exception {</a:t>
                      </a:r>
                      <a:br>
                        <a:rPr lang="en-US" sz="900" kern="0">
                          <a:effectLst/>
                        </a:rPr>
                      </a:br>
                      <a:r>
                        <a:rPr lang="en-US" sz="900" kern="0">
                          <a:effectLst/>
                        </a:rPr>
                        <a:t>        for (int x = 0; x &lt; 3; x++) {</a:t>
                      </a:r>
                      <a:br>
                        <a:rPr lang="en-US" sz="900" kern="0">
                          <a:effectLst/>
                        </a:rPr>
                      </a:br>
                      <a:r>
                        <a:rPr lang="en-US" sz="900" kern="0">
                          <a:effectLst/>
                        </a:rPr>
                        <a:t>            Message msg = new Message(TOPIC, "emp",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 </a:t>
                      </a:r>
                      <a:r>
                        <a:rPr lang="en-US" sz="900" kern="100">
                          <a:effectLst/>
                        </a:rPr>
                        <a:t>	</a:t>
                      </a:r>
                      <a:r>
                        <a:rPr lang="en-US" sz="900" kern="0">
                          <a:effectLst/>
                        </a:rPr>
                        <a:t> ("</a:t>
                      </a:r>
                      <a:r>
                        <a:rPr lang="zh-CN" sz="900" kern="0">
                          <a:effectLst/>
                        </a:rPr>
                        <a:t>【</a:t>
                      </a:r>
                      <a:r>
                        <a:rPr lang="en-US" sz="900" kern="0">
                          <a:effectLst/>
                        </a:rPr>
                        <a:t>EMP</a:t>
                      </a:r>
                      <a:r>
                        <a:rPr lang="zh-CN" sz="900" kern="0">
                          <a:effectLst/>
                        </a:rPr>
                        <a:t>】增加新雇员事务</a:t>
                      </a:r>
                      <a:r>
                        <a:rPr lang="en-US" sz="900" kern="0">
                          <a:effectLst/>
                        </a:rPr>
                        <a:t> - " + x).getBytes(RemotingHelper.DEFAULT_CHARSET));</a:t>
                      </a:r>
                      <a:br>
                        <a:rPr lang="en-US" sz="900" kern="0">
                          <a:effectLst/>
                        </a:rPr>
                      </a:br>
                      <a:r>
                        <a:rPr lang="en-US" sz="900" kern="0">
                          <a:effectLst/>
                        </a:rPr>
                        <a:t>            TransactionSendResult result = producer.sendMessageInTransaction(</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msg, "EmpProvider");</a:t>
                      </a:r>
                      <a:r>
                        <a:rPr lang="en-US" sz="900" kern="100">
                          <a:effectLst/>
                        </a:rPr>
                        <a:t>			</a:t>
                      </a:r>
                      <a:r>
                        <a:rPr lang="en-US" sz="900" kern="0">
                          <a:effectLst/>
                        </a:rPr>
                        <a:t>// </a:t>
                      </a:r>
                      <a:r>
                        <a:rPr lang="zh-CN" sz="900" kern="0">
                          <a:effectLst/>
                        </a:rPr>
                        <a:t>发送事务消息</a:t>
                      </a:r>
                      <a:r>
                        <a:rPr lang="en-US" sz="900" kern="0">
                          <a:effectLst/>
                        </a:rPr>
                        <a:t/>
                      </a:r>
                      <a:br>
                        <a:rPr lang="en-US" sz="900" kern="0">
                          <a:effectLst/>
                        </a:rPr>
                      </a:br>
                      <a:r>
                        <a:rPr lang="en-US" sz="900" kern="0">
                          <a:effectLst/>
                        </a:rPr>
                        <a:t>            TimeUnit.MICROSECONDS.sleep(10); </a:t>
                      </a:r>
                      <a:r>
                        <a:rPr lang="en-US" sz="900" kern="100">
                          <a:effectLst/>
                        </a:rPr>
                        <a:t>		</a:t>
                      </a:r>
                      <a:r>
                        <a:rPr lang="en-US" sz="900" kern="0">
                          <a:effectLst/>
                        </a:rPr>
                        <a:t>// </a:t>
                      </a:r>
                      <a:r>
                        <a:rPr lang="zh-CN" sz="900" kern="0">
                          <a:effectLst/>
                        </a:rPr>
                        <a:t>模拟调用间隔</a:t>
                      </a:r>
                      <a:r>
                        <a:rPr lang="en-US" sz="900" kern="0">
                          <a:effectLst/>
                        </a:rPr>
                        <a:t/>
                      </a:r>
                      <a:br>
                        <a:rPr lang="en-US" sz="900" kern="0">
                          <a:effectLst/>
                        </a:rPr>
                      </a:br>
                      <a:r>
                        <a:rPr lang="en-US" sz="900" kern="0">
                          <a:effectLst/>
                        </a:rPr>
                        <a:t>        }</a:t>
                      </a:r>
                      <a:br>
                        <a:rPr lang="en-US" sz="900" kern="0">
                          <a:effectLst/>
                        </a:rPr>
                      </a:br>
                      <a:r>
                        <a:rPr lang="en-US" sz="900" kern="0">
                          <a:effectLst/>
                        </a:rPr>
                        <a:t>    }</a:t>
                      </a:r>
                      <a:br>
                        <a:rPr lang="en-US" sz="900" kern="0">
                          <a:effectLst/>
                        </a:rPr>
                      </a:br>
                      <a:r>
                        <a:rPr lang="en-US" sz="90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76002030"/>
                  </a:ext>
                </a:extLst>
              </a:tr>
            </a:tbl>
          </a:graphicData>
        </a:graphic>
      </p:graphicFrame>
    </p:spTree>
    <p:extLst>
      <p:ext uri="{BB962C8B-B14F-4D97-AF65-F5344CB8AC3E}">
        <p14:creationId xmlns:p14="http://schemas.microsoft.com/office/powerpoint/2010/main" val="13463033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手机扫码 </a:t>
            </a:r>
            <a:r>
              <a:rPr lang="en-US" altLang="zh-CN" smtClean="0"/>
              <a:t>—— </a:t>
            </a:r>
            <a:r>
              <a:rPr lang="zh-CN" altLang="en-US" smtClean="0"/>
              <a:t>随时关注我们</a:t>
            </a:r>
            <a:endParaRPr lang="zh-CN" altLang="en-US"/>
          </a:p>
        </p:txBody>
      </p:sp>
      <p:pic>
        <p:nvPicPr>
          <p:cNvPr id="3" name="图片 2"/>
          <p:cNvPicPr>
            <a:picLocks noChangeAspect="1"/>
          </p:cNvPicPr>
          <p:nvPr/>
        </p:nvPicPr>
        <p:blipFill>
          <a:blip r:embed="rId2"/>
          <a:stretch>
            <a:fillRect/>
          </a:stretch>
        </p:blipFill>
        <p:spPr>
          <a:xfrm>
            <a:off x="223246" y="1957423"/>
            <a:ext cx="11708496" cy="4292094"/>
          </a:xfrm>
          <a:prstGeom prst="rect">
            <a:avLst/>
          </a:prstGeom>
        </p:spPr>
      </p:pic>
      <p:sp>
        <p:nvSpPr>
          <p:cNvPr id="4" name="文本框 3"/>
          <p:cNvSpPr txBox="1"/>
          <p:nvPr/>
        </p:nvSpPr>
        <p:spPr>
          <a:xfrm>
            <a:off x="223246" y="849087"/>
            <a:ext cx="11273429" cy="1015663"/>
          </a:xfrm>
          <a:prstGeom prst="rect">
            <a:avLst/>
          </a:prstGeom>
          <a:noFill/>
        </p:spPr>
        <p:txBody>
          <a:bodyPr wrap="square" rtlCol="0">
            <a:spAutoFit/>
          </a:bodyPr>
          <a:lstStyle/>
          <a:p>
            <a:r>
              <a:rPr lang="zh-CN" altLang="en-US" sz="3000" b="1" smtClean="0">
                <a:latin typeface="微软雅黑" panose="020B0503020204020204" pitchFamily="34" charset="-122"/>
                <a:ea typeface="微软雅黑" panose="020B0503020204020204" pitchFamily="34" charset="-122"/>
              </a:rPr>
              <a:t>我们将持续进行各类编程技术的课程直播，如果你想第一时间收到我们的课程直播信息，可以拿出手机，通过不同平台</a:t>
            </a:r>
            <a:r>
              <a:rPr lang="en-US" altLang="zh-CN" sz="3000" b="1" smtClean="0">
                <a:latin typeface="微软雅黑" panose="020B0503020204020204" pitchFamily="34" charset="-122"/>
                <a:ea typeface="微软雅黑" panose="020B0503020204020204" pitchFamily="34" charset="-122"/>
              </a:rPr>
              <a:t>APP</a:t>
            </a:r>
            <a:r>
              <a:rPr lang="zh-CN" altLang="en-US" sz="3000" b="1" smtClean="0">
                <a:latin typeface="微软雅黑" panose="020B0503020204020204" pitchFamily="34" charset="-122"/>
                <a:ea typeface="微软雅黑" panose="020B0503020204020204" pitchFamily="34" charset="-122"/>
              </a:rPr>
              <a:t>扫码关注。</a:t>
            </a:r>
            <a:endParaRPr lang="zh-CN" altLang="en-US" sz="3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31617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291801" y="107779"/>
            <a:ext cx="11608397" cy="6642441"/>
          </a:xfrm>
          <a:prstGeom prst="rect">
            <a:avLst/>
          </a:prstGeom>
        </p:spPr>
      </p:pic>
    </p:spTree>
    <p:extLst>
      <p:ext uri="{BB962C8B-B14F-4D97-AF65-F5344CB8AC3E}">
        <p14:creationId xmlns:p14="http://schemas.microsoft.com/office/powerpoint/2010/main" val="731228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360944" y="104058"/>
            <a:ext cx="11256748" cy="6554437"/>
          </a:xfrm>
          <a:prstGeom prst="rect">
            <a:avLst/>
          </a:prstGeom>
        </p:spPr>
      </p:pic>
    </p:spTree>
    <p:extLst>
      <p:ext uri="{BB962C8B-B14F-4D97-AF65-F5344CB8AC3E}">
        <p14:creationId xmlns:p14="http://schemas.microsoft.com/office/powerpoint/2010/main" val="6907521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技术学习小程序</a:t>
            </a:r>
            <a:endParaRPr lang="zh-CN" altLang="en-US"/>
          </a:p>
        </p:txBody>
      </p:sp>
      <p:sp>
        <p:nvSpPr>
          <p:cNvPr id="3" name="内容占位符 2"/>
          <p:cNvSpPr>
            <a:spLocks noGrp="1"/>
          </p:cNvSpPr>
          <p:nvPr>
            <p:ph idx="1"/>
          </p:nvPr>
        </p:nvSpPr>
        <p:spPr/>
        <p:txBody>
          <a:bodyPr/>
          <a:lstStyle/>
          <a:p>
            <a:r>
              <a:rPr lang="zh-CN" altLang="en-US" smtClean="0"/>
              <a:t>打开微信添加“沐言优拓”小程序，里面有免费的各类编程资源，通过手机直接学习。</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4530"/>
            <a:ext cx="4819650" cy="4819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409" y="1404530"/>
            <a:ext cx="2472160" cy="5353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355" y="1404530"/>
            <a:ext cx="2909355" cy="5308568"/>
          </a:xfrm>
          <a:prstGeom prst="rect">
            <a:avLst/>
          </a:prstGeom>
        </p:spPr>
      </p:pic>
      <p:sp>
        <p:nvSpPr>
          <p:cNvPr id="7" name="文本框 6"/>
          <p:cNvSpPr txBox="1"/>
          <p:nvPr/>
        </p:nvSpPr>
        <p:spPr>
          <a:xfrm>
            <a:off x="11257270" y="1629139"/>
            <a:ext cx="415498" cy="923330"/>
          </a:xfrm>
          <a:prstGeom prst="rect">
            <a:avLst/>
          </a:prstGeom>
          <a:noFill/>
        </p:spPr>
        <p:txBody>
          <a:bodyPr wrap="none" rtlCol="0">
            <a:spAutoFit/>
          </a:bodyPr>
          <a:lstStyle/>
          <a:p>
            <a:r>
              <a:rPr lang="zh-CN" altLang="en-US" b="1" smtClean="0">
                <a:latin typeface="微软雅黑" panose="020B0503020204020204" pitchFamily="34" charset="-122"/>
                <a:ea typeface="微软雅黑" panose="020B0503020204020204" pitchFamily="34" charset="-122"/>
              </a:rPr>
              <a:t>李</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兴</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华</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347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ACL</a:t>
            </a:r>
            <a:r>
              <a:rPr lang="zh-CN" altLang="en-US" smtClean="0"/>
              <a:t>启用配置</a:t>
            </a:r>
            <a:endParaRPr lang="zh-CN" altLang="en-US"/>
          </a:p>
        </p:txBody>
      </p:sp>
      <p:sp>
        <p:nvSpPr>
          <p:cNvPr id="3" name="内容占位符 2"/>
          <p:cNvSpPr>
            <a:spLocks noGrp="1"/>
          </p:cNvSpPr>
          <p:nvPr>
            <p:ph idx="1"/>
          </p:nvPr>
        </p:nvSpPr>
        <p:spPr/>
        <p:txBody>
          <a:bodyPr>
            <a:normAutofit lnSpcReduction="10000"/>
          </a:bodyPr>
          <a:lstStyle/>
          <a:p>
            <a:r>
              <a:rPr lang="zh-CN" altLang="zh-CN"/>
              <a:t>修改</a:t>
            </a:r>
            <a:r>
              <a:rPr lang="en-US" altLang="zh-CN"/>
              <a:t>broker.conf</a:t>
            </a:r>
            <a:r>
              <a:rPr lang="zh-CN" altLang="zh-CN"/>
              <a:t>配置文</a:t>
            </a:r>
            <a:r>
              <a:rPr lang="zh-CN" altLang="zh-CN" smtClean="0"/>
              <a:t>件</a:t>
            </a:r>
            <a:r>
              <a:rPr lang="zh-CN" altLang="en-US" smtClean="0"/>
              <a:t>：</a:t>
            </a:r>
            <a:r>
              <a:rPr lang="en-US" altLang="zh-CN"/>
              <a:t>vi /</a:t>
            </a:r>
            <a:r>
              <a:rPr lang="en-US" altLang="zh-CN" smtClean="0"/>
              <a:t>usr/local/rocketmq/conf/broker.conf</a:t>
            </a:r>
          </a:p>
          <a:p>
            <a:pPr lvl="1"/>
            <a:r>
              <a:rPr lang="zh-CN" altLang="en-US"/>
              <a:t>添加配置项：</a:t>
            </a:r>
            <a:r>
              <a:rPr lang="en-US" altLang="zh-CN"/>
              <a:t>aclEnable=true</a:t>
            </a:r>
          </a:p>
          <a:p>
            <a:r>
              <a:rPr lang="zh-CN" altLang="zh-CN"/>
              <a:t>编辑</a:t>
            </a:r>
            <a:r>
              <a:rPr lang="en-US" altLang="zh-CN"/>
              <a:t>plain_acl.yml</a:t>
            </a:r>
            <a:r>
              <a:rPr lang="zh-CN" altLang="zh-CN"/>
              <a:t>配置文件：</a:t>
            </a:r>
            <a:r>
              <a:rPr lang="en-US" altLang="zh-CN"/>
              <a:t>vi /</a:t>
            </a:r>
            <a:r>
              <a:rPr lang="en-US" altLang="zh-CN" smtClean="0"/>
              <a:t>usr/local/rocketmq/conf/plain_acl.yml</a:t>
            </a:r>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zh-CN"/>
              <a:t>重新启动</a:t>
            </a:r>
            <a:r>
              <a:rPr lang="en-US" altLang="zh-CN"/>
              <a:t>Broker</a:t>
            </a:r>
            <a:r>
              <a:rPr lang="zh-CN" altLang="zh-CN"/>
              <a:t>服务进</a:t>
            </a:r>
            <a:r>
              <a:rPr lang="zh-CN" altLang="zh-CN" smtClean="0"/>
              <a:t>程</a:t>
            </a:r>
            <a:r>
              <a:rPr lang="zh-CN" altLang="en-US" smtClean="0"/>
              <a:t>：</a:t>
            </a:r>
            <a:r>
              <a:rPr lang="en-US" altLang="zh-CN"/>
              <a:t>nohup /usr/local/rocketmq/bin/mqbroker -c /usr/local/rocketmq/conf/broker.conf &gt; /usr/local/rocketmq/logs/rocketmq-broker.log 2&gt;&amp;1 &amp;</a:t>
            </a:r>
            <a:endParaRPr lang="zh-CN" altLang="en-US"/>
          </a:p>
        </p:txBody>
      </p:sp>
      <p:graphicFrame>
        <p:nvGraphicFramePr>
          <p:cNvPr id="4" name="表格 3"/>
          <p:cNvGraphicFramePr>
            <a:graphicFrameLocks noGrp="1"/>
          </p:cNvGraphicFramePr>
          <p:nvPr>
            <p:extLst/>
          </p:nvPr>
        </p:nvGraphicFramePr>
        <p:xfrm>
          <a:off x="307498" y="2155296"/>
          <a:ext cx="11186002" cy="3352800"/>
        </p:xfrm>
        <a:graphic>
          <a:graphicData uri="http://schemas.openxmlformats.org/drawingml/2006/table">
            <a:tbl>
              <a:tblPr firstRow="1" firstCol="1" lastRow="1" lastCol="1" bandRow="1" bandCol="1">
                <a:tableStyleId>{5940675A-B579-460E-94D1-54222C63F5DA}</a:tableStyleId>
              </a:tblPr>
              <a:tblGrid>
                <a:gridCol w="11186002">
                  <a:extLst>
                    <a:ext uri="{9D8B030D-6E8A-4147-A177-3AD203B41FA5}">
                      <a16:colId xmlns:a16="http://schemas.microsoft.com/office/drawing/2014/main" val="3606579716"/>
                    </a:ext>
                  </a:extLst>
                </a:gridCol>
              </a:tblGrid>
              <a:tr h="0">
                <a:tc>
                  <a:txBody>
                    <a:bodyPr/>
                    <a:lstStyle/>
                    <a:p>
                      <a:pPr algn="just">
                        <a:spcAft>
                          <a:spcPts val="0"/>
                        </a:spcAft>
                      </a:pPr>
                      <a:r>
                        <a:rPr lang="en-US" sz="1000" kern="100" smtClean="0">
                          <a:effectLst/>
                        </a:rPr>
                        <a:t>globalWhiteRemoteAddresses</a:t>
                      </a:r>
                      <a:r>
                        <a:rPr lang="en-US" sz="1000" kern="100">
                          <a:effectLst/>
                        </a:rPr>
                        <a:t>: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定义全局访问</a:t>
                      </a:r>
                      <a:r>
                        <a:rPr lang="en-US" sz="1000" kern="100">
                          <a:effectLst/>
                        </a:rPr>
                        <a:t>IP</a:t>
                      </a:r>
                      <a:r>
                        <a:rPr lang="zh-CN" sz="1000" kern="100">
                          <a:effectLst/>
                        </a:rPr>
                        <a:t>白名单</a:t>
                      </a:r>
                    </a:p>
                    <a:p>
                      <a:pPr algn="just">
                        <a:spcAft>
                          <a:spcPts val="0"/>
                        </a:spcAft>
                      </a:pPr>
                      <a:r>
                        <a:rPr lang="en-US" sz="1000" kern="100">
                          <a:effectLst/>
                        </a:rPr>
                        <a:t>- 10.10.103.* 						</a:t>
                      </a:r>
                      <a:r>
                        <a:rPr lang="en-US" sz="1000" kern="100">
                          <a:effectLst/>
                          <a:sym typeface="Wingdings" panose="05000000000000000000" pitchFamily="2" charset="2"/>
                        </a:rPr>
                        <a:t></a:t>
                      </a:r>
                      <a:r>
                        <a:rPr lang="en-US" sz="1000" kern="100">
                          <a:effectLst/>
                        </a:rPr>
                        <a:t>	</a:t>
                      </a:r>
                      <a:r>
                        <a:rPr lang="zh-CN" sz="1000" kern="100">
                          <a:effectLst/>
                        </a:rPr>
                        <a:t>白名单</a:t>
                      </a:r>
                      <a:r>
                        <a:rPr lang="en-US" sz="1000" kern="100">
                          <a:effectLst/>
                        </a:rPr>
                        <a:t>IP</a:t>
                      </a:r>
                      <a:r>
                        <a:rPr lang="zh-CN" sz="1000" kern="100">
                          <a:effectLst/>
                        </a:rPr>
                        <a:t>范围</a:t>
                      </a:r>
                    </a:p>
                    <a:p>
                      <a:pPr algn="just">
                        <a:spcAft>
                          <a:spcPts val="0"/>
                        </a:spcAft>
                      </a:pPr>
                      <a:r>
                        <a:rPr lang="en-US" sz="1000" kern="100">
                          <a:effectLst/>
                        </a:rPr>
                        <a:t>- 192.168.190.* 						</a:t>
                      </a:r>
                      <a:r>
                        <a:rPr lang="en-US" sz="1000" kern="100" smtClean="0">
                          <a:effectLst/>
                          <a:sym typeface="Wingdings" panose="05000000000000000000" pitchFamily="2" charset="2"/>
                        </a:rPr>
                        <a:t></a:t>
                      </a:r>
                      <a:r>
                        <a:rPr lang="en-US" sz="1000" kern="100" smtClean="0">
                          <a:effectLst/>
                        </a:rPr>
                        <a:t>	</a:t>
                      </a:r>
                      <a:r>
                        <a:rPr lang="zh-CN" sz="1000" kern="100" smtClean="0">
                          <a:effectLst/>
                        </a:rPr>
                        <a:t>白名单</a:t>
                      </a:r>
                      <a:r>
                        <a:rPr lang="en-US" sz="1000" kern="100" smtClean="0">
                          <a:effectLst/>
                        </a:rPr>
                        <a:t>IP</a:t>
                      </a:r>
                      <a:r>
                        <a:rPr lang="zh-CN" sz="1000" kern="100" smtClean="0">
                          <a:effectLst/>
                        </a:rPr>
                        <a:t>范围</a:t>
                      </a:r>
                    </a:p>
                    <a:p>
                      <a:pPr algn="just">
                        <a:spcAft>
                          <a:spcPts val="0"/>
                        </a:spcAft>
                      </a:pPr>
                      <a:r>
                        <a:rPr lang="en-US" sz="1000" kern="100" smtClean="0">
                          <a:effectLst/>
                        </a:rPr>
                        <a:t>accounts: 						</a:t>
                      </a:r>
                      <a:r>
                        <a:rPr lang="en-US" sz="1000" kern="100" smtClean="0">
                          <a:effectLst/>
                          <a:sym typeface="Wingdings" panose="05000000000000000000" pitchFamily="2" charset="2"/>
                        </a:rPr>
                        <a:t></a:t>
                      </a:r>
                      <a:r>
                        <a:rPr lang="en-US" sz="1000" kern="100" smtClean="0">
                          <a:effectLst/>
                        </a:rPr>
                        <a:t>	</a:t>
                      </a:r>
                      <a:r>
                        <a:rPr lang="zh-CN" sz="1000" kern="100" smtClean="0">
                          <a:effectLst/>
                        </a:rPr>
                        <a:t>配置账户信息</a:t>
                      </a:r>
                    </a:p>
                    <a:p>
                      <a:pPr algn="just">
                        <a:spcAft>
                          <a:spcPts val="0"/>
                        </a:spcAft>
                      </a:pPr>
                      <a:r>
                        <a:rPr lang="en-US" sz="1000" kern="100" smtClean="0">
                          <a:effectLst/>
                        </a:rPr>
                        <a:t>- </a:t>
                      </a:r>
                      <a:r>
                        <a:rPr lang="en-US" sz="1000" kern="100">
                          <a:effectLst/>
                        </a:rPr>
                        <a:t>accessKey: RocketMQMuyan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认证用户名</a:t>
                      </a:r>
                    </a:p>
                    <a:p>
                      <a:pPr algn="just">
                        <a:spcAft>
                          <a:spcPts val="0"/>
                        </a:spcAft>
                      </a:pPr>
                      <a:r>
                        <a:rPr lang="en-US" sz="1000" kern="100">
                          <a:effectLst/>
                        </a:rPr>
                        <a:t>  secretKey: helloyootk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认证密码</a:t>
                      </a:r>
                    </a:p>
                    <a:p>
                      <a:pPr algn="just">
                        <a:spcAft>
                          <a:spcPts val="0"/>
                        </a:spcAft>
                      </a:pPr>
                      <a:r>
                        <a:rPr lang="en-US" sz="1000" kern="100">
                          <a:effectLst/>
                        </a:rPr>
                        <a:t>  whiteRemoteAddress: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用户访问</a:t>
                      </a:r>
                      <a:r>
                        <a:rPr lang="en-US" sz="1000" kern="100">
                          <a:effectLst/>
                        </a:rPr>
                        <a:t>IP</a:t>
                      </a:r>
                      <a:r>
                        <a:rPr lang="zh-CN" sz="1000" kern="100">
                          <a:effectLst/>
                        </a:rPr>
                        <a:t>白名单</a:t>
                      </a:r>
                    </a:p>
                    <a:p>
                      <a:pPr algn="just">
                        <a:spcAft>
                          <a:spcPts val="0"/>
                        </a:spcAft>
                      </a:pPr>
                      <a:r>
                        <a:rPr lang="en-US" sz="1000" kern="100">
                          <a:effectLst/>
                        </a:rPr>
                        <a:t>  admin: false						</a:t>
                      </a:r>
                      <a:r>
                        <a:rPr lang="en-US" sz="1000" kern="100">
                          <a:effectLst/>
                          <a:sym typeface="Wingdings" panose="05000000000000000000" pitchFamily="2" charset="2"/>
                        </a:rPr>
                        <a:t></a:t>
                      </a:r>
                      <a:r>
                        <a:rPr lang="en-US" sz="1000" kern="100">
                          <a:effectLst/>
                        </a:rPr>
                        <a:t>	</a:t>
                      </a:r>
                      <a:r>
                        <a:rPr lang="zh-CN" sz="1000" kern="100">
                          <a:effectLst/>
                        </a:rPr>
                        <a:t>当前配置的账户为普通用户</a:t>
                      </a:r>
                    </a:p>
                    <a:p>
                      <a:pPr algn="just">
                        <a:spcAft>
                          <a:spcPts val="0"/>
                        </a:spcAft>
                      </a:pPr>
                      <a:r>
                        <a:rPr lang="en-US" sz="1000" kern="100">
                          <a:effectLst/>
                        </a:rPr>
                        <a:t>  defaultTopicPerm: PUB|SUB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默认的主题权限为可读写</a:t>
                      </a:r>
                    </a:p>
                    <a:p>
                      <a:pPr algn="just">
                        <a:spcAft>
                          <a:spcPts val="0"/>
                        </a:spcAft>
                      </a:pPr>
                      <a:r>
                        <a:rPr lang="en-US" sz="1000" kern="100">
                          <a:effectLst/>
                        </a:rPr>
                        <a:t>  defaultGroupPerm: PUB|SUB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默认的订阅组权限为可读写</a:t>
                      </a:r>
                    </a:p>
                    <a:p>
                      <a:pPr algn="just">
                        <a:spcAft>
                          <a:spcPts val="0"/>
                        </a:spcAft>
                      </a:pPr>
                      <a:r>
                        <a:rPr lang="en-US" sz="1000" kern="100">
                          <a:effectLst/>
                        </a:rPr>
                        <a:t>  topicPerms: 						</a:t>
                      </a:r>
                      <a:r>
                        <a:rPr lang="en-US" sz="1000" kern="100">
                          <a:effectLst/>
                          <a:sym typeface="Wingdings" panose="05000000000000000000" pitchFamily="2" charset="2"/>
                        </a:rPr>
                        <a:t></a:t>
                      </a:r>
                      <a:r>
                        <a:rPr lang="en-US" sz="1000" kern="100">
                          <a:effectLst/>
                        </a:rPr>
                        <a:t>	</a:t>
                      </a:r>
                      <a:r>
                        <a:rPr lang="zh-CN" sz="1000" kern="100">
                          <a:effectLst/>
                        </a:rPr>
                        <a:t>用户主题权限配置</a:t>
                      </a:r>
                    </a:p>
                    <a:p>
                      <a:pPr algn="just">
                        <a:spcAft>
                          <a:spcPts val="0"/>
                        </a:spcAft>
                      </a:pPr>
                      <a:r>
                        <a:rPr lang="en-US" sz="1000" kern="100">
                          <a:effectLst/>
                        </a:rPr>
                        <a:t>  - TopicMuyan=DENY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配置指定主题的操作权限</a:t>
                      </a:r>
                    </a:p>
                    <a:p>
                      <a:pPr algn="just">
                        <a:spcAft>
                          <a:spcPts val="0"/>
                        </a:spcAft>
                      </a:pPr>
                      <a:r>
                        <a:rPr lang="en-US" sz="1000" kern="100">
                          <a:effectLst/>
                        </a:rPr>
                        <a:t>  - TopicYootk=PUB|SUB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配置指定主题的操作权限</a:t>
                      </a:r>
                    </a:p>
                    <a:p>
                      <a:pPr algn="just">
                        <a:spcAft>
                          <a:spcPts val="0"/>
                        </a:spcAft>
                      </a:pPr>
                      <a:r>
                        <a:rPr lang="en-US" sz="1000" kern="100">
                          <a:effectLst/>
                        </a:rPr>
                        <a:t>  - TopicBenchmark=PUB|SUB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配置指定主题的操作权限</a:t>
                      </a:r>
                    </a:p>
                    <a:p>
                      <a:pPr algn="just">
                        <a:spcAft>
                          <a:spcPts val="0"/>
                        </a:spcAft>
                      </a:pPr>
                      <a:r>
                        <a:rPr lang="en-US" sz="1000" kern="100">
                          <a:effectLst/>
                        </a:rPr>
                        <a:t>  groupPerms: 						</a:t>
                      </a:r>
                      <a:r>
                        <a:rPr lang="en-US" sz="1000" kern="100">
                          <a:effectLst/>
                          <a:sym typeface="Wingdings" panose="05000000000000000000" pitchFamily="2" charset="2"/>
                        </a:rPr>
                        <a:t></a:t>
                      </a:r>
                      <a:r>
                        <a:rPr lang="en-US" sz="1000" kern="100">
                          <a:effectLst/>
                        </a:rPr>
                        <a:t>	</a:t>
                      </a:r>
                      <a:r>
                        <a:rPr lang="zh-CN" sz="1000" kern="100">
                          <a:effectLst/>
                        </a:rPr>
                        <a:t>订阅组权限</a:t>
                      </a:r>
                    </a:p>
                    <a:p>
                      <a:pPr algn="just">
                        <a:spcAft>
                          <a:spcPts val="0"/>
                        </a:spcAft>
                      </a:pPr>
                      <a:r>
                        <a:rPr lang="en-US" sz="1000" kern="100">
                          <a:effectLst/>
                        </a:rPr>
                        <a:t>  - yootk-group=DENY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配置指定订阅组的操作权限</a:t>
                      </a:r>
                    </a:p>
                    <a:p>
                      <a:pPr algn="just">
                        <a:spcAft>
                          <a:spcPts val="0"/>
                        </a:spcAft>
                      </a:pPr>
                      <a:r>
                        <a:rPr lang="en-US" sz="1000" kern="100">
                          <a:effectLst/>
                        </a:rPr>
                        <a:t>  - muyan-group=PUB|SUB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配置指定订阅组的操作权限</a:t>
                      </a:r>
                    </a:p>
                    <a:p>
                      <a:pPr algn="just">
                        <a:spcAft>
                          <a:spcPts val="0"/>
                        </a:spcAft>
                      </a:pPr>
                      <a:r>
                        <a:rPr lang="en-US" sz="1000" kern="100">
                          <a:effectLst/>
                        </a:rPr>
                        <a:t>  - happy-group=SUB					</a:t>
                      </a:r>
                      <a:r>
                        <a:rPr lang="en-US" sz="1000" kern="100">
                          <a:effectLst/>
                          <a:sym typeface="Wingdings" panose="05000000000000000000" pitchFamily="2" charset="2"/>
                        </a:rPr>
                        <a:t></a:t>
                      </a:r>
                      <a:r>
                        <a:rPr lang="en-US" sz="1000" kern="100">
                          <a:effectLst/>
                        </a:rPr>
                        <a:t>	</a:t>
                      </a:r>
                      <a:r>
                        <a:rPr lang="zh-CN" sz="1000" kern="100">
                          <a:effectLst/>
                        </a:rPr>
                        <a:t>配置指定订阅组的操作权限</a:t>
                      </a:r>
                    </a:p>
                    <a:p>
                      <a:pPr algn="just">
                        <a:spcAft>
                          <a:spcPts val="0"/>
                        </a:spcAft>
                      </a:pPr>
                      <a:r>
                        <a:rPr lang="en-US" sz="1000" kern="100">
                          <a:effectLst/>
                        </a:rPr>
                        <a:t>- accessKey: RocketMQAdmin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认证用户名</a:t>
                      </a:r>
                    </a:p>
                    <a:p>
                      <a:pPr algn="just">
                        <a:spcAft>
                          <a:spcPts val="0"/>
                        </a:spcAft>
                      </a:pPr>
                      <a:r>
                        <a:rPr lang="en-US" sz="1000" kern="100">
                          <a:effectLst/>
                        </a:rPr>
                        <a:t>  secretKey: hello123456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认证密码</a:t>
                      </a:r>
                    </a:p>
                    <a:p>
                      <a:pPr algn="just">
                        <a:spcAft>
                          <a:spcPts val="0"/>
                        </a:spcAft>
                      </a:pPr>
                      <a:r>
                        <a:rPr lang="en-US" sz="1000" kern="100">
                          <a:effectLst/>
                        </a:rPr>
                        <a:t>  whiteRemoteAddress: 192.168.1.* 		</a:t>
                      </a:r>
                      <a:r>
                        <a:rPr lang="en-US" sz="1000" kern="100" smtClean="0">
                          <a:effectLst/>
                        </a:rPr>
                        <a:t>		</a:t>
                      </a:r>
                      <a:r>
                        <a:rPr lang="en-US" sz="1000" kern="100" smtClean="0">
                          <a:effectLst/>
                          <a:sym typeface="Wingdings" panose="05000000000000000000" pitchFamily="2" charset="2"/>
                        </a:rPr>
                        <a:t></a:t>
                      </a:r>
                      <a:r>
                        <a:rPr lang="en-US" sz="1000" kern="100">
                          <a:effectLst/>
                        </a:rPr>
                        <a:t>	</a:t>
                      </a:r>
                      <a:r>
                        <a:rPr lang="zh-CN" sz="1000" kern="100">
                          <a:effectLst/>
                        </a:rPr>
                        <a:t>用户访问</a:t>
                      </a:r>
                      <a:r>
                        <a:rPr lang="en-US" sz="1000" kern="100">
                          <a:effectLst/>
                        </a:rPr>
                        <a:t>IP</a:t>
                      </a:r>
                      <a:r>
                        <a:rPr lang="zh-CN" sz="1000" kern="100">
                          <a:effectLst/>
                        </a:rPr>
                        <a:t>白名单</a:t>
                      </a:r>
                    </a:p>
                    <a:p>
                      <a:pPr algn="just">
                        <a:spcAft>
                          <a:spcPts val="0"/>
                        </a:spcAft>
                      </a:pPr>
                      <a:r>
                        <a:rPr lang="en-US" sz="1000" kern="100">
                          <a:effectLst/>
                        </a:rPr>
                        <a:t>  admin: true						</a:t>
                      </a:r>
                      <a:r>
                        <a:rPr lang="en-US" sz="1000" kern="100">
                          <a:effectLst/>
                          <a:sym typeface="Wingdings" panose="05000000000000000000" pitchFamily="2" charset="2"/>
                        </a:rPr>
                        <a:t></a:t>
                      </a:r>
                      <a:r>
                        <a:rPr lang="en-US" sz="1000" kern="100">
                          <a:effectLst/>
                        </a:rPr>
                        <a:t>	</a:t>
                      </a:r>
                      <a:r>
                        <a:rPr lang="zh-CN" sz="1000" kern="100">
                          <a:effectLst/>
                        </a:rPr>
                        <a:t>当前配置的账户为管理员</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32909540"/>
                  </a:ext>
                </a:extLst>
              </a:tr>
            </a:tbl>
          </a:graphicData>
        </a:graphic>
      </p:graphicFrame>
    </p:spTree>
    <p:extLst>
      <p:ext uri="{BB962C8B-B14F-4D97-AF65-F5344CB8AC3E}">
        <p14:creationId xmlns:p14="http://schemas.microsoft.com/office/powerpoint/2010/main" val="1844293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RocketMQ-Externals</a:t>
            </a:r>
            <a:r>
              <a:rPr lang="zh-CN" altLang="zh-CN"/>
              <a:t>项目部署</a:t>
            </a:r>
            <a:endParaRPr lang="zh-CN" altLang="en-US"/>
          </a:p>
        </p:txBody>
      </p:sp>
      <p:sp>
        <p:nvSpPr>
          <p:cNvPr id="3" name="内容占位符 2"/>
          <p:cNvSpPr>
            <a:spLocks noGrp="1"/>
          </p:cNvSpPr>
          <p:nvPr>
            <p:ph idx="1"/>
          </p:nvPr>
        </p:nvSpPr>
        <p:spPr/>
        <p:txBody>
          <a:bodyPr/>
          <a:lstStyle/>
          <a:p>
            <a:r>
              <a:rPr lang="en-US" altLang="zh-CN"/>
              <a:t>RocketMQ</a:t>
            </a:r>
            <a:r>
              <a:rPr lang="zh-CN" altLang="zh-CN"/>
              <a:t>本身只提供了消息服务的功能，但是为了便于消息服务的管理以及访问流量监控，还需要通过</a:t>
            </a:r>
            <a:r>
              <a:rPr lang="en-US" altLang="zh-CN"/>
              <a:t>Apache</a:t>
            </a:r>
            <a:r>
              <a:rPr lang="zh-CN" altLang="zh-CN"/>
              <a:t>给出的“</a:t>
            </a:r>
            <a:r>
              <a:rPr lang="en-US" altLang="zh-CN"/>
              <a:t>RocketMQ-Externals</a:t>
            </a:r>
            <a:r>
              <a:rPr lang="zh-CN" altLang="zh-CN"/>
              <a:t>”扩展项目实现</a:t>
            </a:r>
            <a:r>
              <a:rPr lang="en-US" altLang="zh-CN"/>
              <a:t>RocketMQ</a:t>
            </a:r>
            <a:r>
              <a:rPr lang="zh-CN" altLang="zh-CN"/>
              <a:t>控制台功能，该项目基于</a:t>
            </a:r>
            <a:r>
              <a:rPr lang="en-US" altLang="zh-CN"/>
              <a:t>Maven</a:t>
            </a:r>
            <a:r>
              <a:rPr lang="zh-CN" altLang="zh-CN"/>
              <a:t>开发，开发者可以直接通过</a:t>
            </a:r>
            <a:r>
              <a:rPr lang="en-US" altLang="zh-CN"/>
              <a:t>GITHub</a:t>
            </a:r>
            <a:r>
              <a:rPr lang="zh-CN" altLang="zh-CN"/>
              <a:t>的服务地址进行代码下载，并根据自身的需要对源代码进行修改（配置</a:t>
            </a:r>
            <a:r>
              <a:rPr lang="en-US" altLang="zh-CN"/>
              <a:t>RocketMQ</a:t>
            </a:r>
            <a:r>
              <a:rPr lang="zh-CN" altLang="zh-CN"/>
              <a:t>的</a:t>
            </a:r>
            <a:r>
              <a:rPr lang="en-US" altLang="zh-CN"/>
              <a:t>NameServer</a:t>
            </a:r>
            <a:r>
              <a:rPr lang="zh-CN" altLang="zh-CN"/>
              <a:t>地址），以实现最终的</a:t>
            </a:r>
            <a:r>
              <a:rPr lang="en-US" altLang="zh-CN"/>
              <a:t>RocketMQ</a:t>
            </a:r>
            <a:r>
              <a:rPr lang="zh-CN" altLang="zh-CN"/>
              <a:t>连接</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40" y="2794529"/>
            <a:ext cx="11002508" cy="32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1829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RocketMQ-Externals</a:t>
            </a:r>
            <a:r>
              <a:rPr lang="zh-CN" altLang="en-US" smtClean="0"/>
              <a:t>服务配置</a:t>
            </a:r>
            <a:endParaRPr lang="zh-CN" altLang="en-US"/>
          </a:p>
        </p:txBody>
      </p:sp>
      <p:sp>
        <p:nvSpPr>
          <p:cNvPr id="3" name="内容占位符 2"/>
          <p:cNvSpPr>
            <a:spLocks noGrp="1"/>
          </p:cNvSpPr>
          <p:nvPr>
            <p:ph idx="1"/>
          </p:nvPr>
        </p:nvSpPr>
        <p:spPr/>
        <p:txBody>
          <a:bodyPr/>
          <a:lstStyle/>
          <a:p>
            <a:r>
              <a:rPr lang="zh-CN" altLang="en-US" smtClean="0"/>
              <a:t>代码下载：</a:t>
            </a:r>
            <a:r>
              <a:rPr lang="en-US" altLang="zh-CN"/>
              <a:t>git clone </a:t>
            </a:r>
            <a:r>
              <a:rPr lang="en-US" altLang="zh-CN" smtClean="0"/>
              <a:t>git@github.com:muyan-yootk/rocketmq-externals.git</a:t>
            </a:r>
          </a:p>
          <a:p>
            <a:r>
              <a:rPr lang="zh-CN" altLang="zh-CN"/>
              <a:t>修改模块之中的</a:t>
            </a:r>
            <a:r>
              <a:rPr lang="en-US" altLang="zh-CN"/>
              <a:t>application.yml</a:t>
            </a:r>
            <a:r>
              <a:rPr lang="zh-CN" altLang="zh-CN"/>
              <a:t>配置，明确的设置</a:t>
            </a:r>
            <a:r>
              <a:rPr lang="en-US" altLang="zh-CN"/>
              <a:t>NameServer</a:t>
            </a:r>
            <a:r>
              <a:rPr lang="zh-CN" altLang="zh-CN"/>
              <a:t>服务地址</a:t>
            </a:r>
            <a:r>
              <a:rPr lang="zh-CN" altLang="zh-CN" smtClean="0"/>
              <a:t>：</a:t>
            </a:r>
            <a:endParaRPr lang="en-US" altLang="zh-CN" smtClean="0"/>
          </a:p>
          <a:p>
            <a:pPr lvl="1"/>
            <a:r>
              <a:rPr lang="zh-CN" altLang="en-US"/>
              <a:t>添加</a:t>
            </a:r>
            <a:r>
              <a:rPr lang="en-US" altLang="zh-CN"/>
              <a:t>NameServer</a:t>
            </a:r>
            <a:r>
              <a:rPr lang="zh-CN" altLang="en-US"/>
              <a:t>地址</a:t>
            </a:r>
            <a:r>
              <a:rPr lang="zh-CN" altLang="en-US" smtClean="0"/>
              <a:t>：</a:t>
            </a:r>
            <a:r>
              <a:rPr lang="en-US" altLang="zh-CN" smtClean="0"/>
              <a:t>rocketmq.config.namesrvAddr=rocketmq-server:9876</a:t>
            </a:r>
            <a:endParaRPr lang="en-US" altLang="zh-CN"/>
          </a:p>
          <a:p>
            <a:pPr lvl="1"/>
            <a:r>
              <a:rPr lang="zh-CN" altLang="en-US"/>
              <a:t>配置认证用户名：	</a:t>
            </a:r>
            <a:r>
              <a:rPr lang="en-US" altLang="zh-CN"/>
              <a:t>rocketmq.config.accessKey=RocketMQMuyan</a:t>
            </a:r>
          </a:p>
          <a:p>
            <a:pPr lvl="1"/>
            <a:r>
              <a:rPr lang="zh-CN" altLang="en-US"/>
              <a:t>配置认证密码</a:t>
            </a:r>
            <a:r>
              <a:rPr lang="zh-CN" altLang="en-US" smtClean="0"/>
              <a:t>：</a:t>
            </a:r>
            <a:r>
              <a:rPr lang="en-US" altLang="zh-CN" smtClean="0"/>
              <a:t>rocketmq.config.secretKey=helloyootk</a:t>
            </a:r>
            <a:endParaRPr lang="en-US" altLang="zh-CN"/>
          </a:p>
          <a:p>
            <a:pPr lvl="1"/>
            <a:r>
              <a:rPr lang="zh-CN" altLang="en-US"/>
              <a:t>开启控制台安全认证</a:t>
            </a:r>
            <a:r>
              <a:rPr lang="zh-CN" altLang="en-US" smtClean="0"/>
              <a:t>：</a:t>
            </a:r>
            <a:r>
              <a:rPr lang="en-US" altLang="zh-CN" smtClean="0"/>
              <a:t>rocketmq.config.loginRequired=true</a:t>
            </a:r>
            <a:endParaRPr lang="en-US" altLang="zh-CN"/>
          </a:p>
          <a:p>
            <a:r>
              <a:rPr lang="zh-CN" altLang="zh-CN"/>
              <a:t>修改</a:t>
            </a:r>
            <a:r>
              <a:rPr lang="en-US" altLang="zh-CN"/>
              <a:t>users.properties</a:t>
            </a:r>
            <a:r>
              <a:rPr lang="zh-CN" altLang="zh-CN"/>
              <a:t>配置文</a:t>
            </a:r>
            <a:r>
              <a:rPr lang="zh-CN" altLang="zh-CN" smtClean="0"/>
              <a:t>件</a:t>
            </a:r>
            <a:r>
              <a:rPr lang="zh-CN" altLang="en-US" smtClean="0"/>
              <a:t>：</a:t>
            </a:r>
            <a:endParaRPr lang="en-US" altLang="zh-CN" smtClean="0"/>
          </a:p>
          <a:p>
            <a:pPr lvl="1"/>
            <a:r>
              <a:rPr lang="zh-CN" altLang="en-US"/>
              <a:t>添加管理员账</a:t>
            </a:r>
            <a:r>
              <a:rPr lang="zh-CN" altLang="en-US" smtClean="0"/>
              <a:t>户：</a:t>
            </a:r>
            <a:r>
              <a:rPr lang="en-US" altLang="zh-CN" smtClean="0"/>
              <a:t>admin=hello,1</a:t>
            </a:r>
            <a:endParaRPr lang="en-US" altLang="zh-CN"/>
          </a:p>
          <a:p>
            <a:pPr lvl="1"/>
            <a:r>
              <a:rPr lang="zh-CN" altLang="en-US"/>
              <a:t>添加用户账户</a:t>
            </a:r>
            <a:r>
              <a:rPr lang="zh-CN" altLang="en-US" smtClean="0"/>
              <a:t>：</a:t>
            </a:r>
            <a:r>
              <a:rPr lang="en-US" altLang="zh-CN" smtClean="0"/>
              <a:t>muyan=yootk</a:t>
            </a:r>
            <a:endParaRPr lang="en-US" altLang="zh-CN"/>
          </a:p>
          <a:p>
            <a:r>
              <a:rPr lang="zh-CN" altLang="en-US" smtClean="0"/>
              <a:t>项目打包：</a:t>
            </a:r>
            <a:r>
              <a:rPr lang="en-US" altLang="zh-CN"/>
              <a:t>mvn clean package -Dmaven.test.skip=true</a:t>
            </a:r>
          </a:p>
          <a:p>
            <a:r>
              <a:rPr lang="zh-CN" altLang="en-US" smtClean="0"/>
              <a:t>服务启动：</a:t>
            </a:r>
            <a:r>
              <a:rPr lang="en-US" altLang="zh-CN"/>
              <a:t>java -jar /usr/local/src/rocketmq-console-ng-2.0.0.jar &gt; /usr/local/rocketmq/logs/rocketmq-console.log 2&gt;&amp;1 &amp;</a:t>
            </a:r>
          </a:p>
          <a:p>
            <a:r>
              <a:rPr lang="zh-CN" altLang="en-US" smtClean="0"/>
              <a:t>防火墙配置：</a:t>
            </a:r>
            <a:endParaRPr lang="en-US" altLang="zh-CN" smtClean="0"/>
          </a:p>
          <a:p>
            <a:pPr lvl="1"/>
            <a:r>
              <a:rPr lang="en-US" altLang="zh-CN"/>
              <a:t>firewall-cmd --zone=public --add-port=8080/tcp --permanent</a:t>
            </a:r>
          </a:p>
          <a:p>
            <a:pPr lvl="1"/>
            <a:r>
              <a:rPr lang="en-US" altLang="zh-CN"/>
              <a:t>firewall-cmd --</a:t>
            </a:r>
            <a:r>
              <a:rPr lang="en-US" altLang="zh-CN" smtClean="0"/>
              <a:t>reload</a:t>
            </a:r>
            <a:endParaRPr lang="en-US" altLang="zh-CN"/>
          </a:p>
          <a:p>
            <a:endParaRPr lang="zh-CN" altLang="en-US"/>
          </a:p>
        </p:txBody>
      </p:sp>
    </p:spTree>
    <p:extLst>
      <p:ext uri="{BB962C8B-B14F-4D97-AF65-F5344CB8AC3E}">
        <p14:creationId xmlns:p14="http://schemas.microsoft.com/office/powerpoint/2010/main" val="2541774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mqadmin</a:t>
            </a:r>
            <a:endParaRPr lang="zh-CN" altLang="en-US"/>
          </a:p>
        </p:txBody>
      </p:sp>
      <p:sp>
        <p:nvSpPr>
          <p:cNvPr id="3" name="内容占位符 2"/>
          <p:cNvSpPr>
            <a:spLocks noGrp="1"/>
          </p:cNvSpPr>
          <p:nvPr>
            <p:ph idx="1"/>
          </p:nvPr>
        </p:nvSpPr>
        <p:spPr/>
        <p:txBody>
          <a:bodyPr/>
          <a:lstStyle/>
          <a:p>
            <a:r>
              <a:rPr lang="zh-CN" altLang="zh-CN"/>
              <a:t>为了便于管理员进行</a:t>
            </a:r>
            <a:r>
              <a:rPr lang="en-US" altLang="zh-CN"/>
              <a:t>RocketMQ</a:t>
            </a:r>
            <a:r>
              <a:rPr lang="zh-CN" altLang="zh-CN"/>
              <a:t>的维护，在</a:t>
            </a:r>
            <a:r>
              <a:rPr lang="en-US" altLang="zh-CN"/>
              <a:t>RocketMQ</a:t>
            </a:r>
            <a:r>
              <a:rPr lang="zh-CN" altLang="zh-CN"/>
              <a:t>组件的内部提供了</a:t>
            </a:r>
            <a:r>
              <a:rPr lang="en-US" altLang="zh-CN"/>
              <a:t>mqadmin</a:t>
            </a:r>
            <a:r>
              <a:rPr lang="zh-CN" altLang="zh-CN"/>
              <a:t>命令，该命令由一系列的子指令所组成，使用者直接输入“</a:t>
            </a:r>
            <a:r>
              <a:rPr lang="en-US" altLang="zh-CN"/>
              <a:t>mqadmin</a:t>
            </a:r>
            <a:r>
              <a:rPr lang="zh-CN" altLang="zh-CN"/>
              <a:t>”命令即可得到所有的子指令项定</a:t>
            </a:r>
            <a:r>
              <a:rPr lang="zh-CN" altLang="zh-CN" smtClean="0"/>
              <a:t>义，</a:t>
            </a:r>
            <a:r>
              <a:rPr lang="zh-CN" altLang="zh-CN"/>
              <a:t>通过这些子指令实现</a:t>
            </a:r>
            <a:r>
              <a:rPr lang="en-US" altLang="zh-CN"/>
              <a:t>RocketMQ</a:t>
            </a:r>
            <a:r>
              <a:rPr lang="zh-CN" altLang="zh-CN"/>
              <a:t>的配置与监控处理操作。</a:t>
            </a:r>
            <a:endParaRPr lang="zh-CN" altLang="en-US"/>
          </a:p>
        </p:txBody>
      </p:sp>
    </p:spTree>
    <p:extLst>
      <p:ext uri="{BB962C8B-B14F-4D97-AF65-F5344CB8AC3E}">
        <p14:creationId xmlns:p14="http://schemas.microsoft.com/office/powerpoint/2010/main" val="3622079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84685" y="157139"/>
          <a:ext cx="11768555" cy="6563700"/>
        </p:xfrm>
        <a:graphic>
          <a:graphicData uri="http://schemas.openxmlformats.org/drawingml/2006/table">
            <a:tbl>
              <a:tblPr firstRow="1" firstCol="1" lastRow="1" lastCol="1" bandRow="1" bandCol="1">
                <a:tableStyleId>{5940675A-B579-460E-94D1-54222C63F5DA}</a:tableStyleId>
              </a:tblPr>
              <a:tblGrid>
                <a:gridCol w="686162">
                  <a:extLst>
                    <a:ext uri="{9D8B030D-6E8A-4147-A177-3AD203B41FA5}">
                      <a16:colId xmlns:a16="http://schemas.microsoft.com/office/drawing/2014/main" val="878860581"/>
                    </a:ext>
                  </a:extLst>
                </a:gridCol>
                <a:gridCol w="3295294">
                  <a:extLst>
                    <a:ext uri="{9D8B030D-6E8A-4147-A177-3AD203B41FA5}">
                      <a16:colId xmlns:a16="http://schemas.microsoft.com/office/drawing/2014/main" val="1352377267"/>
                    </a:ext>
                  </a:extLst>
                </a:gridCol>
                <a:gridCol w="7787099">
                  <a:extLst>
                    <a:ext uri="{9D8B030D-6E8A-4147-A177-3AD203B41FA5}">
                      <a16:colId xmlns:a16="http://schemas.microsoft.com/office/drawing/2014/main" val="2627902849"/>
                    </a:ext>
                  </a:extLst>
                </a:gridCol>
              </a:tblGrid>
              <a:tr h="131274">
                <a:tc>
                  <a:txBody>
                    <a:bodyPr/>
                    <a:lstStyle/>
                    <a:p>
                      <a:pPr algn="ctr">
                        <a:spcAft>
                          <a:spcPts val="0"/>
                        </a:spcAft>
                      </a:pPr>
                      <a:r>
                        <a:rPr lang="en-US" sz="800" kern="100">
                          <a:effectLst/>
                        </a:rPr>
                        <a:t>No.</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zh-CN" sz="800" kern="100">
                          <a:effectLst/>
                        </a:rPr>
                        <a:t>指令名称</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zh-CN" sz="800" kern="100">
                          <a:effectLst/>
                        </a:rPr>
                        <a:t>描述</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362641150"/>
                  </a:ext>
                </a:extLst>
              </a:tr>
              <a:tr h="131274">
                <a:tc>
                  <a:txBody>
                    <a:bodyPr/>
                    <a:lstStyle/>
                    <a:p>
                      <a:pPr algn="ctr">
                        <a:spcAft>
                          <a:spcPts val="0"/>
                        </a:spcAft>
                      </a:pPr>
                      <a:r>
                        <a:rPr lang="en-US" sz="800" kern="100">
                          <a:effectLst/>
                        </a:rPr>
                        <a:t>01</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updateTopic</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创建或更新主题</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434490572"/>
                  </a:ext>
                </a:extLst>
              </a:tr>
              <a:tr h="131274">
                <a:tc>
                  <a:txBody>
                    <a:bodyPr/>
                    <a:lstStyle/>
                    <a:p>
                      <a:pPr algn="ctr">
                        <a:spcAft>
                          <a:spcPts val="0"/>
                        </a:spcAft>
                      </a:pPr>
                      <a:r>
                        <a:rPr lang="en-US" sz="800" kern="100">
                          <a:effectLst/>
                        </a:rPr>
                        <a:t>02</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deleteTopic</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从指定的</a:t>
                      </a:r>
                      <a:r>
                        <a:rPr lang="en-US" sz="800" kern="100">
                          <a:effectLst/>
                        </a:rPr>
                        <a:t>NameServer</a:t>
                      </a:r>
                      <a:r>
                        <a:rPr lang="zh-CN" sz="800" kern="100">
                          <a:effectLst/>
                        </a:rPr>
                        <a:t>或</a:t>
                      </a:r>
                      <a:r>
                        <a:rPr lang="en-US" sz="800" kern="100">
                          <a:effectLst/>
                        </a:rPr>
                        <a:t>Broker</a:t>
                      </a:r>
                      <a:r>
                        <a:rPr lang="zh-CN" sz="800" kern="100">
                          <a:effectLst/>
                        </a:rPr>
                        <a:t>中删除主题</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580277629"/>
                  </a:ext>
                </a:extLst>
              </a:tr>
              <a:tr h="131274">
                <a:tc>
                  <a:txBody>
                    <a:bodyPr/>
                    <a:lstStyle/>
                    <a:p>
                      <a:pPr algn="ctr">
                        <a:spcAft>
                          <a:spcPts val="0"/>
                        </a:spcAft>
                      </a:pPr>
                      <a:r>
                        <a:rPr lang="en-US" sz="800" kern="100">
                          <a:effectLst/>
                        </a:rPr>
                        <a:t>03</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updateSubGroup</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创建或更新订阅组</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446816995"/>
                  </a:ext>
                </a:extLst>
              </a:tr>
              <a:tr h="131274">
                <a:tc>
                  <a:txBody>
                    <a:bodyPr/>
                    <a:lstStyle/>
                    <a:p>
                      <a:pPr algn="ctr">
                        <a:spcAft>
                          <a:spcPts val="0"/>
                        </a:spcAft>
                      </a:pPr>
                      <a:r>
                        <a:rPr lang="en-US" sz="800" kern="100">
                          <a:effectLst/>
                        </a:rPr>
                        <a:t>04</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deleteSubGroup</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从指定的</a:t>
                      </a:r>
                      <a:r>
                        <a:rPr lang="en-US" sz="800" kern="100">
                          <a:effectLst/>
                        </a:rPr>
                        <a:t>Broker</a:t>
                      </a:r>
                      <a:r>
                        <a:rPr lang="zh-CN" sz="800" kern="100">
                          <a:effectLst/>
                        </a:rPr>
                        <a:t>中删除订阅组</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96714186"/>
                  </a:ext>
                </a:extLst>
              </a:tr>
              <a:tr h="131274">
                <a:tc>
                  <a:txBody>
                    <a:bodyPr/>
                    <a:lstStyle/>
                    <a:p>
                      <a:pPr algn="ctr">
                        <a:spcAft>
                          <a:spcPts val="0"/>
                        </a:spcAft>
                      </a:pPr>
                      <a:r>
                        <a:rPr lang="en-US" sz="800" kern="100">
                          <a:effectLst/>
                        </a:rPr>
                        <a:t>05</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updateBrokerConfig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更新</a:t>
                      </a:r>
                      <a:r>
                        <a:rPr lang="en-US" sz="800" kern="100">
                          <a:effectLst/>
                        </a:rPr>
                        <a:t>Broker</a:t>
                      </a:r>
                      <a:r>
                        <a:rPr lang="zh-CN" sz="800" kern="100">
                          <a:effectLst/>
                        </a:rPr>
                        <a:t>配置项</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675903152"/>
                  </a:ext>
                </a:extLst>
              </a:tr>
              <a:tr h="131274">
                <a:tc>
                  <a:txBody>
                    <a:bodyPr/>
                    <a:lstStyle/>
                    <a:p>
                      <a:pPr algn="ctr">
                        <a:spcAft>
                          <a:spcPts val="0"/>
                        </a:spcAft>
                      </a:pPr>
                      <a:r>
                        <a:rPr lang="en-US" sz="800" kern="100">
                          <a:effectLst/>
                        </a:rPr>
                        <a:t>06</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updateTopicPerm</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更新主题读写模式（</a:t>
                      </a:r>
                      <a:r>
                        <a:rPr lang="en-US" sz="800" kern="100">
                          <a:effectLst/>
                        </a:rPr>
                        <a:t>6</a:t>
                      </a:r>
                      <a:r>
                        <a:rPr lang="zh-CN" sz="800" kern="100">
                          <a:effectLst/>
                        </a:rPr>
                        <a:t>：支持读写、</a:t>
                      </a:r>
                      <a:r>
                        <a:rPr lang="en-US" sz="800" kern="100">
                          <a:effectLst/>
                        </a:rPr>
                        <a:t>2</a:t>
                      </a:r>
                      <a:r>
                        <a:rPr lang="zh-CN" sz="800" kern="100">
                          <a:effectLst/>
                        </a:rPr>
                        <a:t>：禁读、</a:t>
                      </a:r>
                      <a:r>
                        <a:rPr lang="en-US" sz="800" kern="100">
                          <a:effectLst/>
                        </a:rPr>
                        <a:t>4</a:t>
                      </a:r>
                      <a:r>
                        <a:rPr lang="zh-CN" sz="800" kern="100">
                          <a:effectLst/>
                        </a:rPr>
                        <a:t>：禁写）</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836165805"/>
                  </a:ext>
                </a:extLst>
              </a:tr>
              <a:tr h="131274">
                <a:tc>
                  <a:txBody>
                    <a:bodyPr/>
                    <a:lstStyle/>
                    <a:p>
                      <a:pPr algn="ctr">
                        <a:spcAft>
                          <a:spcPts val="0"/>
                        </a:spcAft>
                      </a:pPr>
                      <a:r>
                        <a:rPr lang="en-US" sz="800" kern="100">
                          <a:effectLst/>
                        </a:rPr>
                        <a:t>07</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topicRoute</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获取主题路由信息</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105203176"/>
                  </a:ext>
                </a:extLst>
              </a:tr>
              <a:tr h="131274">
                <a:tc>
                  <a:txBody>
                    <a:bodyPr/>
                    <a:lstStyle/>
                    <a:p>
                      <a:pPr algn="ctr">
                        <a:spcAft>
                          <a:spcPts val="0"/>
                        </a:spcAft>
                      </a:pPr>
                      <a:r>
                        <a:rPr lang="en-US" sz="800" kern="100">
                          <a:effectLst/>
                        </a:rPr>
                        <a:t>08</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topicStatus</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获取主题状态信息</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975880629"/>
                  </a:ext>
                </a:extLst>
              </a:tr>
              <a:tr h="131274">
                <a:tc>
                  <a:txBody>
                    <a:bodyPr/>
                    <a:lstStyle/>
                    <a:p>
                      <a:pPr algn="ctr">
                        <a:spcAft>
                          <a:spcPts val="0"/>
                        </a:spcAft>
                      </a:pPr>
                      <a:r>
                        <a:rPr lang="en-US" sz="800" kern="100">
                          <a:effectLst/>
                        </a:rPr>
                        <a:t>09</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topicClusterList</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获取集群主题列表</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935071864"/>
                  </a:ext>
                </a:extLst>
              </a:tr>
              <a:tr h="131274">
                <a:tc>
                  <a:txBody>
                    <a:bodyPr/>
                    <a:lstStyle/>
                    <a:p>
                      <a:pPr algn="ctr">
                        <a:spcAft>
                          <a:spcPts val="0"/>
                        </a:spcAft>
                      </a:pPr>
                      <a:r>
                        <a:rPr lang="en-US" sz="800" kern="100">
                          <a:effectLst/>
                        </a:rPr>
                        <a:t>10</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brokerStatus</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获取</a:t>
                      </a:r>
                      <a:r>
                        <a:rPr lang="en-US" sz="800" kern="100">
                          <a:effectLst/>
                        </a:rPr>
                        <a:t>Broker</a:t>
                      </a:r>
                      <a:r>
                        <a:rPr lang="zh-CN" sz="800" kern="100">
                          <a:effectLst/>
                        </a:rPr>
                        <a:t>的运行时状态数据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34691433"/>
                  </a:ext>
                </a:extLst>
              </a:tr>
              <a:tr h="131274">
                <a:tc>
                  <a:txBody>
                    <a:bodyPr/>
                    <a:lstStyle/>
                    <a:p>
                      <a:pPr algn="ctr">
                        <a:spcAft>
                          <a:spcPts val="0"/>
                        </a:spcAft>
                      </a:pPr>
                      <a:r>
                        <a:rPr lang="en-US" sz="800" kern="100">
                          <a:effectLst/>
                        </a:rPr>
                        <a:t>11</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queryMsgById</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根据消息</a:t>
                      </a:r>
                      <a:r>
                        <a:rPr lang="en-US" sz="800" kern="100">
                          <a:effectLst/>
                        </a:rPr>
                        <a:t>ID</a:t>
                      </a:r>
                      <a:r>
                        <a:rPr lang="zh-CN" sz="800" kern="100">
                          <a:effectLst/>
                        </a:rPr>
                        <a:t>查询消息数据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939308268"/>
                  </a:ext>
                </a:extLst>
              </a:tr>
              <a:tr h="131274">
                <a:tc>
                  <a:txBody>
                    <a:bodyPr/>
                    <a:lstStyle/>
                    <a:p>
                      <a:pPr algn="ctr">
                        <a:spcAft>
                          <a:spcPts val="0"/>
                        </a:spcAft>
                      </a:pPr>
                      <a:r>
                        <a:rPr lang="en-US" sz="800" kern="100">
                          <a:effectLst/>
                        </a:rPr>
                        <a:t>12</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queryMsgByKey</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根据消息</a:t>
                      </a:r>
                      <a:r>
                        <a:rPr lang="en-US" sz="800" kern="100">
                          <a:effectLst/>
                        </a:rPr>
                        <a:t>KEY</a:t>
                      </a:r>
                      <a:r>
                        <a:rPr lang="zh-CN" sz="800" kern="100">
                          <a:effectLst/>
                        </a:rPr>
                        <a:t>查询消息数据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337435516"/>
                  </a:ext>
                </a:extLst>
              </a:tr>
              <a:tr h="131274">
                <a:tc>
                  <a:txBody>
                    <a:bodyPr/>
                    <a:lstStyle/>
                    <a:p>
                      <a:pPr algn="ctr">
                        <a:spcAft>
                          <a:spcPts val="0"/>
                        </a:spcAft>
                      </a:pPr>
                      <a:r>
                        <a:rPr lang="en-US" sz="800" kern="100">
                          <a:effectLst/>
                        </a:rPr>
                        <a:t>13</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queryMsgByUniqueKey</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根据唯一</a:t>
                      </a:r>
                      <a:r>
                        <a:rPr lang="en-US" sz="800" kern="100">
                          <a:effectLst/>
                        </a:rPr>
                        <a:t>KEY</a:t>
                      </a:r>
                      <a:r>
                        <a:rPr lang="zh-CN" sz="800" kern="100">
                          <a:effectLst/>
                        </a:rPr>
                        <a:t>查询消息</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585406919"/>
                  </a:ext>
                </a:extLst>
              </a:tr>
              <a:tr h="131274">
                <a:tc>
                  <a:txBody>
                    <a:bodyPr/>
                    <a:lstStyle/>
                    <a:p>
                      <a:pPr algn="ctr">
                        <a:spcAft>
                          <a:spcPts val="0"/>
                        </a:spcAft>
                      </a:pPr>
                      <a:r>
                        <a:rPr lang="en-US" sz="800" kern="100">
                          <a:effectLst/>
                        </a:rPr>
                        <a:t>14</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queryMsgByOffset</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根据</a:t>
                      </a:r>
                      <a:r>
                        <a:rPr lang="en-US" sz="800" kern="100">
                          <a:effectLst/>
                        </a:rPr>
                        <a:t>Offset</a:t>
                      </a:r>
                      <a:r>
                        <a:rPr lang="zh-CN" sz="800" kern="100">
                          <a:effectLst/>
                        </a:rPr>
                        <a:t>查询消息</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269489361"/>
                  </a:ext>
                </a:extLst>
              </a:tr>
              <a:tr h="131274">
                <a:tc>
                  <a:txBody>
                    <a:bodyPr/>
                    <a:lstStyle/>
                    <a:p>
                      <a:pPr algn="ctr">
                        <a:spcAft>
                          <a:spcPts val="0"/>
                        </a:spcAft>
                      </a:pPr>
                      <a:r>
                        <a:rPr lang="en-US" sz="800" kern="100">
                          <a:effectLst/>
                        </a:rPr>
                        <a:t>15</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QueryMsgTraceById</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查询消息详情</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989002624"/>
                  </a:ext>
                </a:extLst>
              </a:tr>
              <a:tr h="131274">
                <a:tc>
                  <a:txBody>
                    <a:bodyPr/>
                    <a:lstStyle/>
                    <a:p>
                      <a:pPr algn="ctr">
                        <a:spcAft>
                          <a:spcPts val="0"/>
                        </a:spcAft>
                      </a:pPr>
                      <a:r>
                        <a:rPr lang="en-US" sz="800" kern="100">
                          <a:effectLst/>
                        </a:rPr>
                        <a:t>16</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printMsg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打印消息详情</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817865808"/>
                  </a:ext>
                </a:extLst>
              </a:tr>
              <a:tr h="131274">
                <a:tc>
                  <a:txBody>
                    <a:bodyPr/>
                    <a:lstStyle/>
                    <a:p>
                      <a:pPr algn="ctr">
                        <a:spcAft>
                          <a:spcPts val="0"/>
                        </a:spcAft>
                      </a:pPr>
                      <a:r>
                        <a:rPr lang="en-US" sz="800" kern="100">
                          <a:effectLst/>
                        </a:rPr>
                        <a:t>17</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printMsgByQueue</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打印消息详情</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994670121"/>
                  </a:ext>
                </a:extLst>
              </a:tr>
              <a:tr h="131274">
                <a:tc>
                  <a:txBody>
                    <a:bodyPr/>
                    <a:lstStyle/>
                    <a:p>
                      <a:pPr algn="ctr">
                        <a:spcAft>
                          <a:spcPts val="0"/>
                        </a:spcAft>
                      </a:pPr>
                      <a:r>
                        <a:rPr lang="en-US" sz="800" kern="100">
                          <a:effectLst/>
                        </a:rPr>
                        <a:t>18</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sendMsgStatus</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发送信息到</a:t>
                      </a:r>
                      <a:r>
                        <a:rPr lang="en-US" sz="800" kern="100">
                          <a:effectLst/>
                        </a:rPr>
                        <a:t>Broker</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73735001"/>
                  </a:ext>
                </a:extLst>
              </a:tr>
              <a:tr h="131274">
                <a:tc>
                  <a:txBody>
                    <a:bodyPr/>
                    <a:lstStyle/>
                    <a:p>
                      <a:pPr algn="ctr">
                        <a:spcAft>
                          <a:spcPts val="0"/>
                        </a:spcAft>
                      </a:pPr>
                      <a:r>
                        <a:rPr lang="en-US" sz="800" kern="100">
                          <a:effectLst/>
                        </a:rPr>
                        <a:t>19</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brokerConsumeStats</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抓取</a:t>
                      </a:r>
                      <a:r>
                        <a:rPr lang="en-US" sz="800" kern="100">
                          <a:effectLst/>
                        </a:rPr>
                        <a:t>Broker</a:t>
                      </a:r>
                      <a:r>
                        <a:rPr lang="zh-CN" sz="800" kern="100">
                          <a:effectLst/>
                        </a:rPr>
                        <a:t>中的消费端状态数据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843450640"/>
                  </a:ext>
                </a:extLst>
              </a:tr>
              <a:tr h="131274">
                <a:tc>
                  <a:txBody>
                    <a:bodyPr/>
                    <a:lstStyle/>
                    <a:p>
                      <a:pPr algn="ctr">
                        <a:spcAft>
                          <a:spcPts val="0"/>
                        </a:spcAft>
                      </a:pPr>
                      <a:r>
                        <a:rPr lang="en-US" sz="800" kern="100">
                          <a:effectLst/>
                        </a:rPr>
                        <a:t>20</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producerConnection</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查询所有连接的生产者信息</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870077211"/>
                  </a:ext>
                </a:extLst>
              </a:tr>
              <a:tr h="131274">
                <a:tc>
                  <a:txBody>
                    <a:bodyPr/>
                    <a:lstStyle/>
                    <a:p>
                      <a:pPr algn="ctr">
                        <a:spcAft>
                          <a:spcPts val="0"/>
                        </a:spcAft>
                      </a:pPr>
                      <a:r>
                        <a:rPr lang="en-US" sz="800" kern="100">
                          <a:effectLst/>
                        </a:rPr>
                        <a:t>21</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consumerConnection</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查询所有连接的消费端信息</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193563466"/>
                  </a:ext>
                </a:extLst>
              </a:tr>
              <a:tr h="131274">
                <a:tc>
                  <a:txBody>
                    <a:bodyPr/>
                    <a:lstStyle/>
                    <a:p>
                      <a:pPr algn="ctr">
                        <a:spcAft>
                          <a:spcPts val="0"/>
                        </a:spcAft>
                      </a:pPr>
                      <a:r>
                        <a:rPr lang="en-US" sz="800" kern="100">
                          <a:effectLst/>
                        </a:rPr>
                        <a:t>22</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consumerProgress</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查看订阅组消费状态</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995976786"/>
                  </a:ext>
                </a:extLst>
              </a:tr>
              <a:tr h="131274">
                <a:tc>
                  <a:txBody>
                    <a:bodyPr/>
                    <a:lstStyle/>
                    <a:p>
                      <a:pPr algn="ctr">
                        <a:spcAft>
                          <a:spcPts val="0"/>
                        </a:spcAft>
                      </a:pPr>
                      <a:r>
                        <a:rPr lang="en-US" sz="800" kern="100">
                          <a:effectLst/>
                        </a:rPr>
                        <a:t>23</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consumerStatus</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查询消费端的内部数据结构</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049769047"/>
                  </a:ext>
                </a:extLst>
              </a:tr>
              <a:tr h="131274">
                <a:tc>
                  <a:txBody>
                    <a:bodyPr/>
                    <a:lstStyle/>
                    <a:p>
                      <a:pPr algn="ctr">
                        <a:spcAft>
                          <a:spcPts val="0"/>
                        </a:spcAft>
                      </a:pPr>
                      <a:r>
                        <a:rPr lang="en-US" sz="800" kern="100">
                          <a:effectLst/>
                        </a:rPr>
                        <a:t>24</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cloneGroupOffset</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从其他组克隆</a:t>
                      </a:r>
                      <a:r>
                        <a:rPr lang="en-US" sz="800" kern="100">
                          <a:effectLst/>
                        </a:rPr>
                        <a:t>Offset</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4091400587"/>
                  </a:ext>
                </a:extLst>
              </a:tr>
              <a:tr h="131274">
                <a:tc>
                  <a:txBody>
                    <a:bodyPr/>
                    <a:lstStyle/>
                    <a:p>
                      <a:pPr algn="ctr">
                        <a:spcAft>
                          <a:spcPts val="0"/>
                        </a:spcAft>
                      </a:pPr>
                      <a:r>
                        <a:rPr lang="en-US" sz="800" kern="100">
                          <a:effectLst/>
                        </a:rPr>
                        <a:t>25</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clusterList</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集群列表</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873542780"/>
                  </a:ext>
                </a:extLst>
              </a:tr>
              <a:tr h="131274">
                <a:tc>
                  <a:txBody>
                    <a:bodyPr/>
                    <a:lstStyle/>
                    <a:p>
                      <a:pPr algn="ctr">
                        <a:spcAft>
                          <a:spcPts val="0"/>
                        </a:spcAft>
                      </a:pPr>
                      <a:r>
                        <a:rPr lang="en-US" sz="800" kern="100">
                          <a:effectLst/>
                        </a:rPr>
                        <a:t>26</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topicList</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从指定的</a:t>
                      </a:r>
                      <a:r>
                        <a:rPr lang="en-US" sz="800" kern="100">
                          <a:effectLst/>
                        </a:rPr>
                        <a:t>NameServer</a:t>
                      </a:r>
                      <a:r>
                        <a:rPr lang="zh-CN" sz="800" kern="100">
                          <a:effectLst/>
                        </a:rPr>
                        <a:t>中获取主题列表</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794319412"/>
                  </a:ext>
                </a:extLst>
              </a:tr>
              <a:tr h="131274">
                <a:tc>
                  <a:txBody>
                    <a:bodyPr/>
                    <a:lstStyle/>
                    <a:p>
                      <a:pPr algn="ctr">
                        <a:spcAft>
                          <a:spcPts val="0"/>
                        </a:spcAft>
                      </a:pPr>
                      <a:r>
                        <a:rPr lang="en-US" sz="800" kern="100">
                          <a:effectLst/>
                        </a:rPr>
                        <a:t>27</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updateKvConfig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创建或更新</a:t>
                      </a:r>
                      <a:r>
                        <a:rPr lang="en-US" sz="800" kern="100">
                          <a:effectLst/>
                        </a:rPr>
                        <a:t>KV</a:t>
                      </a:r>
                      <a:r>
                        <a:rPr lang="zh-CN" sz="800" kern="100">
                          <a:effectLst/>
                        </a:rPr>
                        <a:t>数据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499380201"/>
                  </a:ext>
                </a:extLst>
              </a:tr>
              <a:tr h="131274">
                <a:tc>
                  <a:txBody>
                    <a:bodyPr/>
                    <a:lstStyle/>
                    <a:p>
                      <a:pPr algn="ctr">
                        <a:spcAft>
                          <a:spcPts val="0"/>
                        </a:spcAft>
                      </a:pPr>
                      <a:r>
                        <a:rPr lang="en-US" sz="800" kern="100">
                          <a:effectLst/>
                        </a:rPr>
                        <a:t>28</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deleteKvConfig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删除指定</a:t>
                      </a:r>
                      <a:r>
                        <a:rPr lang="en-US" sz="800" kern="100">
                          <a:effectLst/>
                        </a:rPr>
                        <a:t>KV</a:t>
                      </a:r>
                      <a:r>
                        <a:rPr lang="zh-CN" sz="800" kern="100">
                          <a:effectLst/>
                        </a:rPr>
                        <a:t>数据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937779818"/>
                  </a:ext>
                </a:extLst>
              </a:tr>
              <a:tr h="131274">
                <a:tc>
                  <a:txBody>
                    <a:bodyPr/>
                    <a:lstStyle/>
                    <a:p>
                      <a:pPr algn="ctr">
                        <a:spcAft>
                          <a:spcPts val="0"/>
                        </a:spcAft>
                      </a:pPr>
                      <a:r>
                        <a:rPr lang="en-US" sz="800" kern="100">
                          <a:effectLst/>
                        </a:rPr>
                        <a:t>29</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wipeWritePerm</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擦除所有写入的权限</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451684619"/>
                  </a:ext>
                </a:extLst>
              </a:tr>
              <a:tr h="131274">
                <a:tc>
                  <a:txBody>
                    <a:bodyPr/>
                    <a:lstStyle/>
                    <a:p>
                      <a:pPr algn="ctr">
                        <a:spcAft>
                          <a:spcPts val="0"/>
                        </a:spcAft>
                      </a:pPr>
                      <a:r>
                        <a:rPr lang="en-US" sz="800" kern="100">
                          <a:effectLst/>
                        </a:rPr>
                        <a:t>30</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resetOffsetByTime</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根据时间戳重置</a:t>
                      </a:r>
                      <a:r>
                        <a:rPr lang="en-US" sz="800" kern="100">
                          <a:effectLst/>
                        </a:rPr>
                        <a:t>Offset</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943361959"/>
                  </a:ext>
                </a:extLst>
              </a:tr>
              <a:tr h="131274">
                <a:tc>
                  <a:txBody>
                    <a:bodyPr/>
                    <a:lstStyle/>
                    <a:p>
                      <a:pPr algn="ctr">
                        <a:spcAft>
                          <a:spcPts val="0"/>
                        </a:spcAft>
                      </a:pPr>
                      <a:r>
                        <a:rPr lang="en-US" sz="800" kern="100">
                          <a:effectLst/>
                        </a:rPr>
                        <a:t>31</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updateOrderConf</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创建、更新或删除</a:t>
                      </a:r>
                      <a:r>
                        <a:rPr lang="en-US" sz="800" kern="100">
                          <a:effectLst/>
                        </a:rPr>
                        <a:t>Order</a:t>
                      </a:r>
                      <a:r>
                        <a:rPr lang="zh-CN" sz="800" kern="100">
                          <a:effectLst/>
                        </a:rPr>
                        <a:t>配置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889835574"/>
                  </a:ext>
                </a:extLst>
              </a:tr>
              <a:tr h="131274">
                <a:tc>
                  <a:txBody>
                    <a:bodyPr/>
                    <a:lstStyle/>
                    <a:p>
                      <a:pPr algn="ctr">
                        <a:spcAft>
                          <a:spcPts val="0"/>
                        </a:spcAft>
                      </a:pPr>
                      <a:r>
                        <a:rPr lang="en-US" sz="800" kern="100">
                          <a:effectLst/>
                        </a:rPr>
                        <a:t>32</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cleanExpiredCQ</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从</a:t>
                      </a:r>
                      <a:r>
                        <a:rPr lang="en-US" sz="800" kern="100">
                          <a:effectLst/>
                        </a:rPr>
                        <a:t>Broker</a:t>
                      </a:r>
                      <a:r>
                        <a:rPr lang="zh-CN" sz="800" kern="100">
                          <a:effectLst/>
                        </a:rPr>
                        <a:t>中清除失效的消费队列</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4198540512"/>
                  </a:ext>
                </a:extLst>
              </a:tr>
              <a:tr h="131274">
                <a:tc>
                  <a:txBody>
                    <a:bodyPr/>
                    <a:lstStyle/>
                    <a:p>
                      <a:pPr algn="ctr">
                        <a:spcAft>
                          <a:spcPts val="0"/>
                        </a:spcAft>
                      </a:pPr>
                      <a:r>
                        <a:rPr lang="en-US" sz="800" kern="100">
                          <a:effectLst/>
                        </a:rPr>
                        <a:t>33</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cleanUnusedTopic</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从</a:t>
                      </a:r>
                      <a:r>
                        <a:rPr lang="en-US" sz="800" kern="100">
                          <a:effectLst/>
                        </a:rPr>
                        <a:t>Broker</a:t>
                      </a:r>
                      <a:r>
                        <a:rPr lang="zh-CN" sz="800" kern="100">
                          <a:effectLst/>
                        </a:rPr>
                        <a:t>中清除未使用到的主题</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645710550"/>
                  </a:ext>
                </a:extLst>
              </a:tr>
              <a:tr h="131274">
                <a:tc>
                  <a:txBody>
                    <a:bodyPr/>
                    <a:lstStyle/>
                    <a:p>
                      <a:pPr algn="ctr">
                        <a:spcAft>
                          <a:spcPts val="0"/>
                        </a:spcAft>
                      </a:pPr>
                      <a:r>
                        <a:rPr lang="en-US" sz="800" kern="100">
                          <a:effectLst/>
                        </a:rPr>
                        <a:t>34</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startMonitoring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开启监控</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759139132"/>
                  </a:ext>
                </a:extLst>
              </a:tr>
              <a:tr h="131274">
                <a:tc>
                  <a:txBody>
                    <a:bodyPr/>
                    <a:lstStyle/>
                    <a:p>
                      <a:pPr algn="ctr">
                        <a:spcAft>
                          <a:spcPts val="0"/>
                        </a:spcAft>
                      </a:pPr>
                      <a:r>
                        <a:rPr lang="en-US" sz="800" kern="100">
                          <a:effectLst/>
                        </a:rPr>
                        <a:t>35</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statsAll</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主题和消费端程序统计</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57485762"/>
                  </a:ext>
                </a:extLst>
              </a:tr>
              <a:tr h="131274">
                <a:tc>
                  <a:txBody>
                    <a:bodyPr/>
                    <a:lstStyle/>
                    <a:p>
                      <a:pPr algn="ctr">
                        <a:spcAft>
                          <a:spcPts val="0"/>
                        </a:spcAft>
                      </a:pPr>
                      <a:r>
                        <a:rPr lang="en-US" sz="800" kern="100">
                          <a:effectLst/>
                        </a:rPr>
                        <a:t>36</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allocateMQ</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分配消息队列</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317643"/>
                  </a:ext>
                </a:extLst>
              </a:tr>
              <a:tr h="131274">
                <a:tc>
                  <a:txBody>
                    <a:bodyPr/>
                    <a:lstStyle/>
                    <a:p>
                      <a:pPr algn="ctr">
                        <a:spcAft>
                          <a:spcPts val="0"/>
                        </a:spcAft>
                      </a:pPr>
                      <a:r>
                        <a:rPr lang="en-US" sz="800" kern="100">
                          <a:effectLst/>
                        </a:rPr>
                        <a:t>37</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checkMsgSendRT</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检查消息与发送响应时间</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464144901"/>
                  </a:ext>
                </a:extLst>
              </a:tr>
              <a:tr h="131274">
                <a:tc>
                  <a:txBody>
                    <a:bodyPr/>
                    <a:lstStyle/>
                    <a:p>
                      <a:pPr algn="ctr">
                        <a:spcAft>
                          <a:spcPts val="0"/>
                        </a:spcAft>
                      </a:pPr>
                      <a:r>
                        <a:rPr lang="en-US" sz="800" kern="100">
                          <a:effectLst/>
                        </a:rPr>
                        <a:t>38</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clusterRT</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集群消息列表与响应时间</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558464523"/>
                  </a:ext>
                </a:extLst>
              </a:tr>
              <a:tr h="131274">
                <a:tc>
                  <a:txBody>
                    <a:bodyPr/>
                    <a:lstStyle/>
                    <a:p>
                      <a:pPr algn="ctr">
                        <a:spcAft>
                          <a:spcPts val="0"/>
                        </a:spcAft>
                      </a:pPr>
                      <a:r>
                        <a:rPr lang="en-US" sz="800" kern="100">
                          <a:effectLst/>
                        </a:rPr>
                        <a:t>39</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getNamesrvConfig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获取</a:t>
                      </a:r>
                      <a:r>
                        <a:rPr lang="en-US" sz="800" kern="100">
                          <a:effectLst/>
                        </a:rPr>
                        <a:t>NameServer</a:t>
                      </a:r>
                      <a:r>
                        <a:rPr lang="zh-CN" sz="800" kern="100">
                          <a:effectLst/>
                        </a:rPr>
                        <a:t>配置数据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4191727685"/>
                  </a:ext>
                </a:extLst>
              </a:tr>
              <a:tr h="131274">
                <a:tc>
                  <a:txBody>
                    <a:bodyPr/>
                    <a:lstStyle/>
                    <a:p>
                      <a:pPr algn="ctr">
                        <a:spcAft>
                          <a:spcPts val="0"/>
                        </a:spcAft>
                      </a:pPr>
                      <a:r>
                        <a:rPr lang="en-US" sz="800" kern="100">
                          <a:effectLst/>
                        </a:rPr>
                        <a:t>40</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updateNamesrvConfig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更新</a:t>
                      </a:r>
                      <a:r>
                        <a:rPr lang="en-US" sz="800" kern="100">
                          <a:effectLst/>
                        </a:rPr>
                        <a:t>NameServer</a:t>
                      </a:r>
                      <a:r>
                        <a:rPr lang="zh-CN" sz="800" kern="100">
                          <a:effectLst/>
                        </a:rPr>
                        <a:t>配置项</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877205223"/>
                  </a:ext>
                </a:extLst>
              </a:tr>
              <a:tr h="131274">
                <a:tc>
                  <a:txBody>
                    <a:bodyPr/>
                    <a:lstStyle/>
                    <a:p>
                      <a:pPr algn="ctr">
                        <a:spcAft>
                          <a:spcPts val="0"/>
                        </a:spcAft>
                      </a:pPr>
                      <a:r>
                        <a:rPr lang="en-US" sz="800" kern="100">
                          <a:effectLst/>
                        </a:rPr>
                        <a:t>41</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getBrokerConfig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从指定的集群或指定的</a:t>
                      </a:r>
                      <a:r>
                        <a:rPr lang="en-US" sz="800" kern="100">
                          <a:effectLst/>
                        </a:rPr>
                        <a:t>Broker</a:t>
                      </a:r>
                      <a:r>
                        <a:rPr lang="zh-CN" sz="800" kern="100">
                          <a:effectLst/>
                        </a:rPr>
                        <a:t>获取配置项</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675917446"/>
                  </a:ext>
                </a:extLst>
              </a:tr>
              <a:tr h="131274">
                <a:tc>
                  <a:txBody>
                    <a:bodyPr/>
                    <a:lstStyle/>
                    <a:p>
                      <a:pPr algn="ctr">
                        <a:spcAft>
                          <a:spcPts val="0"/>
                        </a:spcAft>
                      </a:pPr>
                      <a:r>
                        <a:rPr lang="en-US" sz="800" kern="100">
                          <a:effectLst/>
                        </a:rPr>
                        <a:t>42</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queryCq</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查询消费组指令</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34541167"/>
                  </a:ext>
                </a:extLst>
              </a:tr>
              <a:tr h="131274">
                <a:tc>
                  <a:txBody>
                    <a:bodyPr/>
                    <a:lstStyle/>
                    <a:p>
                      <a:pPr algn="ctr">
                        <a:spcAft>
                          <a:spcPts val="0"/>
                        </a:spcAft>
                      </a:pPr>
                      <a:r>
                        <a:rPr lang="en-US" sz="800" kern="100">
                          <a:effectLst/>
                        </a:rPr>
                        <a:t>43</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sendMessage</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发送消息</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705898922"/>
                  </a:ext>
                </a:extLst>
              </a:tr>
              <a:tr h="131274">
                <a:tc>
                  <a:txBody>
                    <a:bodyPr/>
                    <a:lstStyle/>
                    <a:p>
                      <a:pPr algn="ctr">
                        <a:spcAft>
                          <a:spcPts val="0"/>
                        </a:spcAft>
                      </a:pPr>
                      <a:r>
                        <a:rPr lang="en-US" sz="800" kern="100">
                          <a:effectLst/>
                        </a:rPr>
                        <a:t>44</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consumeMessage</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消息消费</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182265518"/>
                  </a:ext>
                </a:extLst>
              </a:tr>
              <a:tr h="131274">
                <a:tc>
                  <a:txBody>
                    <a:bodyPr/>
                    <a:lstStyle/>
                    <a:p>
                      <a:pPr algn="ctr">
                        <a:spcAft>
                          <a:spcPts val="0"/>
                        </a:spcAft>
                      </a:pPr>
                      <a:r>
                        <a:rPr lang="en-US" sz="800" kern="100">
                          <a:effectLst/>
                        </a:rPr>
                        <a:t>45</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updateAclConfig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更新</a:t>
                      </a:r>
                      <a:r>
                        <a:rPr lang="en-US" sz="800" kern="100">
                          <a:effectLst/>
                        </a:rPr>
                        <a:t>ACL</a:t>
                      </a:r>
                      <a:r>
                        <a:rPr lang="zh-CN" sz="800" kern="100">
                          <a:effectLst/>
                        </a:rPr>
                        <a:t>（访问控制列表）配置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219844924"/>
                  </a:ext>
                </a:extLst>
              </a:tr>
              <a:tr h="131274">
                <a:tc>
                  <a:txBody>
                    <a:bodyPr/>
                    <a:lstStyle/>
                    <a:p>
                      <a:pPr algn="ctr">
                        <a:spcAft>
                          <a:spcPts val="0"/>
                        </a:spcAft>
                      </a:pPr>
                      <a:r>
                        <a:rPr lang="en-US" sz="800" kern="100">
                          <a:effectLst/>
                        </a:rPr>
                        <a:t>46</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deleteAccessConfig</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删除</a:t>
                      </a:r>
                      <a:r>
                        <a:rPr lang="en-US" sz="800" kern="100">
                          <a:effectLst/>
                        </a:rPr>
                        <a:t>ACL</a:t>
                      </a:r>
                      <a:r>
                        <a:rPr lang="zh-CN" sz="800" kern="100">
                          <a:effectLst/>
                        </a:rPr>
                        <a:t>配置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377485436"/>
                  </a:ext>
                </a:extLst>
              </a:tr>
              <a:tr h="131274">
                <a:tc>
                  <a:txBody>
                    <a:bodyPr/>
                    <a:lstStyle/>
                    <a:p>
                      <a:pPr algn="ctr">
                        <a:spcAft>
                          <a:spcPts val="0"/>
                        </a:spcAft>
                      </a:pPr>
                      <a:r>
                        <a:rPr lang="en-US" sz="800" kern="100">
                          <a:effectLst/>
                        </a:rPr>
                        <a:t>47</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clusterAclConfigVersion</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查看集群中的</a:t>
                      </a:r>
                      <a:r>
                        <a:rPr lang="en-US" sz="800" kern="100">
                          <a:effectLst/>
                        </a:rPr>
                        <a:t>ACL</a:t>
                      </a:r>
                      <a:r>
                        <a:rPr lang="zh-CN" sz="800" kern="100">
                          <a:effectLst/>
                        </a:rPr>
                        <a:t>配置列表</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3617757741"/>
                  </a:ext>
                </a:extLst>
              </a:tr>
              <a:tr h="131274">
                <a:tc>
                  <a:txBody>
                    <a:bodyPr/>
                    <a:lstStyle/>
                    <a:p>
                      <a:pPr algn="ctr">
                        <a:spcAft>
                          <a:spcPts val="0"/>
                        </a:spcAft>
                      </a:pPr>
                      <a:r>
                        <a:rPr lang="en-US" sz="800" kern="100">
                          <a:effectLst/>
                        </a:rPr>
                        <a:t>48</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updateGlobalWhiteAddr</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更新全局白名单配置</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618116123"/>
                  </a:ext>
                </a:extLst>
              </a:tr>
              <a:tr h="131274">
                <a:tc>
                  <a:txBody>
                    <a:bodyPr/>
                    <a:lstStyle/>
                    <a:p>
                      <a:pPr algn="ctr">
                        <a:spcAft>
                          <a:spcPts val="0"/>
                        </a:spcAft>
                      </a:pPr>
                      <a:r>
                        <a:rPr lang="en-US" sz="800" kern="100">
                          <a:effectLst/>
                        </a:rPr>
                        <a:t>49</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ctr">
                        <a:spcAft>
                          <a:spcPts val="0"/>
                        </a:spcAft>
                      </a:pPr>
                      <a:r>
                        <a:rPr lang="en-US" sz="800" kern="100">
                          <a:effectLst/>
                        </a:rPr>
                        <a:t>getAccessConfigSubCommand</a:t>
                      </a:r>
                      <a:endParaRPr lang="zh-CN" sz="900" kern="100">
                        <a:effectLst/>
                        <a:latin typeface="Times New Roman" panose="02020603050405020304" pitchFamily="18" charset="0"/>
                        <a:ea typeface="宋体" panose="02010600030101010101" pitchFamily="2" charset="-122"/>
                      </a:endParaRPr>
                    </a:p>
                  </a:txBody>
                  <a:tcPr marL="59309" marR="59309" marT="0" marB="0" anchor="ctr"/>
                </a:tc>
                <a:tc>
                  <a:txBody>
                    <a:bodyPr/>
                    <a:lstStyle/>
                    <a:p>
                      <a:pPr algn="just">
                        <a:spcAft>
                          <a:spcPts val="0"/>
                        </a:spcAft>
                      </a:pPr>
                      <a:r>
                        <a:rPr lang="zh-CN" sz="800" kern="100">
                          <a:effectLst/>
                        </a:rPr>
                        <a:t>列表全部的</a:t>
                      </a:r>
                      <a:r>
                        <a:rPr lang="en-US" sz="800" kern="100">
                          <a:effectLst/>
                        </a:rPr>
                        <a:t>ACL</a:t>
                      </a:r>
                      <a:r>
                        <a:rPr lang="zh-CN" sz="800" kern="100">
                          <a:effectLst/>
                        </a:rPr>
                        <a:t>配置信息</a:t>
                      </a:r>
                      <a:endParaRPr lang="zh-CN" sz="900" kern="100">
                        <a:effectLst/>
                        <a:latin typeface="Times New Roman" panose="02020603050405020304" pitchFamily="18" charset="0"/>
                        <a:ea typeface="宋体" panose="02010600030101010101" pitchFamily="2" charset="-122"/>
                      </a:endParaRPr>
                    </a:p>
                  </a:txBody>
                  <a:tcPr marL="59309" marR="59309" marT="0" marB="0" anchor="ctr"/>
                </a:tc>
                <a:extLst>
                  <a:ext uri="{0D108BD9-81ED-4DB2-BD59-A6C34878D82A}">
                    <a16:rowId xmlns:a16="http://schemas.microsoft.com/office/drawing/2014/main" val="2186322829"/>
                  </a:ext>
                </a:extLst>
              </a:tr>
            </a:tbl>
          </a:graphicData>
        </a:graphic>
      </p:graphicFrame>
    </p:spTree>
    <p:extLst>
      <p:ext uri="{BB962C8B-B14F-4D97-AF65-F5344CB8AC3E}">
        <p14:creationId xmlns:p14="http://schemas.microsoft.com/office/powerpoint/2010/main" val="38623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子指令实现类</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870" y="1176654"/>
            <a:ext cx="9894570" cy="51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80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传统实时性响应开发</a:t>
            </a:r>
            <a:endParaRPr lang="zh-CN" altLang="en-US"/>
          </a:p>
        </p:txBody>
      </p:sp>
      <p:sp>
        <p:nvSpPr>
          <p:cNvPr id="3" name="内容占位符 2"/>
          <p:cNvSpPr>
            <a:spLocks noGrp="1"/>
          </p:cNvSpPr>
          <p:nvPr>
            <p:ph idx="1"/>
          </p:nvPr>
        </p:nvSpPr>
        <p:spPr/>
        <p:txBody>
          <a:bodyPr/>
          <a:lstStyle/>
          <a:p>
            <a:r>
              <a:rPr lang="zh-CN" altLang="zh-CN"/>
              <a:t>在标准的项目开发与设计之中，最为常见的处理形式就是客户端向服务器端发出操作请求，而后用户等待服务端业务处理完成与数据响应，但是这种操作所带来的最为严重的后果就是当服务端处理性能较差，或者业务处理逻辑耗时的情况下，该客户端会持续占用服务端的线程资源，导致后续其他请求无法正常处理</a:t>
            </a:r>
            <a:r>
              <a:rPr lang="zh-CN" altLang="zh-CN" smtClean="0"/>
              <a:t>。</a:t>
            </a:r>
            <a:endParaRPr lang="en-US" altLang="zh-CN" smtClean="0"/>
          </a:p>
          <a:p>
            <a:r>
              <a:rPr lang="zh-CN" altLang="zh-CN"/>
              <a:t>以一个购物商城的系统为</a:t>
            </a:r>
            <a:r>
              <a:rPr lang="zh-CN" altLang="zh-CN" smtClean="0"/>
              <a:t>例</a:t>
            </a:r>
            <a:r>
              <a:rPr lang="zh-CN" altLang="en-US" smtClean="0"/>
              <a:t>，</a:t>
            </a:r>
            <a:r>
              <a:rPr lang="zh-CN" altLang="zh-CN" smtClean="0"/>
              <a:t>用</a:t>
            </a:r>
            <a:r>
              <a:rPr lang="zh-CN" altLang="zh-CN"/>
              <a:t>户向商城的交易系统发出了一个交易请求，但是一个完整的交易系统又会涉及到订单系统、购物车系统、库房系统以及物流系统等多个关联系统的操作，整个的业务处理完成后有可能要长达几分钟甚至数十个小时的时间，而在处理期间用户不可能一直处于等待响应的状态，尤其是在高并发访问期间，这样的处理逻辑会直接造成服务瘫痪。</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87" y="4094163"/>
            <a:ext cx="11292945" cy="243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6610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创建主题指令参数</a:t>
            </a:r>
            <a:endParaRPr lang="zh-CN" altLang="en-US"/>
          </a:p>
        </p:txBody>
      </p:sp>
      <p:sp>
        <p:nvSpPr>
          <p:cNvPr id="3" name="内容占位符 2"/>
          <p:cNvSpPr>
            <a:spLocks noGrp="1"/>
          </p:cNvSpPr>
          <p:nvPr>
            <p:ph idx="1"/>
          </p:nvPr>
        </p:nvSpPr>
        <p:spPr/>
        <p:txBody>
          <a:bodyPr/>
          <a:lstStyle/>
          <a:p>
            <a:r>
              <a:rPr lang="en-US" altLang="zh-CN" b="1"/>
              <a:t>updateTopic</a:t>
            </a:r>
            <a:r>
              <a:rPr lang="zh-CN" altLang="zh-CN" b="1"/>
              <a:t>（类名称：</a:t>
            </a:r>
            <a:r>
              <a:rPr lang="en-US" altLang="zh-CN" b="1"/>
              <a:t>com.alibaba.rocketmq.tools.command.topic.UpdateTopicSubCommand</a:t>
            </a:r>
            <a:r>
              <a:rPr lang="zh-CN" altLang="zh-CN" b="1"/>
              <a:t>）：</a:t>
            </a:r>
            <a:r>
              <a:rPr lang="zh-CN" altLang="zh-CN"/>
              <a:t>创建消息主题指令</a:t>
            </a:r>
            <a:endParaRPr lang="zh-CN" altLang="en-US"/>
          </a:p>
        </p:txBody>
      </p:sp>
      <p:graphicFrame>
        <p:nvGraphicFramePr>
          <p:cNvPr id="4" name="表格 3"/>
          <p:cNvGraphicFramePr>
            <a:graphicFrameLocks noGrp="1"/>
          </p:cNvGraphicFramePr>
          <p:nvPr>
            <p:extLst/>
          </p:nvPr>
        </p:nvGraphicFramePr>
        <p:xfrm>
          <a:off x="223044" y="2003741"/>
          <a:ext cx="11725116" cy="4625658"/>
        </p:xfrm>
        <a:graphic>
          <a:graphicData uri="http://schemas.openxmlformats.org/drawingml/2006/table">
            <a:tbl>
              <a:tblPr firstRow="1" firstCol="1" lastRow="1" lastCol="1" bandRow="1" bandCol="1">
                <a:tableStyleId>{5940675A-B579-460E-94D1-54222C63F5DA}</a:tableStyleId>
              </a:tblPr>
              <a:tblGrid>
                <a:gridCol w="693146">
                  <a:extLst>
                    <a:ext uri="{9D8B030D-6E8A-4147-A177-3AD203B41FA5}">
                      <a16:colId xmlns:a16="http://schemas.microsoft.com/office/drawing/2014/main" val="3738358498"/>
                    </a:ext>
                  </a:extLst>
                </a:gridCol>
                <a:gridCol w="1724353">
                  <a:extLst>
                    <a:ext uri="{9D8B030D-6E8A-4147-A177-3AD203B41FA5}">
                      <a16:colId xmlns:a16="http://schemas.microsoft.com/office/drawing/2014/main" val="2189307366"/>
                    </a:ext>
                  </a:extLst>
                </a:gridCol>
                <a:gridCol w="9307617">
                  <a:extLst>
                    <a:ext uri="{9D8B030D-6E8A-4147-A177-3AD203B41FA5}">
                      <a16:colId xmlns:a16="http://schemas.microsoft.com/office/drawing/2014/main" val="4104436046"/>
                    </a:ext>
                  </a:extLst>
                </a:gridCol>
              </a:tblGrid>
              <a:tr h="513962">
                <a:tc>
                  <a:txBody>
                    <a:bodyPr/>
                    <a:lstStyle/>
                    <a:p>
                      <a:pPr algn="ctr">
                        <a:spcAft>
                          <a:spcPts val="0"/>
                        </a:spcAft>
                      </a:pPr>
                      <a:r>
                        <a:rPr lang="en-US" sz="1600" kern="100">
                          <a:effectLst/>
                        </a:rPr>
                        <a:t>No.</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参数名称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48860702"/>
                  </a:ext>
                </a:extLst>
              </a:tr>
              <a:tr h="513962">
                <a:tc>
                  <a:txBody>
                    <a:bodyPr/>
                    <a:lstStyle/>
                    <a:p>
                      <a:pPr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-b</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Broker</a:t>
                      </a:r>
                      <a:r>
                        <a:rPr lang="zh-CN" sz="1600" kern="100">
                          <a:effectLst/>
                        </a:rPr>
                        <a:t>地址，表示该主题创建在指定的</a:t>
                      </a:r>
                      <a:r>
                        <a:rPr lang="en-US" sz="1600" kern="100">
                          <a:effectLst/>
                        </a:rPr>
                        <a:t>Broker</a:t>
                      </a:r>
                      <a:r>
                        <a:rPr lang="zh-CN" sz="1600" kern="100">
                          <a:effectLst/>
                        </a:rPr>
                        <a:t>之中</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31783979"/>
                  </a:ext>
                </a:extLst>
              </a:tr>
              <a:tr h="513962">
                <a:tc>
                  <a:txBody>
                    <a:bodyPr/>
                    <a:lstStyle/>
                    <a:p>
                      <a:pPr algn="ctr">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-c</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Cluster</a:t>
                      </a:r>
                      <a:r>
                        <a:rPr lang="zh-CN" sz="1600" kern="100">
                          <a:effectLst/>
                        </a:rPr>
                        <a:t>名称，表示该主题创建在指定的集群中</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51483091"/>
                  </a:ext>
                </a:extLst>
              </a:tr>
              <a:tr h="513962">
                <a:tc>
                  <a:txBody>
                    <a:bodyPr/>
                    <a:lstStyle/>
                    <a:p>
                      <a:pPr algn="ctr">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-h</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打印帮助信息</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55068265"/>
                  </a:ext>
                </a:extLst>
              </a:tr>
              <a:tr h="513962">
                <a:tc>
                  <a:txBody>
                    <a:bodyPr/>
                    <a:lstStyle/>
                    <a:p>
                      <a:pPr algn="ctr">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-n</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NameServer</a:t>
                      </a:r>
                      <a:r>
                        <a:rPr lang="zh-CN" sz="1600" kern="100">
                          <a:effectLst/>
                        </a:rPr>
                        <a:t>服务地址，格式：“主机</a:t>
                      </a:r>
                      <a:r>
                        <a:rPr lang="en-US" sz="1600" kern="100">
                          <a:effectLst/>
                        </a:rPr>
                        <a:t>IP:</a:t>
                      </a:r>
                      <a:r>
                        <a:rPr lang="zh-CN" sz="1600" kern="100">
                          <a:effectLst/>
                        </a:rPr>
                        <a:t>端口</a:t>
                      </a:r>
                      <a:r>
                        <a:rPr lang="en-US" sz="1600" kern="100">
                          <a:effectLst/>
                        </a:rPr>
                        <a:t>;</a:t>
                      </a:r>
                      <a:r>
                        <a:rPr lang="zh-CN" sz="1600" kern="100">
                          <a:effectLst/>
                        </a:rPr>
                        <a:t>主机</a:t>
                      </a:r>
                      <a:r>
                        <a:rPr lang="en-US" sz="1600" kern="100">
                          <a:effectLst/>
                        </a:rPr>
                        <a:t>IP:</a:t>
                      </a:r>
                      <a:r>
                        <a:rPr lang="zh-CN" sz="1600" kern="100">
                          <a:effectLst/>
                        </a:rPr>
                        <a:t>端口</a:t>
                      </a:r>
                      <a:r>
                        <a:rPr lang="en-US" sz="1600" kern="100">
                          <a:effectLst/>
                        </a:rPr>
                        <a:t>;…</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9392788"/>
                  </a:ext>
                </a:extLst>
              </a:tr>
              <a:tr h="513962">
                <a:tc>
                  <a:txBody>
                    <a:bodyPr/>
                    <a:lstStyle/>
                    <a:p>
                      <a:pPr algn="ctr">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-p</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指定新的主题操作权限（</a:t>
                      </a:r>
                      <a:r>
                        <a:rPr lang="en-US" sz="1600" kern="100">
                          <a:effectLst/>
                        </a:rPr>
                        <a:t>W</a:t>
                      </a:r>
                      <a:r>
                        <a:rPr lang="zh-CN" sz="1600" kern="100">
                          <a:effectLst/>
                        </a:rPr>
                        <a:t>、</a:t>
                      </a:r>
                      <a:r>
                        <a:rPr lang="en-US" sz="1600" kern="100">
                          <a:effectLst/>
                        </a:rPr>
                        <a:t>R</a:t>
                      </a:r>
                      <a:r>
                        <a:rPr lang="zh-CN" sz="1600" kern="100">
                          <a:effectLst/>
                        </a:rPr>
                        <a:t>、</a:t>
                      </a:r>
                      <a:r>
                        <a:rPr lang="en-US" sz="1600" kern="100">
                          <a:effectLst/>
                        </a:rPr>
                        <a:t>WR</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08016731"/>
                  </a:ext>
                </a:extLst>
              </a:tr>
              <a:tr h="513962">
                <a:tc>
                  <a:txBody>
                    <a:bodyPr/>
                    <a:lstStyle/>
                    <a:p>
                      <a:pPr algn="ctr">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-r</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读取队列数量（默认为</a:t>
                      </a:r>
                      <a:r>
                        <a:rPr lang="en-US" sz="1600" kern="100">
                          <a:effectLst/>
                        </a:rPr>
                        <a:t>8</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10769099"/>
                  </a:ext>
                </a:extLst>
              </a:tr>
              <a:tr h="513962">
                <a:tc>
                  <a:txBody>
                    <a:bodyPr/>
                    <a:lstStyle/>
                    <a:p>
                      <a:pPr algn="ctr">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-w</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可写队列数量（默认为</a:t>
                      </a:r>
                      <a:r>
                        <a:rPr lang="en-US" sz="1600" kern="100">
                          <a:effectLst/>
                        </a:rPr>
                        <a:t>8</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66487815"/>
                  </a:ext>
                </a:extLst>
              </a:tr>
              <a:tr h="513962">
                <a:tc>
                  <a:txBody>
                    <a:bodyPr/>
                    <a:lstStyle/>
                    <a:p>
                      <a:pPr algn="ctr">
                        <a:spcAft>
                          <a:spcPts val="0"/>
                        </a:spcAft>
                      </a:pPr>
                      <a:r>
                        <a:rPr lang="en-US" sz="1600" kern="100">
                          <a:effectLst/>
                        </a:rPr>
                        <a:t>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主题名称，允许的名称格式为“</a:t>
                      </a:r>
                      <a:r>
                        <a:rPr lang="en-US" sz="1600" kern="100">
                          <a:effectLst/>
                        </a:rPr>
                        <a:t>^[a-zA-Z0-9_-]+$</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01518641"/>
                  </a:ext>
                </a:extLst>
              </a:tr>
            </a:tbl>
          </a:graphicData>
        </a:graphic>
      </p:graphicFrame>
    </p:spTree>
    <p:extLst>
      <p:ext uri="{BB962C8B-B14F-4D97-AF65-F5344CB8AC3E}">
        <p14:creationId xmlns:p14="http://schemas.microsoft.com/office/powerpoint/2010/main" val="818285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主题列表指令</a:t>
            </a:r>
            <a:endParaRPr lang="zh-CN" altLang="en-US"/>
          </a:p>
        </p:txBody>
      </p:sp>
      <p:sp>
        <p:nvSpPr>
          <p:cNvPr id="3" name="内容占位符 2"/>
          <p:cNvSpPr>
            <a:spLocks noGrp="1"/>
          </p:cNvSpPr>
          <p:nvPr>
            <p:ph idx="1"/>
          </p:nvPr>
        </p:nvSpPr>
        <p:spPr/>
        <p:txBody>
          <a:bodyPr/>
          <a:lstStyle/>
          <a:p>
            <a:r>
              <a:rPr lang="en-US" altLang="zh-CN" b="1"/>
              <a:t>topicList</a:t>
            </a:r>
            <a:r>
              <a:rPr lang="zh-CN" altLang="zh-CN" b="1"/>
              <a:t>（类名称：</a:t>
            </a:r>
            <a:r>
              <a:rPr lang="en-US" altLang="zh-CN" b="1"/>
              <a:t>com.alibaba.rocketmq.tools.command.broker.UpdateBrokerConfigSubCommand</a:t>
            </a:r>
            <a:r>
              <a:rPr lang="zh-CN" altLang="zh-CN" b="1"/>
              <a:t>）：</a:t>
            </a:r>
            <a:r>
              <a:rPr lang="zh-CN" altLang="zh-CN"/>
              <a:t>查看全部的主题列表指令</a:t>
            </a:r>
            <a:endParaRPr lang="zh-CN" altLang="en-US"/>
          </a:p>
        </p:txBody>
      </p:sp>
      <p:graphicFrame>
        <p:nvGraphicFramePr>
          <p:cNvPr id="4" name="表格 3"/>
          <p:cNvGraphicFramePr>
            <a:graphicFrameLocks noGrp="1"/>
          </p:cNvGraphicFramePr>
          <p:nvPr>
            <p:extLst/>
          </p:nvPr>
        </p:nvGraphicFramePr>
        <p:xfrm>
          <a:off x="360204" y="2031683"/>
          <a:ext cx="11506676" cy="1686876"/>
        </p:xfrm>
        <a:graphic>
          <a:graphicData uri="http://schemas.openxmlformats.org/drawingml/2006/table">
            <a:tbl>
              <a:tblPr firstRow="1" firstCol="1" lastRow="1" lastCol="1" bandRow="1" bandCol="1">
                <a:tableStyleId>{5940675A-B579-460E-94D1-54222C63F5DA}</a:tableStyleId>
              </a:tblPr>
              <a:tblGrid>
                <a:gridCol w="680233">
                  <a:extLst>
                    <a:ext uri="{9D8B030D-6E8A-4147-A177-3AD203B41FA5}">
                      <a16:colId xmlns:a16="http://schemas.microsoft.com/office/drawing/2014/main" val="1810086723"/>
                    </a:ext>
                  </a:extLst>
                </a:gridCol>
                <a:gridCol w="1692228">
                  <a:extLst>
                    <a:ext uri="{9D8B030D-6E8A-4147-A177-3AD203B41FA5}">
                      <a16:colId xmlns:a16="http://schemas.microsoft.com/office/drawing/2014/main" val="3016630552"/>
                    </a:ext>
                  </a:extLst>
                </a:gridCol>
                <a:gridCol w="9134215">
                  <a:extLst>
                    <a:ext uri="{9D8B030D-6E8A-4147-A177-3AD203B41FA5}">
                      <a16:colId xmlns:a16="http://schemas.microsoft.com/office/drawing/2014/main" val="433086140"/>
                    </a:ext>
                  </a:extLst>
                </a:gridCol>
              </a:tblGrid>
              <a:tr h="421719">
                <a:tc>
                  <a:txBody>
                    <a:bodyPr/>
                    <a:lstStyle/>
                    <a:p>
                      <a:pPr algn="ctr">
                        <a:spcAft>
                          <a:spcPts val="0"/>
                        </a:spcAft>
                      </a:pPr>
                      <a:r>
                        <a:rPr lang="en-US" sz="1600" kern="100">
                          <a:effectLst/>
                        </a:rPr>
                        <a:t>No.</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参数名称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35084479"/>
                  </a:ext>
                </a:extLst>
              </a:tr>
              <a:tr h="421719">
                <a:tc>
                  <a:txBody>
                    <a:bodyPr/>
                    <a:lstStyle/>
                    <a:p>
                      <a:pPr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-c</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Cluster</a:t>
                      </a:r>
                      <a:r>
                        <a:rPr lang="zh-CN" sz="1600" kern="100">
                          <a:effectLst/>
                        </a:rPr>
                        <a:t>名称，表示删除某个集群下的某个主题</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28918264"/>
                  </a:ext>
                </a:extLst>
              </a:tr>
              <a:tr h="421719">
                <a:tc>
                  <a:txBody>
                    <a:bodyPr/>
                    <a:lstStyle/>
                    <a:p>
                      <a:pPr algn="ctr">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-n</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NameServer</a:t>
                      </a:r>
                      <a:r>
                        <a:rPr lang="zh-CN" sz="1600" kern="100">
                          <a:effectLst/>
                        </a:rPr>
                        <a:t>服务地址，格式：“主机</a:t>
                      </a:r>
                      <a:r>
                        <a:rPr lang="en-US" sz="1600" kern="100">
                          <a:effectLst/>
                        </a:rPr>
                        <a:t>IP:</a:t>
                      </a:r>
                      <a:r>
                        <a:rPr lang="zh-CN" sz="1600" kern="100">
                          <a:effectLst/>
                        </a:rPr>
                        <a:t>端口</a:t>
                      </a:r>
                      <a:r>
                        <a:rPr lang="en-US" sz="1600" kern="100">
                          <a:effectLst/>
                        </a:rPr>
                        <a:t>;</a:t>
                      </a:r>
                      <a:r>
                        <a:rPr lang="zh-CN" sz="1600" kern="100">
                          <a:effectLst/>
                        </a:rPr>
                        <a:t>主机</a:t>
                      </a:r>
                      <a:r>
                        <a:rPr lang="en-US" sz="1600" kern="100">
                          <a:effectLst/>
                        </a:rPr>
                        <a:t>IP:</a:t>
                      </a:r>
                      <a:r>
                        <a:rPr lang="zh-CN" sz="1600" kern="100">
                          <a:effectLst/>
                        </a:rPr>
                        <a:t>端口</a:t>
                      </a:r>
                      <a:r>
                        <a:rPr lang="en-US" sz="1600" kern="100">
                          <a:effectLst/>
                        </a:rPr>
                        <a:t>;…</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25553206"/>
                  </a:ext>
                </a:extLst>
              </a:tr>
              <a:tr h="421719">
                <a:tc>
                  <a:txBody>
                    <a:bodyPr/>
                    <a:lstStyle/>
                    <a:p>
                      <a:pPr algn="ctr">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-h</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打印帮助信息</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17659090"/>
                  </a:ext>
                </a:extLst>
              </a:tr>
            </a:tbl>
          </a:graphicData>
        </a:graphic>
      </p:graphicFrame>
    </p:spTree>
    <p:extLst>
      <p:ext uri="{BB962C8B-B14F-4D97-AF65-F5344CB8AC3E}">
        <p14:creationId xmlns:p14="http://schemas.microsoft.com/office/powerpoint/2010/main" val="4042598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删除主题指令</a:t>
            </a:r>
            <a:endParaRPr lang="zh-CN" altLang="en-US"/>
          </a:p>
        </p:txBody>
      </p:sp>
      <p:sp>
        <p:nvSpPr>
          <p:cNvPr id="3" name="内容占位符 2"/>
          <p:cNvSpPr>
            <a:spLocks noGrp="1"/>
          </p:cNvSpPr>
          <p:nvPr>
            <p:ph idx="1"/>
          </p:nvPr>
        </p:nvSpPr>
        <p:spPr/>
        <p:txBody>
          <a:bodyPr/>
          <a:lstStyle/>
          <a:p>
            <a:r>
              <a:rPr lang="en-US" altLang="zh-CN" b="1"/>
              <a:t>deleteTopic</a:t>
            </a:r>
            <a:r>
              <a:rPr lang="zh-CN" altLang="zh-CN" b="1"/>
              <a:t>（类名称：</a:t>
            </a:r>
            <a:r>
              <a:rPr lang="en-US" altLang="zh-CN" b="1"/>
              <a:t>com.alibaba.rocketmq.tools.command.topic.DeleteTopicSubCommand</a:t>
            </a:r>
            <a:r>
              <a:rPr lang="zh-CN" altLang="zh-CN" b="1"/>
              <a:t>）：</a:t>
            </a:r>
            <a:r>
              <a:rPr lang="zh-CN" altLang="zh-CN"/>
              <a:t>删除指定消息主题指令</a:t>
            </a:r>
            <a:endParaRPr lang="zh-CN" altLang="en-US"/>
          </a:p>
        </p:txBody>
      </p:sp>
      <p:graphicFrame>
        <p:nvGraphicFramePr>
          <p:cNvPr id="4" name="表格 3"/>
          <p:cNvGraphicFramePr>
            <a:graphicFrameLocks noGrp="1"/>
          </p:cNvGraphicFramePr>
          <p:nvPr>
            <p:extLst/>
          </p:nvPr>
        </p:nvGraphicFramePr>
        <p:xfrm>
          <a:off x="304324" y="2029144"/>
          <a:ext cx="11460956" cy="1968815"/>
        </p:xfrm>
        <a:graphic>
          <a:graphicData uri="http://schemas.openxmlformats.org/drawingml/2006/table">
            <a:tbl>
              <a:tblPr firstRow="1" firstCol="1" lastRow="1" lastCol="1" bandRow="1" bandCol="1">
                <a:tableStyleId>{5940675A-B579-460E-94D1-54222C63F5DA}</a:tableStyleId>
              </a:tblPr>
              <a:tblGrid>
                <a:gridCol w="677530">
                  <a:extLst>
                    <a:ext uri="{9D8B030D-6E8A-4147-A177-3AD203B41FA5}">
                      <a16:colId xmlns:a16="http://schemas.microsoft.com/office/drawing/2014/main" val="3175508338"/>
                    </a:ext>
                  </a:extLst>
                </a:gridCol>
                <a:gridCol w="1685504">
                  <a:extLst>
                    <a:ext uri="{9D8B030D-6E8A-4147-A177-3AD203B41FA5}">
                      <a16:colId xmlns:a16="http://schemas.microsoft.com/office/drawing/2014/main" val="2212374495"/>
                    </a:ext>
                  </a:extLst>
                </a:gridCol>
                <a:gridCol w="9097922">
                  <a:extLst>
                    <a:ext uri="{9D8B030D-6E8A-4147-A177-3AD203B41FA5}">
                      <a16:colId xmlns:a16="http://schemas.microsoft.com/office/drawing/2014/main" val="2415275134"/>
                    </a:ext>
                  </a:extLst>
                </a:gridCol>
              </a:tblGrid>
              <a:tr h="393763">
                <a:tc>
                  <a:txBody>
                    <a:bodyPr/>
                    <a:lstStyle/>
                    <a:p>
                      <a:pPr algn="ctr">
                        <a:spcAft>
                          <a:spcPts val="0"/>
                        </a:spcAft>
                      </a:pPr>
                      <a:r>
                        <a:rPr lang="en-US" sz="1800" kern="100">
                          <a:effectLst/>
                        </a:rPr>
                        <a:t>No.</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800" kern="100">
                          <a:effectLst/>
                        </a:rPr>
                        <a:t>参数名称</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800" kern="100">
                          <a:effectLst/>
                        </a:rPr>
                        <a:t>描述</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7998645"/>
                  </a:ext>
                </a:extLst>
              </a:tr>
              <a:tr h="393763">
                <a:tc>
                  <a:txBody>
                    <a:bodyPr/>
                    <a:lstStyle/>
                    <a:p>
                      <a:pPr algn="ctr">
                        <a:spcAft>
                          <a:spcPts val="0"/>
                        </a:spcAft>
                      </a:pPr>
                      <a:r>
                        <a:rPr lang="en-US" sz="1800" kern="100">
                          <a:effectLst/>
                        </a:rPr>
                        <a:t>1</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-b</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800" kern="100">
                          <a:effectLst/>
                        </a:rPr>
                        <a:t>Broker</a:t>
                      </a:r>
                      <a:r>
                        <a:rPr lang="zh-CN" sz="1800" kern="100">
                          <a:effectLst/>
                        </a:rPr>
                        <a:t>地址，表示该主题创建在指定的</a:t>
                      </a:r>
                      <a:r>
                        <a:rPr lang="en-US" sz="1800" kern="100">
                          <a:effectLst/>
                        </a:rPr>
                        <a:t>Broker</a:t>
                      </a:r>
                      <a:r>
                        <a:rPr lang="zh-CN" sz="1800" kern="100">
                          <a:effectLst/>
                        </a:rPr>
                        <a:t>之中</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20825104"/>
                  </a:ext>
                </a:extLst>
              </a:tr>
              <a:tr h="393763">
                <a:tc>
                  <a:txBody>
                    <a:bodyPr/>
                    <a:lstStyle/>
                    <a:p>
                      <a:pPr algn="ctr">
                        <a:spcAft>
                          <a:spcPts val="0"/>
                        </a:spcAft>
                      </a:pPr>
                      <a:r>
                        <a:rPr lang="en-US" sz="1800" kern="100">
                          <a:effectLst/>
                        </a:rPr>
                        <a:t>2</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-c</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800" kern="100">
                          <a:effectLst/>
                        </a:rPr>
                        <a:t>Cluster</a:t>
                      </a:r>
                      <a:r>
                        <a:rPr lang="zh-CN" sz="1800" kern="100">
                          <a:effectLst/>
                        </a:rPr>
                        <a:t>名称，表示删除某个集群下的某个主题</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03101830"/>
                  </a:ext>
                </a:extLst>
              </a:tr>
              <a:tr h="393763">
                <a:tc>
                  <a:txBody>
                    <a:bodyPr/>
                    <a:lstStyle/>
                    <a:p>
                      <a:pPr algn="ctr">
                        <a:spcAft>
                          <a:spcPts val="0"/>
                        </a:spcAft>
                      </a:pPr>
                      <a:r>
                        <a:rPr lang="en-US" sz="1800" kern="100">
                          <a:effectLst/>
                        </a:rPr>
                        <a:t>3</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-n</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800" kern="100">
                          <a:effectLst/>
                        </a:rPr>
                        <a:t>NameServer</a:t>
                      </a:r>
                      <a:r>
                        <a:rPr lang="zh-CN" sz="1800" kern="100">
                          <a:effectLst/>
                        </a:rPr>
                        <a:t>服务地址，格式：“主机</a:t>
                      </a:r>
                      <a:r>
                        <a:rPr lang="en-US" sz="1800" kern="100">
                          <a:effectLst/>
                        </a:rPr>
                        <a:t>IP:</a:t>
                      </a:r>
                      <a:r>
                        <a:rPr lang="zh-CN" sz="1800" kern="100">
                          <a:effectLst/>
                        </a:rPr>
                        <a:t>端口</a:t>
                      </a:r>
                      <a:r>
                        <a:rPr lang="en-US" sz="1800" kern="100">
                          <a:effectLst/>
                        </a:rPr>
                        <a:t>;</a:t>
                      </a:r>
                      <a:r>
                        <a:rPr lang="zh-CN" sz="1800" kern="100">
                          <a:effectLst/>
                        </a:rPr>
                        <a:t>主机</a:t>
                      </a:r>
                      <a:r>
                        <a:rPr lang="en-US" sz="1800" kern="100">
                          <a:effectLst/>
                        </a:rPr>
                        <a:t>IP:</a:t>
                      </a:r>
                      <a:r>
                        <a:rPr lang="zh-CN" sz="1800" kern="100">
                          <a:effectLst/>
                        </a:rPr>
                        <a:t>端口</a:t>
                      </a:r>
                      <a:r>
                        <a:rPr lang="en-US" sz="1800" kern="100">
                          <a:effectLst/>
                        </a:rPr>
                        <a:t>;…</a:t>
                      </a:r>
                      <a:r>
                        <a:rPr lang="zh-CN" sz="1800" kern="10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77421888"/>
                  </a:ext>
                </a:extLst>
              </a:tr>
              <a:tr h="393763">
                <a:tc>
                  <a:txBody>
                    <a:bodyPr/>
                    <a:lstStyle/>
                    <a:p>
                      <a:pPr algn="ctr">
                        <a:spcAft>
                          <a:spcPts val="0"/>
                        </a:spcAft>
                      </a:pPr>
                      <a:r>
                        <a:rPr lang="en-US" sz="1800" kern="100">
                          <a:effectLst/>
                        </a:rPr>
                        <a:t>4</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主题名称，允许的名称格式为“</a:t>
                      </a:r>
                      <a:r>
                        <a:rPr lang="en-US" sz="1800" kern="100">
                          <a:effectLst/>
                        </a:rPr>
                        <a:t>^[a-zA-Z0-9_-]+$</a:t>
                      </a:r>
                      <a:r>
                        <a:rPr lang="zh-CN" sz="1800" kern="10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42427796"/>
                  </a:ext>
                </a:extLst>
              </a:tr>
            </a:tbl>
          </a:graphicData>
        </a:graphic>
      </p:graphicFrame>
    </p:spTree>
    <p:extLst>
      <p:ext uri="{BB962C8B-B14F-4D97-AF65-F5344CB8AC3E}">
        <p14:creationId xmlns:p14="http://schemas.microsoft.com/office/powerpoint/2010/main" val="3748139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创建或修改订阅组指令</a:t>
            </a:r>
            <a:endParaRPr lang="zh-CN" altLang="en-US"/>
          </a:p>
        </p:txBody>
      </p:sp>
      <p:sp>
        <p:nvSpPr>
          <p:cNvPr id="3" name="内容占位符 2"/>
          <p:cNvSpPr>
            <a:spLocks noGrp="1"/>
          </p:cNvSpPr>
          <p:nvPr>
            <p:ph idx="1"/>
          </p:nvPr>
        </p:nvSpPr>
        <p:spPr/>
        <p:txBody>
          <a:bodyPr/>
          <a:lstStyle/>
          <a:p>
            <a:r>
              <a:rPr lang="en-US" altLang="zh-CN" b="1"/>
              <a:t>updateSubGroup</a:t>
            </a:r>
            <a:r>
              <a:rPr lang="zh-CN" altLang="zh-CN" b="1"/>
              <a:t>（类名称：</a:t>
            </a:r>
            <a:r>
              <a:rPr lang="en-US" altLang="zh-CN" b="1"/>
              <a:t>com.alibaba.rocketmq.tools.command.consumer.UpdateSubGroupSubCommand</a:t>
            </a:r>
            <a:r>
              <a:rPr lang="zh-CN" altLang="zh-CN" b="1"/>
              <a:t>）</a:t>
            </a:r>
            <a:r>
              <a:rPr lang="zh-CN" altLang="zh-CN"/>
              <a:t>：创建或修改订阅组指令</a:t>
            </a:r>
            <a:endParaRPr lang="zh-CN" altLang="en-US"/>
          </a:p>
        </p:txBody>
      </p:sp>
      <p:graphicFrame>
        <p:nvGraphicFramePr>
          <p:cNvPr id="4" name="表格 3"/>
          <p:cNvGraphicFramePr>
            <a:graphicFrameLocks noGrp="1"/>
          </p:cNvGraphicFramePr>
          <p:nvPr>
            <p:extLst/>
          </p:nvPr>
        </p:nvGraphicFramePr>
        <p:xfrm>
          <a:off x="355124" y="2016447"/>
          <a:ext cx="11430476" cy="4557072"/>
        </p:xfrm>
        <a:graphic>
          <a:graphicData uri="http://schemas.openxmlformats.org/drawingml/2006/table">
            <a:tbl>
              <a:tblPr firstRow="1" firstCol="1" lastRow="1" lastCol="1" bandRow="1" bandCol="1">
                <a:tableStyleId>{5940675A-B579-460E-94D1-54222C63F5DA}</a:tableStyleId>
              </a:tblPr>
              <a:tblGrid>
                <a:gridCol w="675728">
                  <a:extLst>
                    <a:ext uri="{9D8B030D-6E8A-4147-A177-3AD203B41FA5}">
                      <a16:colId xmlns:a16="http://schemas.microsoft.com/office/drawing/2014/main" val="872776088"/>
                    </a:ext>
                  </a:extLst>
                </a:gridCol>
                <a:gridCol w="1681022">
                  <a:extLst>
                    <a:ext uri="{9D8B030D-6E8A-4147-A177-3AD203B41FA5}">
                      <a16:colId xmlns:a16="http://schemas.microsoft.com/office/drawing/2014/main" val="336413875"/>
                    </a:ext>
                  </a:extLst>
                </a:gridCol>
                <a:gridCol w="9073726">
                  <a:extLst>
                    <a:ext uri="{9D8B030D-6E8A-4147-A177-3AD203B41FA5}">
                      <a16:colId xmlns:a16="http://schemas.microsoft.com/office/drawing/2014/main" val="1575007781"/>
                    </a:ext>
                  </a:extLst>
                </a:gridCol>
              </a:tblGrid>
              <a:tr h="379756">
                <a:tc>
                  <a:txBody>
                    <a:bodyPr/>
                    <a:lstStyle/>
                    <a:p>
                      <a:pPr algn="ctr">
                        <a:spcAft>
                          <a:spcPts val="0"/>
                        </a:spcAft>
                      </a:pPr>
                      <a:r>
                        <a:rPr lang="en-US" sz="1600" kern="100">
                          <a:effectLst/>
                        </a:rPr>
                        <a:t>No.</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参数名称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76051418"/>
                  </a:ext>
                </a:extLst>
              </a:tr>
              <a:tr h="379756">
                <a:tc>
                  <a:txBody>
                    <a:bodyPr/>
                    <a:lstStyle/>
                    <a:p>
                      <a:pPr algn="ctr">
                        <a:spcAft>
                          <a:spcPts val="0"/>
                        </a:spcAft>
                      </a:pPr>
                      <a:r>
                        <a:rPr lang="en-US" sz="1600" kern="100">
                          <a:effectLst/>
                        </a:rPr>
                        <a:t>01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-b</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Broker</a:t>
                      </a:r>
                      <a:r>
                        <a:rPr lang="zh-CN" sz="1600" kern="100">
                          <a:effectLst/>
                        </a:rPr>
                        <a:t>地址，表示该主题创建在指定的</a:t>
                      </a:r>
                      <a:r>
                        <a:rPr lang="en-US" sz="1600" kern="100">
                          <a:effectLst/>
                        </a:rPr>
                        <a:t>Broker</a:t>
                      </a:r>
                      <a:r>
                        <a:rPr lang="zh-CN" sz="1600" kern="100">
                          <a:effectLst/>
                        </a:rPr>
                        <a:t>之中</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90420349"/>
                  </a:ext>
                </a:extLst>
              </a:tr>
              <a:tr h="379756">
                <a:tc>
                  <a:txBody>
                    <a:bodyPr/>
                    <a:lstStyle/>
                    <a:p>
                      <a:pPr algn="ctr">
                        <a:spcAft>
                          <a:spcPts val="0"/>
                        </a:spcAft>
                      </a:pPr>
                      <a:r>
                        <a:rPr lang="en-US" sz="1600" kern="100">
                          <a:effectLst/>
                        </a:rPr>
                        <a:t>02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-c</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Cluster</a:t>
                      </a:r>
                      <a:r>
                        <a:rPr lang="zh-CN" sz="1600" kern="100">
                          <a:effectLst/>
                        </a:rPr>
                        <a:t>名称，表示删除某个集群下的某个主题</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4368345"/>
                  </a:ext>
                </a:extLst>
              </a:tr>
              <a:tr h="379756">
                <a:tc>
                  <a:txBody>
                    <a:bodyPr/>
                    <a:lstStyle/>
                    <a:p>
                      <a:pPr algn="ctr">
                        <a:spcAft>
                          <a:spcPts val="0"/>
                        </a:spcAft>
                      </a:pPr>
                      <a:r>
                        <a:rPr lang="en-US" sz="1600" kern="100">
                          <a:effectLst/>
                        </a:rPr>
                        <a:t>03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-d</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是否允许广播方式消费</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96839215"/>
                  </a:ext>
                </a:extLst>
              </a:tr>
              <a:tr h="379756">
                <a:tc>
                  <a:txBody>
                    <a:bodyPr/>
                    <a:lstStyle/>
                    <a:p>
                      <a:pPr algn="ctr">
                        <a:spcAft>
                          <a:spcPts val="0"/>
                        </a:spcAft>
                      </a:pPr>
                      <a:r>
                        <a:rPr lang="en-US" sz="1600" kern="100">
                          <a:effectLst/>
                        </a:rPr>
                        <a:t>04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-g</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订阅组名称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24541969"/>
                  </a:ext>
                </a:extLst>
              </a:tr>
              <a:tr h="379756">
                <a:tc>
                  <a:txBody>
                    <a:bodyPr/>
                    <a:lstStyle/>
                    <a:p>
                      <a:pPr algn="ctr">
                        <a:spcAft>
                          <a:spcPts val="0"/>
                        </a:spcAft>
                      </a:pPr>
                      <a:r>
                        <a:rPr lang="en-US" sz="1600" kern="100">
                          <a:effectLst/>
                        </a:rPr>
                        <a:t>05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-i</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从指定的</a:t>
                      </a:r>
                      <a:r>
                        <a:rPr lang="en-US" sz="1600" kern="100">
                          <a:effectLst/>
                        </a:rPr>
                        <a:t>Broker</a:t>
                      </a:r>
                      <a:r>
                        <a:rPr lang="zh-CN" sz="1600" kern="100">
                          <a:effectLst/>
                        </a:rPr>
                        <a:t>开始消费</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51256365"/>
                  </a:ext>
                </a:extLst>
              </a:tr>
              <a:tr h="379756">
                <a:tc>
                  <a:txBody>
                    <a:bodyPr/>
                    <a:lstStyle/>
                    <a:p>
                      <a:pPr algn="ctr">
                        <a:spcAft>
                          <a:spcPts val="0"/>
                        </a:spcAft>
                      </a:pPr>
                      <a:r>
                        <a:rPr lang="en-US" sz="1600" kern="100">
                          <a:effectLst/>
                        </a:rPr>
                        <a:t>06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-m</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是否允许从队列最小位置开始消费（默认为</a:t>
                      </a:r>
                      <a:r>
                        <a:rPr lang="en-US" sz="1600" kern="100">
                          <a:effectLst/>
                        </a:rPr>
                        <a:t>false</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56702285"/>
                  </a:ext>
                </a:extLst>
              </a:tr>
              <a:tr h="379756">
                <a:tc>
                  <a:txBody>
                    <a:bodyPr/>
                    <a:lstStyle/>
                    <a:p>
                      <a:pPr algn="ctr">
                        <a:spcAft>
                          <a:spcPts val="0"/>
                        </a:spcAft>
                      </a:pPr>
                      <a:r>
                        <a:rPr lang="en-US" sz="1600" kern="100">
                          <a:effectLst/>
                        </a:rPr>
                        <a:t>07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-n</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NameServer</a:t>
                      </a:r>
                      <a:r>
                        <a:rPr lang="zh-CN" sz="1600" kern="100">
                          <a:effectLst/>
                        </a:rPr>
                        <a:t>服务地址，格式：“主机</a:t>
                      </a:r>
                      <a:r>
                        <a:rPr lang="en-US" sz="1600" kern="100">
                          <a:effectLst/>
                        </a:rPr>
                        <a:t>IP:</a:t>
                      </a:r>
                      <a:r>
                        <a:rPr lang="zh-CN" sz="1600" kern="100">
                          <a:effectLst/>
                        </a:rPr>
                        <a:t>端口</a:t>
                      </a:r>
                      <a:r>
                        <a:rPr lang="en-US" sz="1600" kern="100">
                          <a:effectLst/>
                        </a:rPr>
                        <a:t>;</a:t>
                      </a:r>
                      <a:r>
                        <a:rPr lang="zh-CN" sz="1600" kern="100">
                          <a:effectLst/>
                        </a:rPr>
                        <a:t>主机</a:t>
                      </a:r>
                      <a:r>
                        <a:rPr lang="en-US" sz="1600" kern="100">
                          <a:effectLst/>
                        </a:rPr>
                        <a:t>IP:</a:t>
                      </a:r>
                      <a:r>
                        <a:rPr lang="zh-CN" sz="1600" kern="100">
                          <a:effectLst/>
                        </a:rPr>
                        <a:t>端口</a:t>
                      </a:r>
                      <a:r>
                        <a:rPr lang="en-US" sz="1600" kern="100">
                          <a:effectLst/>
                        </a:rPr>
                        <a:t>;…</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59376701"/>
                  </a:ext>
                </a:extLst>
              </a:tr>
              <a:tr h="379756">
                <a:tc>
                  <a:txBody>
                    <a:bodyPr/>
                    <a:lstStyle/>
                    <a:p>
                      <a:pPr algn="ctr">
                        <a:spcAft>
                          <a:spcPts val="0"/>
                        </a:spcAft>
                      </a:pPr>
                      <a:r>
                        <a:rPr lang="en-US" sz="1600" kern="100">
                          <a:effectLst/>
                        </a:rPr>
                        <a:t>08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-q</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消费失败的消息保存到一个重试队列，每个订阅组配置的重试队列个数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96783760"/>
                  </a:ext>
                </a:extLst>
              </a:tr>
              <a:tr h="379756">
                <a:tc>
                  <a:txBody>
                    <a:bodyPr/>
                    <a:lstStyle/>
                    <a:p>
                      <a:pPr algn="ctr">
                        <a:spcAft>
                          <a:spcPts val="0"/>
                        </a:spcAft>
                      </a:pPr>
                      <a:r>
                        <a:rPr lang="en-US" sz="1600" kern="100">
                          <a:effectLst/>
                        </a:rPr>
                        <a:t>09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-r</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重试消费的最大次数，超过则投递到死信队列，并且不再投递并报警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10118466"/>
                  </a:ext>
                </a:extLst>
              </a:tr>
              <a:tr h="379756">
                <a:tc>
                  <a:txBody>
                    <a:bodyPr/>
                    <a:lstStyle/>
                    <a:p>
                      <a:pPr algn="ctr">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-s</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消费功能是否开启</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81633932"/>
                  </a:ext>
                </a:extLst>
              </a:tr>
              <a:tr h="379756">
                <a:tc>
                  <a:txBody>
                    <a:bodyPr/>
                    <a:lstStyle/>
                    <a:p>
                      <a:pPr algn="ctr">
                        <a:spcAft>
                          <a:spcPts val="0"/>
                        </a:spcAft>
                      </a:pPr>
                      <a:r>
                        <a:rPr lang="en-US" sz="1600" kern="100">
                          <a:effectLst/>
                        </a:rPr>
                        <a:t>11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-w</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发现消息堆积后，将</a:t>
                      </a:r>
                      <a:r>
                        <a:rPr lang="en-US" sz="1600" kern="100">
                          <a:effectLst/>
                        </a:rPr>
                        <a:t>Consumer</a:t>
                      </a:r>
                      <a:r>
                        <a:rPr lang="zh-CN" sz="1600" kern="100">
                          <a:effectLst/>
                        </a:rPr>
                        <a:t>的消费请求重定向到其它</a:t>
                      </a:r>
                      <a:r>
                        <a:rPr lang="en-US" sz="1600" kern="100">
                          <a:effectLst/>
                        </a:rPr>
                        <a:t>Slave</a:t>
                      </a:r>
                      <a:r>
                        <a:rPr lang="zh-CN" sz="1600" kern="100">
                          <a:effectLst/>
                        </a:rPr>
                        <a:t>主机</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803495"/>
                  </a:ext>
                </a:extLst>
              </a:tr>
            </a:tbl>
          </a:graphicData>
        </a:graphic>
      </p:graphicFrame>
    </p:spTree>
    <p:extLst>
      <p:ext uri="{BB962C8B-B14F-4D97-AF65-F5344CB8AC3E}">
        <p14:creationId xmlns:p14="http://schemas.microsoft.com/office/powerpoint/2010/main" val="4152403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删除订阅组指令</a:t>
            </a:r>
            <a:endParaRPr lang="zh-CN" altLang="en-US"/>
          </a:p>
        </p:txBody>
      </p:sp>
      <p:sp>
        <p:nvSpPr>
          <p:cNvPr id="3" name="内容占位符 2"/>
          <p:cNvSpPr>
            <a:spLocks noGrp="1"/>
          </p:cNvSpPr>
          <p:nvPr>
            <p:ph idx="1"/>
          </p:nvPr>
        </p:nvSpPr>
        <p:spPr/>
        <p:txBody>
          <a:bodyPr/>
          <a:lstStyle/>
          <a:p>
            <a:r>
              <a:rPr lang="en-US" altLang="zh-CN" b="1"/>
              <a:t>deleteSubGroup</a:t>
            </a:r>
            <a:r>
              <a:rPr lang="zh-CN" altLang="zh-CN" b="1"/>
              <a:t>（类名称：</a:t>
            </a:r>
            <a:r>
              <a:rPr lang="en-US" altLang="zh-CN" b="1"/>
              <a:t>com.alibaba.rocketmq.tools.command.consumer.DeleteSubscriptionGroupCommand</a:t>
            </a:r>
            <a:r>
              <a:rPr lang="zh-CN" altLang="zh-CN" b="1"/>
              <a:t>）：</a:t>
            </a:r>
            <a:r>
              <a:rPr lang="zh-CN" altLang="zh-CN"/>
              <a:t>删除订阅组配置指令</a:t>
            </a:r>
            <a:endParaRPr lang="zh-CN" altLang="en-US"/>
          </a:p>
        </p:txBody>
      </p:sp>
      <p:graphicFrame>
        <p:nvGraphicFramePr>
          <p:cNvPr id="4" name="表格 3"/>
          <p:cNvGraphicFramePr>
            <a:graphicFrameLocks noGrp="1"/>
          </p:cNvGraphicFramePr>
          <p:nvPr>
            <p:extLst/>
          </p:nvPr>
        </p:nvGraphicFramePr>
        <p:xfrm>
          <a:off x="263684" y="1978344"/>
          <a:ext cx="11643835" cy="2324415"/>
        </p:xfrm>
        <a:graphic>
          <a:graphicData uri="http://schemas.openxmlformats.org/drawingml/2006/table">
            <a:tbl>
              <a:tblPr firstRow="1" firstCol="1" lastRow="1" lastCol="1" bandRow="1" bandCol="1">
                <a:tableStyleId>{5940675A-B579-460E-94D1-54222C63F5DA}</a:tableStyleId>
              </a:tblPr>
              <a:tblGrid>
                <a:gridCol w="688341">
                  <a:extLst>
                    <a:ext uri="{9D8B030D-6E8A-4147-A177-3AD203B41FA5}">
                      <a16:colId xmlns:a16="http://schemas.microsoft.com/office/drawing/2014/main" val="2847777839"/>
                    </a:ext>
                  </a:extLst>
                </a:gridCol>
                <a:gridCol w="1712399">
                  <a:extLst>
                    <a:ext uri="{9D8B030D-6E8A-4147-A177-3AD203B41FA5}">
                      <a16:colId xmlns:a16="http://schemas.microsoft.com/office/drawing/2014/main" val="2398875850"/>
                    </a:ext>
                  </a:extLst>
                </a:gridCol>
                <a:gridCol w="9243095">
                  <a:extLst>
                    <a:ext uri="{9D8B030D-6E8A-4147-A177-3AD203B41FA5}">
                      <a16:colId xmlns:a16="http://schemas.microsoft.com/office/drawing/2014/main" val="2606054133"/>
                    </a:ext>
                  </a:extLst>
                </a:gridCol>
              </a:tblGrid>
              <a:tr h="464883">
                <a:tc>
                  <a:txBody>
                    <a:bodyPr/>
                    <a:lstStyle/>
                    <a:p>
                      <a:pPr algn="ctr">
                        <a:spcAft>
                          <a:spcPts val="0"/>
                        </a:spcAft>
                      </a:pPr>
                      <a:r>
                        <a:rPr lang="en-US" sz="1600" kern="100">
                          <a:effectLst/>
                        </a:rPr>
                        <a:t>No.</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参数名称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61800910"/>
                  </a:ext>
                </a:extLst>
              </a:tr>
              <a:tr h="464883">
                <a:tc>
                  <a:txBody>
                    <a:bodyPr/>
                    <a:lstStyle/>
                    <a:p>
                      <a:pPr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-b</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Broker</a:t>
                      </a:r>
                      <a:r>
                        <a:rPr lang="zh-CN" sz="1600" kern="100">
                          <a:effectLst/>
                        </a:rPr>
                        <a:t>地址，表示该主题创建在指定的</a:t>
                      </a:r>
                      <a:r>
                        <a:rPr lang="en-US" sz="1600" kern="100">
                          <a:effectLst/>
                        </a:rPr>
                        <a:t>Broker</a:t>
                      </a:r>
                      <a:r>
                        <a:rPr lang="zh-CN" sz="1600" kern="100">
                          <a:effectLst/>
                        </a:rPr>
                        <a:t>之中</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0988641"/>
                  </a:ext>
                </a:extLst>
              </a:tr>
              <a:tr h="464883">
                <a:tc>
                  <a:txBody>
                    <a:bodyPr/>
                    <a:lstStyle/>
                    <a:p>
                      <a:pPr algn="ctr">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-c</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Cluster</a:t>
                      </a:r>
                      <a:r>
                        <a:rPr lang="zh-CN" sz="1600" kern="100">
                          <a:effectLst/>
                        </a:rPr>
                        <a:t>名称，表示删除某个集群下的某个主题</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23483153"/>
                  </a:ext>
                </a:extLst>
              </a:tr>
              <a:tr h="464883">
                <a:tc>
                  <a:txBody>
                    <a:bodyPr/>
                    <a:lstStyle/>
                    <a:p>
                      <a:pPr algn="ctr">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-g</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订阅组名称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53536478"/>
                  </a:ext>
                </a:extLst>
              </a:tr>
              <a:tr h="464883">
                <a:tc>
                  <a:txBody>
                    <a:bodyPr/>
                    <a:lstStyle/>
                    <a:p>
                      <a:pPr algn="ctr">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-n</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NameServer</a:t>
                      </a:r>
                      <a:r>
                        <a:rPr lang="zh-CN" sz="1600" kern="100">
                          <a:effectLst/>
                        </a:rPr>
                        <a:t>服务地址，格式：“主机</a:t>
                      </a:r>
                      <a:r>
                        <a:rPr lang="en-US" sz="1600" kern="100">
                          <a:effectLst/>
                        </a:rPr>
                        <a:t>IP:</a:t>
                      </a:r>
                      <a:r>
                        <a:rPr lang="zh-CN" sz="1600" kern="100">
                          <a:effectLst/>
                        </a:rPr>
                        <a:t>端口</a:t>
                      </a:r>
                      <a:r>
                        <a:rPr lang="en-US" sz="1600" kern="100">
                          <a:effectLst/>
                        </a:rPr>
                        <a:t>;</a:t>
                      </a:r>
                      <a:r>
                        <a:rPr lang="zh-CN" sz="1600" kern="100">
                          <a:effectLst/>
                        </a:rPr>
                        <a:t>主机</a:t>
                      </a:r>
                      <a:r>
                        <a:rPr lang="en-US" sz="1600" kern="100">
                          <a:effectLst/>
                        </a:rPr>
                        <a:t>IP:</a:t>
                      </a:r>
                      <a:r>
                        <a:rPr lang="zh-CN" sz="1600" kern="100">
                          <a:effectLst/>
                        </a:rPr>
                        <a:t>端口</a:t>
                      </a:r>
                      <a:r>
                        <a:rPr lang="en-US" sz="1600" kern="100">
                          <a:effectLst/>
                        </a:rPr>
                        <a:t>;…</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4927621"/>
                  </a:ext>
                </a:extLst>
              </a:tr>
            </a:tbl>
          </a:graphicData>
        </a:graphic>
      </p:graphicFrame>
    </p:spTree>
    <p:extLst>
      <p:ext uri="{BB962C8B-B14F-4D97-AF65-F5344CB8AC3E}">
        <p14:creationId xmlns:p14="http://schemas.microsoft.com/office/powerpoint/2010/main" val="2955476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更新</a:t>
            </a:r>
            <a:r>
              <a:rPr lang="en-US" altLang="zh-CN"/>
              <a:t>Broker</a:t>
            </a:r>
            <a:r>
              <a:rPr lang="zh-CN" altLang="zh-CN"/>
              <a:t>配置文件指令</a:t>
            </a:r>
            <a:endParaRPr lang="zh-CN" altLang="en-US"/>
          </a:p>
        </p:txBody>
      </p:sp>
      <p:sp>
        <p:nvSpPr>
          <p:cNvPr id="3" name="内容占位符 2"/>
          <p:cNvSpPr>
            <a:spLocks noGrp="1"/>
          </p:cNvSpPr>
          <p:nvPr>
            <p:ph idx="1"/>
          </p:nvPr>
        </p:nvSpPr>
        <p:spPr/>
        <p:txBody>
          <a:bodyPr/>
          <a:lstStyle/>
          <a:p>
            <a:r>
              <a:rPr lang="en-US" altLang="zh-CN" b="1"/>
              <a:t>updateBrokerConfig</a:t>
            </a:r>
            <a:r>
              <a:rPr lang="zh-CN" altLang="zh-CN" b="1"/>
              <a:t>（类名称：</a:t>
            </a:r>
            <a:r>
              <a:rPr lang="en-US" altLang="zh-CN" b="1"/>
              <a:t>com.alibaba.rocketmq.tools.command.broker.UpdateBrokerConfigSubCommand</a:t>
            </a:r>
            <a:r>
              <a:rPr lang="zh-CN" altLang="zh-CN" b="1"/>
              <a:t>）：</a:t>
            </a:r>
            <a:r>
              <a:rPr lang="zh-CN" altLang="zh-CN"/>
              <a:t>更新</a:t>
            </a:r>
            <a:r>
              <a:rPr lang="en-US" altLang="zh-CN"/>
              <a:t>Broker</a:t>
            </a:r>
            <a:r>
              <a:rPr lang="zh-CN" altLang="zh-CN"/>
              <a:t>配置文件指令</a:t>
            </a:r>
            <a:endParaRPr lang="zh-CN" altLang="en-US"/>
          </a:p>
        </p:txBody>
      </p:sp>
      <p:graphicFrame>
        <p:nvGraphicFramePr>
          <p:cNvPr id="4" name="表格 3"/>
          <p:cNvGraphicFramePr>
            <a:graphicFrameLocks noGrp="1"/>
          </p:cNvGraphicFramePr>
          <p:nvPr>
            <p:extLst/>
          </p:nvPr>
        </p:nvGraphicFramePr>
        <p:xfrm>
          <a:off x="212884" y="2041843"/>
          <a:ext cx="11674316" cy="3378516"/>
        </p:xfrm>
        <a:graphic>
          <a:graphicData uri="http://schemas.openxmlformats.org/drawingml/2006/table">
            <a:tbl>
              <a:tblPr firstRow="1" firstCol="1" lastRow="1" lastCol="1" bandRow="1" bandCol="1">
                <a:tableStyleId>{5940675A-B579-460E-94D1-54222C63F5DA}</a:tableStyleId>
              </a:tblPr>
              <a:tblGrid>
                <a:gridCol w="690143">
                  <a:extLst>
                    <a:ext uri="{9D8B030D-6E8A-4147-A177-3AD203B41FA5}">
                      <a16:colId xmlns:a16="http://schemas.microsoft.com/office/drawing/2014/main" val="3258118893"/>
                    </a:ext>
                  </a:extLst>
                </a:gridCol>
                <a:gridCol w="1716882">
                  <a:extLst>
                    <a:ext uri="{9D8B030D-6E8A-4147-A177-3AD203B41FA5}">
                      <a16:colId xmlns:a16="http://schemas.microsoft.com/office/drawing/2014/main" val="3895630878"/>
                    </a:ext>
                  </a:extLst>
                </a:gridCol>
                <a:gridCol w="9267291">
                  <a:extLst>
                    <a:ext uri="{9D8B030D-6E8A-4147-A177-3AD203B41FA5}">
                      <a16:colId xmlns:a16="http://schemas.microsoft.com/office/drawing/2014/main" val="2879484070"/>
                    </a:ext>
                  </a:extLst>
                </a:gridCol>
              </a:tblGrid>
              <a:tr h="563086">
                <a:tc>
                  <a:txBody>
                    <a:bodyPr/>
                    <a:lstStyle/>
                    <a:p>
                      <a:pPr algn="ctr">
                        <a:spcAft>
                          <a:spcPts val="0"/>
                        </a:spcAft>
                      </a:pPr>
                      <a:r>
                        <a:rPr lang="en-US" sz="1600" kern="100">
                          <a:effectLst/>
                        </a:rPr>
                        <a:t>No.</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参数名称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06967404"/>
                  </a:ext>
                </a:extLst>
              </a:tr>
              <a:tr h="563086">
                <a:tc>
                  <a:txBody>
                    <a:bodyPr/>
                    <a:lstStyle/>
                    <a:p>
                      <a:pPr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-b</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Broker</a:t>
                      </a:r>
                      <a:r>
                        <a:rPr lang="zh-CN" sz="1600" kern="100">
                          <a:effectLst/>
                        </a:rPr>
                        <a:t>地址，表示该主题创建在指定的</a:t>
                      </a:r>
                      <a:r>
                        <a:rPr lang="en-US" sz="1600" kern="100">
                          <a:effectLst/>
                        </a:rPr>
                        <a:t>Broker</a:t>
                      </a:r>
                      <a:r>
                        <a:rPr lang="zh-CN" sz="1600" kern="100">
                          <a:effectLst/>
                        </a:rPr>
                        <a:t>之中</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20886625"/>
                  </a:ext>
                </a:extLst>
              </a:tr>
              <a:tr h="563086">
                <a:tc>
                  <a:txBody>
                    <a:bodyPr/>
                    <a:lstStyle/>
                    <a:p>
                      <a:pPr algn="ctr">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-c</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Cluster</a:t>
                      </a:r>
                      <a:r>
                        <a:rPr lang="zh-CN" sz="1600" kern="100">
                          <a:effectLst/>
                        </a:rPr>
                        <a:t>名称，表示删除某个集群下的某个主题</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02742119"/>
                  </a:ext>
                </a:extLst>
              </a:tr>
              <a:tr h="563086">
                <a:tc>
                  <a:txBody>
                    <a:bodyPr/>
                    <a:lstStyle/>
                    <a:p>
                      <a:pPr algn="ctr">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-k</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修改或增加的</a:t>
                      </a:r>
                      <a:r>
                        <a:rPr lang="en-US" sz="1600" kern="100">
                          <a:effectLst/>
                        </a:rPr>
                        <a:t>KEY</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3881038"/>
                  </a:ext>
                </a:extLst>
              </a:tr>
              <a:tr h="563086">
                <a:tc>
                  <a:txBody>
                    <a:bodyPr/>
                    <a:lstStyle/>
                    <a:p>
                      <a:pPr algn="ctr">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-v</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修改或增加的</a:t>
                      </a:r>
                      <a:r>
                        <a:rPr lang="en-US" sz="1600" kern="100">
                          <a:effectLst/>
                        </a:rPr>
                        <a:t>VALUE</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49465240"/>
                  </a:ext>
                </a:extLst>
              </a:tr>
              <a:tr h="563086">
                <a:tc>
                  <a:txBody>
                    <a:bodyPr/>
                    <a:lstStyle/>
                    <a:p>
                      <a:pPr algn="ctr">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-n</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NameServer</a:t>
                      </a:r>
                      <a:r>
                        <a:rPr lang="zh-CN" sz="1600" kern="100">
                          <a:effectLst/>
                        </a:rPr>
                        <a:t>服务地址，格式：“主机</a:t>
                      </a:r>
                      <a:r>
                        <a:rPr lang="en-US" sz="1600" kern="100">
                          <a:effectLst/>
                        </a:rPr>
                        <a:t>IP:</a:t>
                      </a:r>
                      <a:r>
                        <a:rPr lang="zh-CN" sz="1600" kern="100">
                          <a:effectLst/>
                        </a:rPr>
                        <a:t>端口</a:t>
                      </a:r>
                      <a:r>
                        <a:rPr lang="en-US" sz="1600" kern="100">
                          <a:effectLst/>
                        </a:rPr>
                        <a:t>;</a:t>
                      </a:r>
                      <a:r>
                        <a:rPr lang="zh-CN" sz="1600" kern="100">
                          <a:effectLst/>
                        </a:rPr>
                        <a:t>主机</a:t>
                      </a:r>
                      <a:r>
                        <a:rPr lang="en-US" sz="1600" kern="100">
                          <a:effectLst/>
                        </a:rPr>
                        <a:t>IP:</a:t>
                      </a:r>
                      <a:r>
                        <a:rPr lang="zh-CN" sz="1600" kern="100">
                          <a:effectLst/>
                        </a:rPr>
                        <a:t>端口</a:t>
                      </a:r>
                      <a:r>
                        <a:rPr lang="en-US" sz="1600" kern="100">
                          <a:effectLst/>
                        </a:rPr>
                        <a:t>;…</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34229161"/>
                  </a:ext>
                </a:extLst>
              </a:tr>
            </a:tbl>
          </a:graphicData>
        </a:graphic>
      </p:graphicFrame>
    </p:spTree>
    <p:extLst>
      <p:ext uri="{BB962C8B-B14F-4D97-AF65-F5344CB8AC3E}">
        <p14:creationId xmlns:p14="http://schemas.microsoft.com/office/powerpoint/2010/main" val="1694938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主题路由信息指令</a:t>
            </a:r>
            <a:endParaRPr lang="zh-CN" altLang="en-US"/>
          </a:p>
        </p:txBody>
      </p:sp>
      <p:sp>
        <p:nvSpPr>
          <p:cNvPr id="3" name="内容占位符 2"/>
          <p:cNvSpPr>
            <a:spLocks noGrp="1"/>
          </p:cNvSpPr>
          <p:nvPr>
            <p:ph idx="1"/>
          </p:nvPr>
        </p:nvSpPr>
        <p:spPr/>
        <p:txBody>
          <a:bodyPr/>
          <a:lstStyle/>
          <a:p>
            <a:r>
              <a:rPr lang="en-US" altLang="zh-CN" b="1"/>
              <a:t>topicRoute</a:t>
            </a:r>
            <a:r>
              <a:rPr lang="zh-CN" altLang="zh-CN" b="1"/>
              <a:t>（类名称：</a:t>
            </a:r>
            <a:r>
              <a:rPr lang="en-US" altLang="zh-CN" b="1"/>
              <a:t>com.alibaba.rocketmq.tools.command.topic.TopicRouteSubCommand</a:t>
            </a:r>
            <a:r>
              <a:rPr lang="zh-CN" altLang="zh-CN" b="1"/>
              <a:t>）：</a:t>
            </a:r>
            <a:r>
              <a:rPr lang="zh-CN" altLang="zh-CN"/>
              <a:t>查看主题路由信息指令</a:t>
            </a:r>
            <a:endParaRPr lang="zh-CN" altLang="en-US"/>
          </a:p>
        </p:txBody>
      </p:sp>
      <p:graphicFrame>
        <p:nvGraphicFramePr>
          <p:cNvPr id="4" name="表格 3"/>
          <p:cNvGraphicFramePr>
            <a:graphicFrameLocks noGrp="1"/>
          </p:cNvGraphicFramePr>
          <p:nvPr>
            <p:extLst/>
          </p:nvPr>
        </p:nvGraphicFramePr>
        <p:xfrm>
          <a:off x="258604" y="1996123"/>
          <a:ext cx="11603196" cy="2245676"/>
        </p:xfrm>
        <a:graphic>
          <a:graphicData uri="http://schemas.openxmlformats.org/drawingml/2006/table">
            <a:tbl>
              <a:tblPr firstRow="1" firstCol="1" lastRow="1" lastCol="1" bandRow="1" bandCol="1">
                <a:tableStyleId>{5940675A-B579-460E-94D1-54222C63F5DA}</a:tableStyleId>
              </a:tblPr>
              <a:tblGrid>
                <a:gridCol w="685939">
                  <a:extLst>
                    <a:ext uri="{9D8B030D-6E8A-4147-A177-3AD203B41FA5}">
                      <a16:colId xmlns:a16="http://schemas.microsoft.com/office/drawing/2014/main" val="3427667547"/>
                    </a:ext>
                  </a:extLst>
                </a:gridCol>
                <a:gridCol w="1706423">
                  <a:extLst>
                    <a:ext uri="{9D8B030D-6E8A-4147-A177-3AD203B41FA5}">
                      <a16:colId xmlns:a16="http://schemas.microsoft.com/office/drawing/2014/main" val="1405593480"/>
                    </a:ext>
                  </a:extLst>
                </a:gridCol>
                <a:gridCol w="9210834">
                  <a:extLst>
                    <a:ext uri="{9D8B030D-6E8A-4147-A177-3AD203B41FA5}">
                      <a16:colId xmlns:a16="http://schemas.microsoft.com/office/drawing/2014/main" val="891056933"/>
                    </a:ext>
                  </a:extLst>
                </a:gridCol>
              </a:tblGrid>
              <a:tr h="561419">
                <a:tc>
                  <a:txBody>
                    <a:bodyPr/>
                    <a:lstStyle/>
                    <a:p>
                      <a:pPr algn="ctr">
                        <a:spcAft>
                          <a:spcPts val="0"/>
                        </a:spcAft>
                      </a:pPr>
                      <a:r>
                        <a:rPr lang="en-US" sz="1600" kern="100">
                          <a:effectLst/>
                        </a:rPr>
                        <a:t>No.</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参数名称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26981080"/>
                  </a:ext>
                </a:extLst>
              </a:tr>
              <a:tr h="561419">
                <a:tc>
                  <a:txBody>
                    <a:bodyPr/>
                    <a:lstStyle/>
                    <a:p>
                      <a:pPr algn="ctr">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-n</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600" kern="100">
                          <a:effectLst/>
                        </a:rPr>
                        <a:t>NameServer</a:t>
                      </a:r>
                      <a:r>
                        <a:rPr lang="zh-CN" sz="1600" kern="100">
                          <a:effectLst/>
                        </a:rPr>
                        <a:t>服务地址，格式：“主机</a:t>
                      </a:r>
                      <a:r>
                        <a:rPr lang="en-US" sz="1600" kern="100">
                          <a:effectLst/>
                        </a:rPr>
                        <a:t>IP:</a:t>
                      </a:r>
                      <a:r>
                        <a:rPr lang="zh-CN" sz="1600" kern="100">
                          <a:effectLst/>
                        </a:rPr>
                        <a:t>端口</a:t>
                      </a:r>
                      <a:r>
                        <a:rPr lang="en-US" sz="1600" kern="100">
                          <a:effectLst/>
                        </a:rPr>
                        <a:t>;</a:t>
                      </a:r>
                      <a:r>
                        <a:rPr lang="zh-CN" sz="1600" kern="100">
                          <a:effectLst/>
                        </a:rPr>
                        <a:t>主机</a:t>
                      </a:r>
                      <a:r>
                        <a:rPr lang="en-US" sz="1600" kern="100">
                          <a:effectLst/>
                        </a:rPr>
                        <a:t>IP:</a:t>
                      </a:r>
                      <a:r>
                        <a:rPr lang="zh-CN" sz="1600" kern="100">
                          <a:effectLst/>
                        </a:rPr>
                        <a:t>端口</a:t>
                      </a:r>
                      <a:r>
                        <a:rPr lang="en-US" sz="1600" kern="100">
                          <a:effectLst/>
                        </a:rPr>
                        <a:t>;…</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9639630"/>
                  </a:ext>
                </a:extLst>
              </a:tr>
              <a:tr h="561419">
                <a:tc>
                  <a:txBody>
                    <a:bodyPr/>
                    <a:lstStyle/>
                    <a:p>
                      <a:pPr algn="ctr">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主题名称，允许的名称格式为“</a:t>
                      </a:r>
                      <a:r>
                        <a:rPr lang="en-US" sz="1600" kern="100">
                          <a:effectLst/>
                        </a:rPr>
                        <a:t>^[a-zA-Z0-9_-]+$</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54600572"/>
                  </a:ext>
                </a:extLst>
              </a:tr>
              <a:tr h="561419">
                <a:tc>
                  <a:txBody>
                    <a:bodyPr/>
                    <a:lstStyle/>
                    <a:p>
                      <a:pPr algn="ctr">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600" kern="100">
                          <a:effectLst/>
                        </a:rPr>
                        <a:t>-l</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600" kern="100">
                          <a:effectLst/>
                        </a:rPr>
                        <a:t>使用列表格式打印路由详情</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05332583"/>
                  </a:ext>
                </a:extLst>
              </a:tr>
            </a:tbl>
          </a:graphicData>
        </a:graphic>
      </p:graphicFrame>
    </p:spTree>
    <p:extLst>
      <p:ext uri="{BB962C8B-B14F-4D97-AF65-F5344CB8AC3E}">
        <p14:creationId xmlns:p14="http://schemas.microsoft.com/office/powerpoint/2010/main" val="2707253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RocketMQ</a:t>
            </a:r>
            <a:r>
              <a:rPr lang="zh-CN" altLang="zh-CN"/>
              <a:t>压力测</a:t>
            </a:r>
            <a:r>
              <a:rPr lang="zh-CN" altLang="zh-CN" smtClean="0"/>
              <a:t>试</a:t>
            </a:r>
            <a:endParaRPr lang="zh-CN" altLang="en-US"/>
          </a:p>
        </p:txBody>
      </p:sp>
      <p:sp>
        <p:nvSpPr>
          <p:cNvPr id="3" name="内容占位符 2"/>
          <p:cNvSpPr>
            <a:spLocks noGrp="1"/>
          </p:cNvSpPr>
          <p:nvPr>
            <p:ph idx="1"/>
          </p:nvPr>
        </p:nvSpPr>
        <p:spPr/>
        <p:txBody>
          <a:bodyPr/>
          <a:lstStyle/>
          <a:p>
            <a:r>
              <a:rPr lang="zh-CN" altLang="zh-CN"/>
              <a:t>在</a:t>
            </a:r>
            <a:r>
              <a:rPr lang="en-US" altLang="zh-CN"/>
              <a:t>RocketMQ</a:t>
            </a:r>
            <a:r>
              <a:rPr lang="zh-CN" altLang="zh-CN"/>
              <a:t>服务正式上线以前需要对服务进行压力测试，在</a:t>
            </a:r>
            <a:r>
              <a:rPr lang="en-US" altLang="zh-CN"/>
              <a:t>RocketMQ</a:t>
            </a:r>
            <a:r>
              <a:rPr lang="zh-CN" altLang="zh-CN"/>
              <a:t>的内部提供了</a:t>
            </a:r>
            <a:r>
              <a:rPr lang="en-US" altLang="zh-CN"/>
              <a:t>beanchmark</a:t>
            </a:r>
            <a:r>
              <a:rPr lang="zh-CN" altLang="zh-CN"/>
              <a:t>的压力测试工具包，其中有两个主要的操作命令：</a:t>
            </a:r>
            <a:r>
              <a:rPr lang="en-US" altLang="zh-CN"/>
              <a:t>producer.sh</a:t>
            </a:r>
            <a:r>
              <a:rPr lang="zh-CN" altLang="zh-CN"/>
              <a:t>（消息生产端压力测试工具）、</a:t>
            </a:r>
            <a:r>
              <a:rPr lang="en-US" altLang="zh-CN"/>
              <a:t>consumer.sh</a:t>
            </a:r>
            <a:r>
              <a:rPr lang="zh-CN" altLang="zh-CN"/>
              <a:t>（消息消费端压力测试工具）</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108" y="2184929"/>
            <a:ext cx="11044771"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40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压力测试</a:t>
            </a:r>
            <a:endParaRPr lang="zh-CN" altLang="en-US"/>
          </a:p>
        </p:txBody>
      </p:sp>
      <p:sp>
        <p:nvSpPr>
          <p:cNvPr id="3" name="内容占位符 2"/>
          <p:cNvSpPr>
            <a:spLocks noGrp="1"/>
          </p:cNvSpPr>
          <p:nvPr>
            <p:ph idx="1"/>
          </p:nvPr>
        </p:nvSpPr>
        <p:spPr/>
        <p:txBody>
          <a:bodyPr>
            <a:normAutofit lnSpcReduction="10000"/>
          </a:bodyPr>
          <a:lstStyle/>
          <a:p>
            <a:r>
              <a:rPr lang="en-US" altLang="zh-CN" smtClean="0"/>
              <a:t>1</a:t>
            </a:r>
            <a:r>
              <a:rPr lang="zh-CN" altLang="en-US" smtClean="0"/>
              <a:t>、脚本授权：</a:t>
            </a:r>
            <a:r>
              <a:rPr lang="en-US" altLang="zh-CN"/>
              <a:t>chmod 777 -R /usr/local/rocketmq/benchmark</a:t>
            </a:r>
            <a:r>
              <a:rPr lang="en-US" altLang="zh-CN" smtClean="0"/>
              <a:t>/</a:t>
            </a:r>
          </a:p>
          <a:p>
            <a:r>
              <a:rPr lang="en-US" altLang="zh-CN" smtClean="0"/>
              <a:t>2</a:t>
            </a:r>
            <a:r>
              <a:rPr lang="zh-CN" altLang="en-US" smtClean="0"/>
              <a:t>、启动消费端：</a:t>
            </a:r>
            <a:r>
              <a:rPr lang="en-US" altLang="zh-CN"/>
              <a:t>/usr/local/rocketmq/benchmark/consumer.sh -t TopicBenchmark -n rocketmq-server:9876 -g </a:t>
            </a:r>
            <a:r>
              <a:rPr lang="en-US" altLang="zh-CN" smtClean="0"/>
              <a:t>muyan-group</a:t>
            </a:r>
            <a:r>
              <a:rPr lang="zh-CN" altLang="en-US" smtClean="0"/>
              <a:t>；</a:t>
            </a:r>
            <a:endParaRPr lang="en-US" altLang="zh-CN" smtClean="0"/>
          </a:p>
          <a:p>
            <a:r>
              <a:rPr lang="en-US" altLang="zh-CN" smtClean="0"/>
              <a:t>3</a:t>
            </a:r>
            <a:r>
              <a:rPr lang="zh-CN" altLang="en-US" smtClean="0"/>
              <a:t>、启动生产端：</a:t>
            </a:r>
            <a:r>
              <a:rPr lang="en-US" altLang="zh-CN"/>
              <a:t>/usr/local/rocketmq/benchmark/producer.sh -t TopicBenchmark -n </a:t>
            </a:r>
            <a:r>
              <a:rPr lang="en-US" altLang="zh-CN" smtClean="0"/>
              <a:t>rocketmq-server:9876</a:t>
            </a:r>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en-US" altLang="zh-CN" smtClean="0"/>
              <a:t>4</a:t>
            </a:r>
            <a:r>
              <a:rPr lang="zh-CN" altLang="en-US" smtClean="0"/>
              <a:t>、关闭生产者：</a:t>
            </a:r>
            <a:r>
              <a:rPr lang="en-US" altLang="zh-CN"/>
              <a:t>/usr/local/rocketmq/benchmark/shutdown.sh producer</a:t>
            </a:r>
          </a:p>
          <a:p>
            <a:r>
              <a:rPr lang="en-US" altLang="zh-CN" smtClean="0"/>
              <a:t>5</a:t>
            </a:r>
            <a:r>
              <a:rPr lang="zh-CN" altLang="en-US" smtClean="0"/>
              <a:t>、关闭消费者：</a:t>
            </a:r>
            <a:r>
              <a:rPr lang="en-US" altLang="zh-CN"/>
              <a:t>/usr/local/rocketmq/benchmark/shutdown.sh consumer</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0481" y="2671619"/>
            <a:ext cx="7203017" cy="285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0501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RocketMQ</a:t>
            </a:r>
            <a:r>
              <a:rPr lang="zh-CN" altLang="zh-CN"/>
              <a:t>集群架构</a:t>
            </a:r>
            <a:endParaRPr lang="zh-CN" altLang="en-US"/>
          </a:p>
        </p:txBody>
      </p:sp>
      <p:sp>
        <p:nvSpPr>
          <p:cNvPr id="3" name="内容占位符 2"/>
          <p:cNvSpPr>
            <a:spLocks noGrp="1"/>
          </p:cNvSpPr>
          <p:nvPr>
            <p:ph idx="1"/>
          </p:nvPr>
        </p:nvSpPr>
        <p:spPr/>
        <p:txBody>
          <a:bodyPr/>
          <a:lstStyle/>
          <a:p>
            <a:r>
              <a:rPr lang="en-US" altLang="zh-CN"/>
              <a:t>RocketMQ</a:t>
            </a:r>
            <a:r>
              <a:rPr lang="zh-CN" altLang="zh-CN"/>
              <a:t>是基于队列模型来实现消</a:t>
            </a:r>
            <a:r>
              <a:rPr lang="zh-CN" altLang="zh-CN" smtClean="0"/>
              <a:t>息</a:t>
            </a:r>
            <a:r>
              <a:rPr lang="zh-CN" altLang="en-US" smtClean="0"/>
              <a:t>分</a:t>
            </a:r>
            <a:r>
              <a:rPr lang="zh-CN" altLang="zh-CN" smtClean="0"/>
              <a:t>发</a:t>
            </a:r>
            <a:r>
              <a:rPr lang="zh-CN" altLang="zh-CN"/>
              <a:t>功能的应用组件，而为了保障服务的稳定运行，一般都会以集群的形式进行服务部署</a:t>
            </a:r>
            <a:r>
              <a:rPr lang="zh-CN" altLang="zh-CN" smtClean="0"/>
              <a:t>，同</a:t>
            </a:r>
            <a:r>
              <a:rPr lang="zh-CN" altLang="zh-CN"/>
              <a:t>时在整个应用集群中</a:t>
            </a:r>
            <a:r>
              <a:rPr lang="en-US" altLang="zh-CN"/>
              <a:t>RocketMQ</a:t>
            </a:r>
            <a:r>
              <a:rPr lang="zh-CN" altLang="zh-CN"/>
              <a:t>一共分为四个核心结构：</a:t>
            </a:r>
            <a:r>
              <a:rPr lang="en-US" altLang="zh-CN"/>
              <a:t>NameServer</a:t>
            </a:r>
            <a:r>
              <a:rPr lang="zh-CN" altLang="zh-CN"/>
              <a:t>、</a:t>
            </a:r>
            <a:r>
              <a:rPr lang="en-US" altLang="zh-CN"/>
              <a:t>Broker</a:t>
            </a:r>
            <a:r>
              <a:rPr lang="zh-CN" altLang="zh-CN"/>
              <a:t>、</a:t>
            </a:r>
            <a:r>
              <a:rPr lang="en-US" altLang="zh-CN"/>
              <a:t>Producer</a:t>
            </a:r>
            <a:r>
              <a:rPr lang="zh-CN" altLang="zh-CN"/>
              <a:t>、</a:t>
            </a:r>
            <a:r>
              <a:rPr lang="en-US" altLang="zh-CN"/>
              <a:t>Consumer</a:t>
            </a:r>
            <a:r>
              <a:rPr lang="zh-CN" altLang="zh-CN"/>
              <a:t>，同时每一个核心结构都可能是一套完整的服务集群。</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45" y="2445809"/>
            <a:ext cx="10780897" cy="378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500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消息组件处理</a:t>
            </a:r>
            <a:endParaRPr lang="zh-CN" altLang="en-US"/>
          </a:p>
        </p:txBody>
      </p:sp>
      <p:sp>
        <p:nvSpPr>
          <p:cNvPr id="3" name="内容占位符 2"/>
          <p:cNvSpPr>
            <a:spLocks noGrp="1"/>
          </p:cNvSpPr>
          <p:nvPr>
            <p:ph idx="1"/>
          </p:nvPr>
        </p:nvSpPr>
        <p:spPr/>
        <p:txBody>
          <a:bodyPr/>
          <a:lstStyle/>
          <a:p>
            <a:r>
              <a:rPr lang="zh-CN" altLang="zh-CN"/>
              <a:t>为了解决此类问题，最佳的做法是在项目之中引入一个消息系统，即：用户通过交易系统发出一个交易数据随后就会立即对该用户的请求做出响应。但是此交易数据并非立即处理，而是进入到一个消息系统之中等待其它相关子系统的处</a:t>
            </a:r>
            <a:r>
              <a:rPr lang="zh-CN" altLang="zh-CN" smtClean="0"/>
              <a:t>理。</a:t>
            </a:r>
            <a:r>
              <a:rPr lang="zh-CN" altLang="zh-CN"/>
              <a:t>这样一来就可以极大的减少服务器端处理时间，也可以提高项目的吞吐量，起到了一个业务操作缓冲的功能，而这就是消息组件的主要作用。</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72" y="2678643"/>
            <a:ext cx="11656243" cy="184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185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NameServer</a:t>
            </a:r>
            <a:r>
              <a:rPr lang="zh-CN" altLang="zh-CN"/>
              <a:t>集群</a:t>
            </a:r>
            <a:endParaRPr lang="zh-CN" altLang="en-US"/>
          </a:p>
        </p:txBody>
      </p:sp>
      <p:sp>
        <p:nvSpPr>
          <p:cNvPr id="3" name="内容占位符 2"/>
          <p:cNvSpPr>
            <a:spLocks noGrp="1"/>
          </p:cNvSpPr>
          <p:nvPr>
            <p:ph idx="1"/>
          </p:nvPr>
        </p:nvSpPr>
        <p:spPr/>
        <p:txBody>
          <a:bodyPr/>
          <a:lstStyle/>
          <a:p>
            <a:r>
              <a:rPr lang="zh-CN" altLang="zh-CN"/>
              <a:t>保存整个</a:t>
            </a:r>
            <a:r>
              <a:rPr lang="en-US" altLang="zh-CN"/>
              <a:t>RocketMQ</a:t>
            </a:r>
            <a:r>
              <a:rPr lang="zh-CN" altLang="zh-CN"/>
              <a:t>集群中的核心数据（主题数据、</a:t>
            </a:r>
            <a:r>
              <a:rPr lang="en-US" altLang="zh-CN"/>
              <a:t>Broker</a:t>
            </a:r>
            <a:r>
              <a:rPr lang="zh-CN" altLang="zh-CN"/>
              <a:t>数据），生产者与消费者都需要通过</a:t>
            </a:r>
            <a:r>
              <a:rPr lang="en-US" altLang="zh-CN"/>
              <a:t>NameServer</a:t>
            </a:r>
            <a:r>
              <a:rPr lang="zh-CN" altLang="zh-CN"/>
              <a:t>提供的路由信息后才可以与相应的</a:t>
            </a:r>
            <a:r>
              <a:rPr lang="en-US" altLang="zh-CN"/>
              <a:t>Broker</a:t>
            </a:r>
            <a:r>
              <a:rPr lang="zh-CN" altLang="zh-CN"/>
              <a:t>连接，完成消息的生产与消费处理，在实际项目应用中，为了保证服务的高可用，一般都会搭建</a:t>
            </a:r>
            <a:r>
              <a:rPr lang="en-US" altLang="zh-CN"/>
              <a:t>NameServer</a:t>
            </a:r>
            <a:r>
              <a:rPr lang="zh-CN" altLang="zh-CN"/>
              <a:t>集群，集群中的每一个节点都会保存有各自独立路由信息，同时集群中的每一个节点互相不进行通讯操作</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50" y="2688696"/>
            <a:ext cx="10791088" cy="364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2957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Broker</a:t>
            </a:r>
            <a:r>
              <a:rPr lang="zh-CN" altLang="en-US" smtClean="0"/>
              <a:t>集群</a:t>
            </a:r>
            <a:endParaRPr lang="zh-CN" altLang="en-US"/>
          </a:p>
        </p:txBody>
      </p:sp>
      <p:sp>
        <p:nvSpPr>
          <p:cNvPr id="3" name="内容占位符 2"/>
          <p:cNvSpPr>
            <a:spLocks noGrp="1"/>
          </p:cNvSpPr>
          <p:nvPr>
            <p:ph idx="1"/>
          </p:nvPr>
        </p:nvSpPr>
        <p:spPr/>
        <p:txBody>
          <a:bodyPr/>
          <a:lstStyle/>
          <a:p>
            <a:r>
              <a:rPr lang="zh-CN" altLang="zh-CN"/>
              <a:t>整个</a:t>
            </a:r>
            <a:r>
              <a:rPr lang="en-US" altLang="zh-CN"/>
              <a:t>RocketMQ</a:t>
            </a:r>
            <a:r>
              <a:rPr lang="zh-CN" altLang="zh-CN"/>
              <a:t>中的核心概念，负责消息的发送、消费以及持久化存储功能。每一个</a:t>
            </a:r>
            <a:r>
              <a:rPr lang="en-US" altLang="zh-CN"/>
              <a:t>Broker</a:t>
            </a:r>
            <a:r>
              <a:rPr lang="zh-CN" altLang="zh-CN"/>
              <a:t>节点启动时都会自动的向对应的</a:t>
            </a:r>
            <a:r>
              <a:rPr lang="en-US" altLang="zh-CN"/>
              <a:t>NameServer</a:t>
            </a:r>
            <a:r>
              <a:rPr lang="zh-CN" altLang="zh-CN"/>
              <a:t>发送其所保存的主题以及服务路由数据，这样生产者与消费者就可以根据其操作的主题与指定的</a:t>
            </a:r>
            <a:r>
              <a:rPr lang="en-US" altLang="zh-CN"/>
              <a:t>Broker</a:t>
            </a:r>
            <a:r>
              <a:rPr lang="zh-CN" altLang="zh-CN"/>
              <a:t>建立连接，从而实现消息的生产与发送处理</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61" y="2493962"/>
            <a:ext cx="11532265" cy="236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1544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Topic</a:t>
            </a:r>
            <a:r>
              <a:rPr lang="zh-CN" altLang="zh-CN"/>
              <a:t>与</a:t>
            </a:r>
            <a:r>
              <a:rPr lang="en-US" altLang="zh-CN"/>
              <a:t>Queue</a:t>
            </a:r>
            <a:endParaRPr lang="zh-CN" altLang="en-US"/>
          </a:p>
        </p:txBody>
      </p:sp>
      <p:sp>
        <p:nvSpPr>
          <p:cNvPr id="3" name="内容占位符 2"/>
          <p:cNvSpPr>
            <a:spLocks noGrp="1"/>
          </p:cNvSpPr>
          <p:nvPr>
            <p:ph idx="1"/>
          </p:nvPr>
        </p:nvSpPr>
        <p:spPr/>
        <p:txBody>
          <a:bodyPr/>
          <a:lstStyle/>
          <a:p>
            <a:r>
              <a:rPr lang="zh-CN" altLang="zh-CN"/>
              <a:t>随着项目中的业务处理功能的完善，以及访问量的暴涨，某些消息主题也必然会带来更多的更多的消息内容。所以为了可以及时有效的处理更多的消息数据，可以在</a:t>
            </a:r>
            <a:r>
              <a:rPr lang="en-US" altLang="zh-CN"/>
              <a:t>RocketMQ</a:t>
            </a:r>
            <a:r>
              <a:rPr lang="zh-CN" altLang="zh-CN"/>
              <a:t>中引入</a:t>
            </a:r>
            <a:r>
              <a:rPr lang="en-US" altLang="zh-CN"/>
              <a:t>Broker</a:t>
            </a:r>
            <a:r>
              <a:rPr lang="zh-CN" altLang="zh-CN"/>
              <a:t>集群，这些</a:t>
            </a:r>
            <a:r>
              <a:rPr lang="en-US" altLang="zh-CN"/>
              <a:t>Broker</a:t>
            </a:r>
            <a:r>
              <a:rPr lang="zh-CN" altLang="zh-CN"/>
              <a:t>节点全部为一个主题服务，而不同的</a:t>
            </a:r>
            <a:r>
              <a:rPr lang="en-US" altLang="zh-CN"/>
              <a:t>Broker</a:t>
            </a:r>
            <a:r>
              <a:rPr lang="zh-CN" altLang="zh-CN"/>
              <a:t>中可以有不同的队列实现消息的传输</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85" y="2297642"/>
            <a:ext cx="11444817" cy="437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98982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a:t>
            </a:r>
            <a:r>
              <a:rPr lang="zh-CN" altLang="zh-CN"/>
              <a:t>节点集群</a:t>
            </a:r>
            <a:endParaRPr lang="zh-CN" altLang="en-US"/>
          </a:p>
        </p:txBody>
      </p:sp>
      <p:sp>
        <p:nvSpPr>
          <p:cNvPr id="3" name="内容占位符 2"/>
          <p:cNvSpPr>
            <a:spLocks noGrp="1"/>
          </p:cNvSpPr>
          <p:nvPr>
            <p:ph idx="1"/>
          </p:nvPr>
        </p:nvSpPr>
        <p:spPr/>
        <p:txBody>
          <a:bodyPr/>
          <a:lstStyle/>
          <a:p>
            <a:r>
              <a:rPr lang="en-US" altLang="zh-CN"/>
              <a:t>Broker</a:t>
            </a:r>
            <a:r>
              <a:rPr lang="zh-CN" altLang="zh-CN"/>
              <a:t>在整个的</a:t>
            </a:r>
            <a:r>
              <a:rPr lang="en-US" altLang="zh-CN"/>
              <a:t>RocketMQ</a:t>
            </a:r>
            <a:r>
              <a:rPr lang="zh-CN" altLang="zh-CN"/>
              <a:t>运行架构中承担着消息数据保存的重要作用，如果某一个</a:t>
            </a:r>
            <a:r>
              <a:rPr lang="en-US" altLang="zh-CN"/>
              <a:t>Broker</a:t>
            </a:r>
            <a:r>
              <a:rPr lang="zh-CN" altLang="zh-CN"/>
              <a:t>集群中的节点出现了故障，那么就会造成消息数据的丢失，所以为了保证</a:t>
            </a:r>
            <a:r>
              <a:rPr lang="en-US" altLang="zh-CN"/>
              <a:t>Broker</a:t>
            </a:r>
            <a:r>
              <a:rPr lang="zh-CN" altLang="zh-CN"/>
              <a:t>节点的高可用性，就需要引入主从架构（一个</a:t>
            </a:r>
            <a:r>
              <a:rPr lang="en-US" altLang="zh-CN"/>
              <a:t>Master</a:t>
            </a:r>
            <a:r>
              <a:rPr lang="zh-CN" altLang="zh-CN"/>
              <a:t>节点对应有若干个</a:t>
            </a:r>
            <a:r>
              <a:rPr lang="en-US" altLang="zh-CN"/>
              <a:t>Slave</a:t>
            </a:r>
            <a:r>
              <a:rPr lang="zh-CN" altLang="zh-CN"/>
              <a:t>节点</a:t>
            </a:r>
            <a:r>
              <a:rPr lang="zh-CN" altLang="zh-CN" smtClean="0"/>
              <a:t>），</a:t>
            </a:r>
            <a:r>
              <a:rPr lang="zh-CN" altLang="zh-CN"/>
              <a:t>为了保证数据的安全，在主从架构中的每一个</a:t>
            </a:r>
            <a:r>
              <a:rPr lang="en-US" altLang="zh-CN"/>
              <a:t>Broker</a:t>
            </a:r>
            <a:r>
              <a:rPr lang="zh-CN" altLang="zh-CN"/>
              <a:t>节点都保存有相同的数据。</a:t>
            </a:r>
            <a:endParaRPr lang="zh-CN" altLang="en-US"/>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71" y="2406120"/>
            <a:ext cx="11717646" cy="219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338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Producer</a:t>
            </a:r>
            <a:r>
              <a:rPr lang="zh-CN" altLang="en-US"/>
              <a:t>集群</a:t>
            </a:r>
          </a:p>
        </p:txBody>
      </p:sp>
      <p:sp>
        <p:nvSpPr>
          <p:cNvPr id="3" name="内容占位符 2"/>
          <p:cNvSpPr>
            <a:spLocks noGrp="1"/>
          </p:cNvSpPr>
          <p:nvPr>
            <p:ph idx="1"/>
          </p:nvPr>
        </p:nvSpPr>
        <p:spPr/>
        <p:txBody>
          <a:bodyPr/>
          <a:lstStyle/>
          <a:p>
            <a:r>
              <a:rPr lang="zh-CN" altLang="en-US"/>
              <a:t>提供集群消息生产者，同时这些生产者拥有相同的分组，每一个生产者在启动时都需要与</a:t>
            </a:r>
            <a:r>
              <a:rPr lang="en-US" altLang="zh-CN"/>
              <a:t>NameServer</a:t>
            </a:r>
            <a:r>
              <a:rPr lang="zh-CN" altLang="en-US"/>
              <a:t>建立长链接，如果有一个</a:t>
            </a:r>
            <a:r>
              <a:rPr lang="en-US" altLang="zh-CN"/>
              <a:t>NameServer</a:t>
            </a:r>
            <a:r>
              <a:rPr lang="zh-CN" altLang="en-US"/>
              <a:t>节点出现了问题，则会根据服务列表连接其他的</a:t>
            </a:r>
            <a:r>
              <a:rPr lang="en-US" altLang="zh-CN"/>
              <a:t>NameServer</a:t>
            </a:r>
            <a:r>
              <a:rPr lang="zh-CN" altLang="en-US"/>
              <a:t>节点。所有获取到的</a:t>
            </a:r>
            <a:r>
              <a:rPr lang="en-US" altLang="zh-CN"/>
              <a:t>Broker</a:t>
            </a:r>
            <a:r>
              <a:rPr lang="zh-CN" altLang="en-US"/>
              <a:t>的映射列表会保存在生产端的内存之中，每</a:t>
            </a:r>
            <a:r>
              <a:rPr lang="en-US" altLang="zh-CN"/>
              <a:t>30</a:t>
            </a:r>
            <a:r>
              <a:rPr lang="zh-CN" altLang="en-US"/>
              <a:t>秒会通过</a:t>
            </a:r>
            <a:r>
              <a:rPr lang="en-US" altLang="zh-CN"/>
              <a:t>NameServer</a:t>
            </a:r>
            <a:r>
              <a:rPr lang="zh-CN" altLang="en-US"/>
              <a:t>更新一次</a:t>
            </a:r>
            <a:r>
              <a:rPr lang="zh-CN" altLang="en-US" smtClean="0"/>
              <a:t>。</a:t>
            </a:r>
            <a:endParaRPr lang="en-US" altLang="zh-CN" smtClean="0"/>
          </a:p>
          <a:p>
            <a:r>
              <a:rPr lang="zh-CN" altLang="zh-CN"/>
              <a:t>生产端通过获取到的</a:t>
            </a:r>
            <a:r>
              <a:rPr lang="en-US" altLang="zh-CN"/>
              <a:t>Broker</a:t>
            </a:r>
            <a:r>
              <a:rPr lang="zh-CN" altLang="zh-CN"/>
              <a:t>映射列表与所需要的</a:t>
            </a:r>
            <a:r>
              <a:rPr lang="en-US" altLang="zh-CN"/>
              <a:t>Broker</a:t>
            </a:r>
            <a:r>
              <a:rPr lang="zh-CN" altLang="zh-CN"/>
              <a:t>建立长连接，同时每隔</a:t>
            </a:r>
            <a:r>
              <a:rPr lang="en-US" altLang="zh-CN"/>
              <a:t>30</a:t>
            </a:r>
            <a:r>
              <a:rPr lang="zh-CN" altLang="zh-CN"/>
              <a:t>秒会向建立连接的</a:t>
            </a:r>
            <a:r>
              <a:rPr lang="en-US" altLang="zh-CN"/>
              <a:t>Broker</a:t>
            </a:r>
            <a:r>
              <a:rPr lang="zh-CN" altLang="zh-CN"/>
              <a:t>发送心跳，每一个</a:t>
            </a:r>
            <a:r>
              <a:rPr lang="en-US" altLang="zh-CN"/>
              <a:t>Broker</a:t>
            </a:r>
            <a:r>
              <a:rPr lang="zh-CN" altLang="zh-CN"/>
              <a:t>也会每</a:t>
            </a:r>
            <a:r>
              <a:rPr lang="en-US" altLang="zh-CN"/>
              <a:t>10</a:t>
            </a:r>
            <a:r>
              <a:rPr lang="zh-CN" altLang="zh-CN"/>
              <a:t>秒扫描一次当前注册的</a:t>
            </a:r>
            <a:r>
              <a:rPr lang="en-US" altLang="zh-CN"/>
              <a:t>Producer</a:t>
            </a:r>
            <a:r>
              <a:rPr lang="zh-CN" altLang="zh-CN"/>
              <a:t>，如果某一个</a:t>
            </a:r>
            <a:r>
              <a:rPr lang="en-US" altLang="zh-CN"/>
              <a:t>Producer</a:t>
            </a:r>
            <a:r>
              <a:rPr lang="zh-CN" altLang="zh-CN"/>
              <a:t>超过</a:t>
            </a:r>
            <a:r>
              <a:rPr lang="en-US" altLang="zh-CN"/>
              <a:t>2</a:t>
            </a:r>
            <a:r>
              <a:rPr lang="zh-CN" altLang="zh-CN"/>
              <a:t>分钟没有心跳，则会断开连接</a:t>
            </a:r>
            <a:endParaRPr lang="zh-CN" altLang="en-US"/>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40" y="3443816"/>
            <a:ext cx="11497708" cy="237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7315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Consumer</a:t>
            </a:r>
            <a:r>
              <a:rPr lang="zh-CN" altLang="en-US"/>
              <a:t>集群</a:t>
            </a:r>
          </a:p>
        </p:txBody>
      </p:sp>
      <p:sp>
        <p:nvSpPr>
          <p:cNvPr id="3" name="内容占位符 2"/>
          <p:cNvSpPr>
            <a:spLocks noGrp="1"/>
          </p:cNvSpPr>
          <p:nvPr>
            <p:ph idx="1"/>
          </p:nvPr>
        </p:nvSpPr>
        <p:spPr/>
        <p:txBody>
          <a:bodyPr/>
          <a:lstStyle/>
          <a:p>
            <a:r>
              <a:rPr lang="zh-CN" altLang="zh-CN"/>
              <a:t>为了提高消息的消费处理性能，可以设置同一分组的多个消费端节点，每一个消费端都需要与</a:t>
            </a:r>
            <a:r>
              <a:rPr lang="en-US" altLang="zh-CN"/>
              <a:t>NameServer</a:t>
            </a:r>
            <a:r>
              <a:rPr lang="zh-CN" altLang="zh-CN"/>
              <a:t>保持长连接，这样才可以及时抓取到最新的</a:t>
            </a:r>
            <a:r>
              <a:rPr lang="en-US" altLang="zh-CN"/>
              <a:t>Broker</a:t>
            </a:r>
            <a:r>
              <a:rPr lang="zh-CN" altLang="zh-CN"/>
              <a:t>映射列表，当获得了</a:t>
            </a:r>
            <a:r>
              <a:rPr lang="en-US" altLang="zh-CN"/>
              <a:t>Broker</a:t>
            </a:r>
            <a:r>
              <a:rPr lang="zh-CN" altLang="zh-CN"/>
              <a:t>映射列表后会自动的与</a:t>
            </a:r>
            <a:r>
              <a:rPr lang="en-US" altLang="zh-CN"/>
              <a:t>Broker</a:t>
            </a:r>
            <a:r>
              <a:rPr lang="zh-CN" altLang="zh-CN"/>
              <a:t>建立长连接，并且进行消息消费处理。每一个消费节点每隔</a:t>
            </a:r>
            <a:r>
              <a:rPr lang="en-US" altLang="zh-CN"/>
              <a:t>30</a:t>
            </a:r>
            <a:r>
              <a:rPr lang="zh-CN" altLang="zh-CN"/>
              <a:t>秒会向</a:t>
            </a:r>
            <a:r>
              <a:rPr lang="en-US" altLang="zh-CN"/>
              <a:t>Broker</a:t>
            </a:r>
            <a:r>
              <a:rPr lang="zh-CN" altLang="zh-CN"/>
              <a:t>自动发出心跳数据，</a:t>
            </a:r>
            <a:r>
              <a:rPr lang="en-US" altLang="zh-CN"/>
              <a:t>Broker</a:t>
            </a:r>
            <a:r>
              <a:rPr lang="zh-CN" altLang="zh-CN"/>
              <a:t>依靠心跳数据来判断当前消费端的存活状态</a:t>
            </a:r>
            <a:endParaRPr lang="zh-CN" altLang="en-US"/>
          </a:p>
        </p:txBody>
      </p:sp>
      <p:pic>
        <p:nvPicPr>
          <p:cNvPr id="71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22" y="2660651"/>
            <a:ext cx="11522344" cy="329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57925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消费模式</a:t>
            </a:r>
            <a:endParaRPr lang="zh-CN" altLang="en-US"/>
          </a:p>
        </p:txBody>
      </p:sp>
      <p:sp>
        <p:nvSpPr>
          <p:cNvPr id="3" name="内容占位符 2"/>
          <p:cNvSpPr>
            <a:spLocks noGrp="1"/>
          </p:cNvSpPr>
          <p:nvPr>
            <p:ph idx="1"/>
          </p:nvPr>
        </p:nvSpPr>
        <p:spPr/>
        <p:txBody>
          <a:bodyPr/>
          <a:lstStyle/>
          <a:p>
            <a:r>
              <a:rPr lang="zh-CN" altLang="zh-CN"/>
              <a:t>考虑到不同的场景需要，在进行消息消费中一般会有广播与集群消费两种处理模式，这两种模式的特点如下</a:t>
            </a:r>
            <a:r>
              <a:rPr lang="zh-CN" altLang="zh-CN" smtClean="0"/>
              <a:t>：</a:t>
            </a:r>
            <a:endParaRPr lang="en-US" altLang="zh-CN" smtClean="0"/>
          </a:p>
          <a:p>
            <a:pPr lvl="1"/>
            <a:r>
              <a:rPr lang="zh-CN" altLang="zh-CN"/>
              <a:t>广播消费：若干个消费者消费同一个主题下的所有队列消息，每个消费者获得同样的消</a:t>
            </a:r>
            <a:r>
              <a:rPr lang="zh-CN" altLang="zh-CN" smtClean="0"/>
              <a:t>息</a:t>
            </a:r>
            <a:endParaRPr lang="en-US" altLang="zh-CN" smtClean="0"/>
          </a:p>
          <a:p>
            <a:pPr lvl="1"/>
            <a:endParaRPr lang="en-US" altLang="zh-CN"/>
          </a:p>
          <a:p>
            <a:pPr lvl="1"/>
            <a:endParaRPr lang="en-US" altLang="zh-CN" smtClean="0"/>
          </a:p>
          <a:p>
            <a:pPr lvl="1"/>
            <a:endParaRPr lang="en-US" altLang="zh-CN"/>
          </a:p>
          <a:p>
            <a:pPr lvl="1"/>
            <a:endParaRPr lang="en-US" altLang="zh-CN" smtClean="0"/>
          </a:p>
          <a:p>
            <a:pPr lvl="1"/>
            <a:endParaRPr lang="en-US" altLang="zh-CN"/>
          </a:p>
          <a:p>
            <a:pPr lvl="1"/>
            <a:endParaRPr lang="en-US" altLang="zh-CN" smtClean="0"/>
          </a:p>
          <a:p>
            <a:pPr lvl="1"/>
            <a:endParaRPr lang="en-US" altLang="zh-CN"/>
          </a:p>
          <a:p>
            <a:pPr lvl="1"/>
            <a:endParaRPr lang="en-US" altLang="zh-CN"/>
          </a:p>
          <a:p>
            <a:pPr lvl="1"/>
            <a:r>
              <a:rPr lang="zh-CN" altLang="zh-CN"/>
              <a:t>集群消费：在一个主题中会由若干个不同的消费者分担消费，例如，现在一个消息主题中有</a:t>
            </a:r>
            <a:r>
              <a:rPr lang="en-US" altLang="zh-CN"/>
              <a:t>3</a:t>
            </a:r>
            <a:r>
              <a:rPr lang="zh-CN" altLang="zh-CN"/>
              <a:t>个队列，这样就可以启动三个消费者，每个消费者消费不同队列的消息数据。</a:t>
            </a:r>
            <a:endParaRPr lang="zh-CN" altLang="en-US"/>
          </a:p>
        </p:txBody>
      </p:sp>
      <p:pic>
        <p:nvPicPr>
          <p:cNvPr id="81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35" y="2108728"/>
            <a:ext cx="11439117"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4380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remoting</a:t>
            </a:r>
            <a:r>
              <a:rPr lang="zh-CN" altLang="zh-CN"/>
              <a:t>依赖结构</a:t>
            </a:r>
            <a:endParaRPr lang="zh-CN" altLang="en-US"/>
          </a:p>
        </p:txBody>
      </p:sp>
      <p:sp>
        <p:nvSpPr>
          <p:cNvPr id="3" name="内容占位符 2"/>
          <p:cNvSpPr>
            <a:spLocks noGrp="1"/>
          </p:cNvSpPr>
          <p:nvPr>
            <p:ph idx="1"/>
          </p:nvPr>
        </p:nvSpPr>
        <p:spPr/>
        <p:txBody>
          <a:bodyPr/>
          <a:lstStyle/>
          <a:p>
            <a:r>
              <a:rPr lang="en-US" altLang="zh-CN"/>
              <a:t>RocketMQ</a:t>
            </a:r>
            <a:r>
              <a:rPr lang="zh-CN" altLang="zh-CN"/>
              <a:t>中的</a:t>
            </a:r>
            <a:r>
              <a:rPr lang="en-US" altLang="zh-CN"/>
              <a:t>RPC</a:t>
            </a:r>
            <a:r>
              <a:rPr lang="zh-CN" altLang="zh-CN"/>
              <a:t>通讯是基于</a:t>
            </a:r>
            <a:r>
              <a:rPr lang="en-US" altLang="zh-CN"/>
              <a:t>Netty</a:t>
            </a:r>
            <a:r>
              <a:rPr lang="zh-CN" altLang="zh-CN"/>
              <a:t>框架实现的，为了便于所有的通信操作管理，在</a:t>
            </a:r>
            <a:r>
              <a:rPr lang="en-US" altLang="zh-CN"/>
              <a:t>RocketMQ</a:t>
            </a:r>
            <a:r>
              <a:rPr lang="zh-CN" altLang="zh-CN"/>
              <a:t>项目中定义有一个</a:t>
            </a:r>
            <a:r>
              <a:rPr lang="en-US" altLang="zh-CN"/>
              <a:t>rocketmq-remoting</a:t>
            </a:r>
            <a:r>
              <a:rPr lang="zh-CN" altLang="zh-CN"/>
              <a:t>的子模块，而该项目中的其他子模块（例如：</a:t>
            </a:r>
            <a:r>
              <a:rPr lang="en-US" altLang="zh-CN"/>
              <a:t>common</a:t>
            </a:r>
            <a:r>
              <a:rPr lang="zh-CN" altLang="zh-CN"/>
              <a:t>、</a:t>
            </a:r>
            <a:r>
              <a:rPr lang="en-US" altLang="zh-CN"/>
              <a:t>namesrv</a:t>
            </a:r>
            <a:r>
              <a:rPr lang="zh-CN" altLang="zh-CN"/>
              <a:t>、</a:t>
            </a:r>
            <a:r>
              <a:rPr lang="en-US" altLang="zh-CN"/>
              <a:t>broker</a:t>
            </a:r>
            <a:r>
              <a:rPr lang="zh-CN" altLang="zh-CN"/>
              <a:t>）在进行通讯时都需要通过此模块完成，打开</a:t>
            </a:r>
            <a:r>
              <a:rPr lang="en-US" altLang="zh-CN"/>
              <a:t>remoting</a:t>
            </a:r>
            <a:r>
              <a:rPr lang="zh-CN" altLang="zh-CN"/>
              <a:t>模块的依赖库配置文件（</a:t>
            </a:r>
            <a:r>
              <a:rPr lang="en-US" altLang="zh-CN"/>
              <a:t>pom.xml</a:t>
            </a:r>
            <a:r>
              <a:rPr lang="zh-CN" altLang="zh-CN"/>
              <a:t>）可以发现里面直接引入了</a:t>
            </a:r>
            <a:r>
              <a:rPr lang="en-US" altLang="zh-CN"/>
              <a:t>Netty</a:t>
            </a:r>
            <a:r>
              <a:rPr lang="zh-CN" altLang="zh-CN"/>
              <a:t>依赖库</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783" y="2363788"/>
            <a:ext cx="10365317" cy="42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341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RemotingService</a:t>
            </a:r>
            <a:r>
              <a:rPr lang="zh-CN" altLang="en-US" smtClean="0"/>
              <a:t>接口</a:t>
            </a:r>
            <a:endParaRPr lang="zh-CN" altLang="en-US"/>
          </a:p>
        </p:txBody>
      </p:sp>
      <p:sp>
        <p:nvSpPr>
          <p:cNvPr id="3" name="内容占位符 2"/>
          <p:cNvSpPr>
            <a:spLocks noGrp="1"/>
          </p:cNvSpPr>
          <p:nvPr>
            <p:ph idx="1"/>
          </p:nvPr>
        </p:nvSpPr>
        <p:spPr/>
        <p:txBody>
          <a:bodyPr/>
          <a:lstStyle/>
          <a:p>
            <a:r>
              <a:rPr lang="zh-CN" altLang="zh-CN"/>
              <a:t>为了实现客户端与服务器之间高效的数据请求与接收，</a:t>
            </a:r>
            <a:r>
              <a:rPr lang="en-US" altLang="zh-CN"/>
              <a:t>RocketMQ</a:t>
            </a:r>
            <a:r>
              <a:rPr lang="zh-CN" altLang="zh-CN"/>
              <a:t>消息队列自定义了通信协议并在</a:t>
            </a:r>
            <a:r>
              <a:rPr lang="en-US" altLang="zh-CN"/>
              <a:t>Netty</a:t>
            </a:r>
            <a:r>
              <a:rPr lang="zh-CN" altLang="zh-CN"/>
              <a:t>的基础之上扩展了通信模块，包括消息协议格式、消息编解码器、消息通讯模式（同步、异步、单向），在</a:t>
            </a:r>
            <a:r>
              <a:rPr lang="en-US" altLang="zh-CN"/>
              <a:t>remoting</a:t>
            </a:r>
            <a:r>
              <a:rPr lang="zh-CN" altLang="zh-CN"/>
              <a:t>子模块中为了便于所有服务的统一管理，定义了一个</a:t>
            </a:r>
            <a:r>
              <a:rPr lang="en-US" altLang="zh-CN"/>
              <a:t>RemotingService</a:t>
            </a:r>
            <a:r>
              <a:rPr lang="zh-CN" altLang="zh-CN"/>
              <a:t>的接口</a:t>
            </a:r>
            <a:endParaRPr lang="zh-CN" altLang="en-US"/>
          </a:p>
        </p:txBody>
      </p:sp>
      <p:graphicFrame>
        <p:nvGraphicFramePr>
          <p:cNvPr id="4" name="表格 3"/>
          <p:cNvGraphicFramePr>
            <a:graphicFrameLocks noGrp="1"/>
          </p:cNvGraphicFramePr>
          <p:nvPr>
            <p:extLst/>
          </p:nvPr>
        </p:nvGraphicFramePr>
        <p:xfrm>
          <a:off x="349832" y="2403369"/>
          <a:ext cx="11486568" cy="3015297"/>
        </p:xfrm>
        <a:graphic>
          <a:graphicData uri="http://schemas.openxmlformats.org/drawingml/2006/table">
            <a:tbl>
              <a:tblPr firstRow="1" firstCol="1" lastRow="1" lastCol="1" bandRow="1" bandCol="1">
                <a:tableStyleId>{5940675A-B579-460E-94D1-54222C63F5DA}</a:tableStyleId>
              </a:tblPr>
              <a:tblGrid>
                <a:gridCol w="11486568">
                  <a:extLst>
                    <a:ext uri="{9D8B030D-6E8A-4147-A177-3AD203B41FA5}">
                      <a16:colId xmlns:a16="http://schemas.microsoft.com/office/drawing/2014/main" val="1583707443"/>
                    </a:ext>
                  </a:extLst>
                </a:gridCol>
              </a:tblGrid>
              <a:tr h="3015297">
                <a:tc>
                  <a:txBody>
                    <a:bodyPr/>
                    <a:lstStyle/>
                    <a:p>
                      <a:r>
                        <a:rPr lang="en-US" sz="1800">
                          <a:effectLst/>
                        </a:rPr>
                        <a:t>package org.apache.rocketmq.remoting;</a:t>
                      </a:r>
                      <a:br>
                        <a:rPr lang="en-US" sz="1800">
                          <a:effectLst/>
                        </a:rPr>
                      </a:br>
                      <a:r>
                        <a:rPr lang="en-US" sz="1800">
                          <a:effectLst/>
                        </a:rPr>
                        <a:t>public interface RemotingService {</a:t>
                      </a:r>
                      <a:br>
                        <a:rPr lang="en-US" sz="1800">
                          <a:effectLst/>
                        </a:rPr>
                      </a:br>
                      <a:r>
                        <a:rPr lang="en-US" sz="1800">
                          <a:effectLst/>
                        </a:rPr>
                        <a:t>    void start();					// </a:t>
                      </a:r>
                      <a:r>
                        <a:rPr lang="zh-CN" sz="1800">
                          <a:effectLst/>
                        </a:rPr>
                        <a:t>服务开启</a:t>
                      </a:r>
                      <a:r>
                        <a:rPr lang="en-US" sz="1800">
                          <a:effectLst/>
                        </a:rPr>
                        <a:t/>
                      </a:r>
                      <a:br>
                        <a:rPr lang="en-US" sz="1800">
                          <a:effectLst/>
                        </a:rPr>
                      </a:br>
                      <a:r>
                        <a:rPr lang="en-US" sz="1800">
                          <a:effectLst/>
                        </a:rPr>
                        <a:t>    void shutdown();				// </a:t>
                      </a:r>
                      <a:r>
                        <a:rPr lang="zh-CN" sz="1800">
                          <a:effectLst/>
                        </a:rPr>
                        <a:t>服务关闭</a:t>
                      </a:r>
                      <a:r>
                        <a:rPr lang="en-US" sz="1800">
                          <a:effectLst/>
                        </a:rPr>
                        <a:t/>
                      </a:r>
                      <a:br>
                        <a:rPr lang="en-US" sz="1800">
                          <a:effectLst/>
                        </a:rPr>
                      </a:br>
                      <a:r>
                        <a:rPr lang="en-US" sz="1800">
                          <a:effectLst/>
                        </a:rPr>
                        <a:t>    void registerRPCHook(RPCHook rpcHook); 		// </a:t>
                      </a:r>
                      <a:r>
                        <a:rPr lang="zh-CN" sz="1800">
                          <a:effectLst/>
                        </a:rPr>
                        <a:t>注册</a:t>
                      </a:r>
                      <a:r>
                        <a:rPr lang="en-US" sz="1800">
                          <a:effectLst/>
                        </a:rPr>
                        <a:t>RPC</a:t>
                      </a:r>
                      <a:r>
                        <a:rPr lang="zh-CN" sz="1800">
                          <a:effectLst/>
                        </a:rPr>
                        <a:t>钩子处理类</a:t>
                      </a:r>
                      <a:r>
                        <a:rPr lang="en-US" sz="1800">
                          <a:effectLst/>
                        </a:rPr>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4233795977"/>
                  </a:ext>
                </a:extLst>
              </a:tr>
            </a:tbl>
          </a:graphicData>
        </a:graphic>
      </p:graphicFrame>
    </p:spTree>
    <p:extLst>
      <p:ext uri="{BB962C8B-B14F-4D97-AF65-F5344CB8AC3E}">
        <p14:creationId xmlns:p14="http://schemas.microsoft.com/office/powerpoint/2010/main" val="27915625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RemotingService</a:t>
            </a:r>
            <a:r>
              <a:rPr lang="zh-CN" altLang="zh-CN"/>
              <a:t>接口继承关系</a:t>
            </a:r>
            <a:endParaRPr lang="zh-CN" altLang="en-US"/>
          </a:p>
        </p:txBody>
      </p:sp>
      <p:sp>
        <p:nvSpPr>
          <p:cNvPr id="3" name="内容占位符 2"/>
          <p:cNvSpPr>
            <a:spLocks noGrp="1"/>
          </p:cNvSpPr>
          <p:nvPr>
            <p:ph idx="1"/>
          </p:nvPr>
        </p:nvSpPr>
        <p:spPr/>
        <p:txBody>
          <a:bodyPr/>
          <a:lstStyle/>
          <a:p>
            <a:r>
              <a:rPr lang="zh-CN" altLang="zh-CN"/>
              <a:t>在整个的网络通信过程中，</a:t>
            </a:r>
            <a:r>
              <a:rPr lang="en-US" altLang="zh-CN"/>
              <a:t>RemotingService</a:t>
            </a:r>
            <a:r>
              <a:rPr lang="zh-CN" altLang="zh-CN"/>
              <a:t>的实现分为服务端（</a:t>
            </a:r>
            <a:r>
              <a:rPr lang="en-US" altLang="zh-CN"/>
              <a:t>RemotingServer</a:t>
            </a:r>
            <a:r>
              <a:rPr lang="zh-CN" altLang="zh-CN"/>
              <a:t>接口）与客户端（</a:t>
            </a:r>
            <a:r>
              <a:rPr lang="en-US" altLang="zh-CN"/>
              <a:t>RemoteClient</a:t>
            </a:r>
            <a:r>
              <a:rPr lang="zh-CN" altLang="zh-CN"/>
              <a:t>接口）两个处理部分，而具体的服务实现则基于</a:t>
            </a:r>
            <a:r>
              <a:rPr lang="en-US" altLang="zh-CN"/>
              <a:t>Netty</a:t>
            </a:r>
            <a:r>
              <a:rPr lang="zh-CN" altLang="zh-CN"/>
              <a:t>组件库开发</a:t>
            </a:r>
            <a:endParaRPr lang="zh-CN" altLang="en-US"/>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435" y="1899707"/>
            <a:ext cx="11254117" cy="4645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74395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消息组件作用</a:t>
            </a:r>
            <a:endParaRPr lang="zh-CN" altLang="en-US"/>
          </a:p>
        </p:txBody>
      </p:sp>
      <p:sp>
        <p:nvSpPr>
          <p:cNvPr id="3" name="内容占位符 2"/>
          <p:cNvSpPr>
            <a:spLocks noGrp="1"/>
          </p:cNvSpPr>
          <p:nvPr>
            <p:ph idx="1"/>
          </p:nvPr>
        </p:nvSpPr>
        <p:spPr/>
        <p:txBody>
          <a:bodyPr/>
          <a:lstStyle/>
          <a:p>
            <a:r>
              <a:rPr lang="zh-CN" altLang="zh-CN"/>
              <a:t>消息组件是一种基于队列处理模式的服务端应用，在消息组件中分为消息生产者与消息消费者两个处理终</a:t>
            </a:r>
            <a:r>
              <a:rPr lang="zh-CN" altLang="zh-CN" smtClean="0"/>
              <a:t>端。</a:t>
            </a:r>
            <a:r>
              <a:rPr lang="zh-CN" altLang="zh-CN"/>
              <a:t>不管生产者生产了多少个消息，这些消息都会保存在消息组件之中，可以很好的实现削峰填谷的处理效果，避免大规模用户请求所带来的服务瘫痪等相关问题的出现。所有保存在消息组件中的消息数据可以依据自身的业务逻辑需要由消费端按顺序进行处理，这样就可以保证整个业务处理逻辑的可靠性以及服务运行的稳定性，同时基于消息处理机制的方式还可以使得各种第三方平台的接入更加的方便。</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00" y="3046941"/>
            <a:ext cx="11876188"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3640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en-US" altLang="zh-CN" smtClean="0"/>
              <a:t>NettyRemotingbstract</a:t>
            </a:r>
            <a:r>
              <a:rPr lang="zh-CN" altLang="zh-CN"/>
              <a:t>类核心结构</a:t>
            </a:r>
            <a:endParaRPr lang="zh-CN" altLang="en-US"/>
          </a:p>
        </p:txBody>
      </p:sp>
      <p:graphicFrame>
        <p:nvGraphicFramePr>
          <p:cNvPr id="4" name="表格 3"/>
          <p:cNvGraphicFramePr>
            <a:graphicFrameLocks noGrp="1"/>
          </p:cNvGraphicFramePr>
          <p:nvPr>
            <p:extLst/>
          </p:nvPr>
        </p:nvGraphicFramePr>
        <p:xfrm>
          <a:off x="141900" y="818409"/>
          <a:ext cx="11715667" cy="5930900"/>
        </p:xfrm>
        <a:graphic>
          <a:graphicData uri="http://schemas.openxmlformats.org/drawingml/2006/table">
            <a:tbl>
              <a:tblPr firstRow="1" firstCol="1" lastRow="1" lastCol="1" bandRow="1" bandCol="1">
                <a:tableStyleId>{5940675A-B579-460E-94D1-54222C63F5DA}</a:tableStyleId>
              </a:tblPr>
              <a:tblGrid>
                <a:gridCol w="11715667">
                  <a:extLst>
                    <a:ext uri="{9D8B030D-6E8A-4147-A177-3AD203B41FA5}">
                      <a16:colId xmlns:a16="http://schemas.microsoft.com/office/drawing/2014/main" val="3247314736"/>
                    </a:ext>
                  </a:extLst>
                </a:gridCol>
              </a:tblGrid>
              <a:tr h="593090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a:effectLst/>
                        </a:rPr>
                        <a:t>package org.apache.rocketmq.remoting.netty;</a:t>
                      </a:r>
                      <a:br>
                        <a:rPr lang="en-US" sz="600" kern="0">
                          <a:effectLst/>
                        </a:rPr>
                      </a:br>
                      <a:r>
                        <a:rPr lang="en-US" sz="600" kern="0">
                          <a:effectLst/>
                        </a:rPr>
                        <a:t>public abstract class NettyRemotingAbstract {</a:t>
                      </a:r>
                      <a:br>
                        <a:rPr lang="en-US" sz="600" kern="0">
                          <a:effectLst/>
                        </a:rPr>
                      </a:br>
                      <a:r>
                        <a:rPr lang="en-US" sz="600" kern="0">
                          <a:effectLst/>
                        </a:rPr>
                        <a:t>    // </a:t>
                      </a:r>
                      <a:r>
                        <a:rPr lang="zh-CN" sz="600" kern="0">
                          <a:effectLst/>
                        </a:rPr>
                        <a:t>本处只列出</a:t>
                      </a:r>
                      <a:r>
                        <a:rPr lang="en-US" sz="600" kern="0">
                          <a:effectLst/>
                        </a:rPr>
                        <a:t>NettyRemotingAbstract</a:t>
                      </a:r>
                      <a:r>
                        <a:rPr lang="zh-CN" sz="600" kern="0">
                          <a:effectLst/>
                        </a:rPr>
                        <a:t>类的核心结构，完整代码请参考</a:t>
                      </a:r>
                      <a:r>
                        <a:rPr lang="en-US" sz="600" kern="0">
                          <a:effectLst/>
                        </a:rPr>
                        <a:t>RocketMQ</a:t>
                      </a:r>
                      <a:r>
                        <a:rPr lang="zh-CN" sz="600" kern="0">
                          <a:effectLst/>
                        </a:rPr>
                        <a:t>项目</a:t>
                      </a:r>
                      <a:r>
                        <a:rPr lang="en-US" sz="600" kern="0">
                          <a:effectLst/>
                        </a:rPr>
                        <a:t/>
                      </a:r>
                      <a:br>
                        <a:rPr lang="en-US" sz="600" kern="0">
                          <a:effectLst/>
                        </a:rPr>
                      </a:br>
                      <a:r>
                        <a:rPr lang="en-US" sz="600" kern="0">
                          <a:effectLst/>
                        </a:rPr>
                        <a:t>    protected final Semaphore semaphoreOneway; </a:t>
                      </a:r>
                      <a:r>
                        <a:rPr lang="en-US" sz="600" kern="100">
                          <a:effectLst/>
                        </a:rPr>
                        <a:t>		</a:t>
                      </a:r>
                      <a:r>
                        <a:rPr lang="en-US" sz="600" kern="0">
                          <a:effectLst/>
                        </a:rPr>
                        <a:t>// </a:t>
                      </a:r>
                      <a:r>
                        <a:rPr lang="zh-CN" sz="600" kern="0">
                          <a:effectLst/>
                        </a:rPr>
                        <a:t>单向请求信号量</a:t>
                      </a:r>
                      <a:r>
                        <a:rPr lang="en-US" sz="600" kern="0">
                          <a:effectLst/>
                        </a:rPr>
                        <a:t/>
                      </a:r>
                      <a:br>
                        <a:rPr lang="en-US" sz="600" kern="0">
                          <a:effectLst/>
                        </a:rPr>
                      </a:br>
                      <a:r>
                        <a:rPr lang="en-US" sz="600" kern="0">
                          <a:effectLst/>
                        </a:rPr>
                        <a:t>    protected final Semaphore semaphoreAsync; </a:t>
                      </a:r>
                      <a:r>
                        <a:rPr lang="en-US" sz="600" kern="100">
                          <a:effectLst/>
                        </a:rPr>
                        <a:t>		</a:t>
                      </a:r>
                      <a:r>
                        <a:rPr lang="en-US" sz="600" kern="0">
                          <a:effectLst/>
                        </a:rPr>
                        <a:t>// </a:t>
                      </a:r>
                      <a:r>
                        <a:rPr lang="zh-CN" sz="600" kern="0">
                          <a:effectLst/>
                        </a:rPr>
                        <a:t>异步请求信号量</a:t>
                      </a:r>
                      <a:r>
                        <a:rPr lang="en-US" sz="600" kern="0">
                          <a:effectLst/>
                        </a:rPr>
                        <a:t/>
                      </a:r>
                      <a:br>
                        <a:rPr lang="en-US" sz="600" kern="0">
                          <a:effectLst/>
                        </a:rPr>
                      </a:br>
                      <a:r>
                        <a:rPr lang="en-US" sz="600" kern="0">
                          <a:effectLst/>
                        </a:rPr>
                        <a:t>    // </a:t>
                      </a:r>
                      <a:r>
                        <a:rPr lang="zh-CN" sz="600" kern="0">
                          <a:effectLst/>
                        </a:rPr>
                        <a:t>保存正在进行中的请求缓存，并通过</a:t>
                      </a:r>
                      <a:r>
                        <a:rPr lang="en-US" sz="600" kern="0">
                          <a:effectLst/>
                        </a:rPr>
                        <a:t>ResponseFuture</a:t>
                      </a:r>
                      <a:r>
                        <a:rPr lang="zh-CN" sz="600" kern="0">
                          <a:effectLst/>
                        </a:rPr>
                        <a:t>接收响应</a:t>
                      </a:r>
                      <a:r>
                        <a:rPr lang="en-US" sz="600" kern="0">
                          <a:effectLst/>
                        </a:rPr>
                        <a:t/>
                      </a:r>
                      <a:br>
                        <a:rPr lang="en-US" sz="600" kern="0">
                          <a:effectLst/>
                        </a:rPr>
                      </a:br>
                      <a:r>
                        <a:rPr lang="en-US" sz="600" kern="0">
                          <a:effectLst/>
                        </a:rPr>
                        <a:t>    protected final ConcurrentMap&lt;Integer /* opaque */, ResponseFuture&gt; responseTable =</a:t>
                      </a:r>
                      <a:br>
                        <a:rPr lang="en-US" sz="600" kern="0">
                          <a:effectLst/>
                        </a:rPr>
                      </a:br>
                      <a:r>
                        <a:rPr lang="en-US" sz="600" kern="0">
                          <a:effectLst/>
                        </a:rPr>
                        <a:t>        new ConcurrentHashMap&lt;Integer, ResponseFuture&gt;(256);</a:t>
                      </a:r>
                      <a:br>
                        <a:rPr lang="en-US" sz="600" kern="0">
                          <a:effectLst/>
                        </a:rPr>
                      </a:br>
                      <a:r>
                        <a:rPr lang="en-US" sz="600" kern="0">
                          <a:effectLst/>
                        </a:rPr>
                        <a:t>    // </a:t>
                      </a:r>
                      <a:r>
                        <a:rPr lang="zh-CN" sz="600" kern="0">
                          <a:effectLst/>
                        </a:rPr>
                        <a:t>保存每个请求代码的处理器，对于每个传入的请求可以通过此集合找到对应的处理器来进行请求处理</a:t>
                      </a:r>
                      <a:r>
                        <a:rPr lang="en-US" sz="600" kern="0">
                          <a:effectLst/>
                        </a:rPr>
                        <a:t/>
                      </a:r>
                      <a:br>
                        <a:rPr lang="en-US" sz="600" kern="0">
                          <a:effectLst/>
                        </a:rPr>
                      </a:br>
                      <a:r>
                        <a:rPr lang="en-US" sz="600" kern="0">
                          <a:effectLst/>
                        </a:rPr>
                        <a:t>    protected final HashMap&lt;Integer/* request code */, </a:t>
                      </a:r>
                      <a:br>
                        <a:rPr lang="en-US" sz="600" kern="0">
                          <a:effectLst/>
                        </a:rPr>
                      </a:br>
                      <a:r>
                        <a:rPr lang="en-US" sz="600" kern="100">
                          <a:effectLst/>
                        </a:rPr>
                        <a:t>		</a:t>
                      </a:r>
                      <a:r>
                        <a:rPr lang="en-US" sz="600" kern="0">
                          <a:effectLst/>
                        </a:rPr>
                        <a:t>Pair&lt;NettyRequestProcessor, ExecutorService&gt;&gt; processorTable =</a:t>
                      </a:r>
                      <a:br>
                        <a:rPr lang="en-US" sz="600" kern="0">
                          <a:effectLst/>
                        </a:rPr>
                      </a:br>
                      <a:r>
                        <a:rPr lang="en-US" sz="600" kern="0">
                          <a:effectLst/>
                        </a:rPr>
                        <a:t>        new HashMap&lt;Integer, Pair&lt;NettyRequestProcessor, ExecutorService&gt;&gt;(64);</a:t>
                      </a:r>
                      <a:br>
                        <a:rPr lang="en-US" sz="600" kern="0">
                          <a:effectLst/>
                        </a:rPr>
                      </a:br>
                      <a:r>
                        <a:rPr lang="en-US" sz="600" kern="0">
                          <a:effectLst/>
                        </a:rPr>
                        <a:t>    public void processMessageReceived(ChannelHandlerContext ctx,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RemotingCommand msg) throws Exception {</a:t>
                      </a:r>
                      <a:r>
                        <a:rPr lang="en-US" sz="600" kern="100">
                          <a:effectLst/>
                        </a:rPr>
                        <a:t>		</a:t>
                      </a:r>
                      <a:r>
                        <a:rPr lang="en-US" sz="600" kern="0">
                          <a:effectLst/>
                        </a:rPr>
                        <a:t>// </a:t>
                      </a:r>
                      <a:r>
                        <a:rPr lang="zh-CN" sz="600" kern="0">
                          <a:effectLst/>
                        </a:rPr>
                        <a:t>消息接收处理</a:t>
                      </a:r>
                      <a:r>
                        <a:rPr lang="en-US" sz="600" kern="0">
                          <a:effectLst/>
                        </a:rPr>
                        <a:t/>
                      </a:r>
                      <a:br>
                        <a:rPr lang="en-US" sz="600" kern="0">
                          <a:effectLst/>
                        </a:rPr>
                      </a:br>
                      <a:r>
                        <a:rPr lang="en-US" sz="600" kern="0">
                          <a:effectLst/>
                        </a:rPr>
                        <a:t>        final RemotingCommand cmd = msg; </a:t>
                      </a:r>
                      <a:r>
                        <a:rPr lang="en-US" sz="600" kern="100">
                          <a:effectLst/>
                        </a:rPr>
                        <a:t>			</a:t>
                      </a:r>
                      <a:r>
                        <a:rPr lang="en-US" sz="600" kern="0">
                          <a:effectLst/>
                        </a:rPr>
                        <a:t>// </a:t>
                      </a:r>
                      <a:r>
                        <a:rPr lang="zh-CN" sz="600" kern="0">
                          <a:effectLst/>
                        </a:rPr>
                        <a:t>远程操作类型</a:t>
                      </a:r>
                      <a:r>
                        <a:rPr lang="en-US" sz="600" kern="0">
                          <a:effectLst/>
                        </a:rPr>
                        <a:t/>
                      </a:r>
                      <a:br>
                        <a:rPr lang="en-US" sz="600" kern="0">
                          <a:effectLst/>
                        </a:rPr>
                      </a:br>
                      <a:r>
                        <a:rPr lang="en-US" sz="600" kern="0">
                          <a:effectLst/>
                        </a:rPr>
                        <a:t>        if (cmd != null) {</a:t>
                      </a:r>
                      <a:br>
                        <a:rPr lang="en-US" sz="600" kern="0">
                          <a:effectLst/>
                        </a:rPr>
                      </a:br>
                      <a:r>
                        <a:rPr lang="en-US" sz="600" kern="0">
                          <a:effectLst/>
                        </a:rPr>
                        <a:t>            switch (cmd.getType()) { </a:t>
                      </a:r>
                      <a:r>
                        <a:rPr lang="en-US" sz="600" kern="100">
                          <a:effectLst/>
                        </a:rPr>
                        <a:t>			</a:t>
                      </a:r>
                      <a:r>
                        <a:rPr lang="en-US" sz="600" kern="0">
                          <a:effectLst/>
                        </a:rPr>
                        <a:t>// </a:t>
                      </a:r>
                      <a:r>
                        <a:rPr lang="zh-CN" sz="600" kern="0">
                          <a:effectLst/>
                        </a:rPr>
                        <a:t>类型匹配</a:t>
                      </a:r>
                      <a:r>
                        <a:rPr lang="en-US" sz="600" kern="0">
                          <a:effectLst/>
                        </a:rPr>
                        <a:t/>
                      </a:r>
                      <a:br>
                        <a:rPr lang="en-US" sz="600" kern="0">
                          <a:effectLst/>
                        </a:rPr>
                      </a:br>
                      <a:r>
                        <a:rPr lang="en-US" sz="600" kern="0">
                          <a:effectLst/>
                        </a:rPr>
                        <a:t>                case REQUEST_COMMAND: </a:t>
                      </a:r>
                      <a:r>
                        <a:rPr lang="en-US" sz="600" kern="100">
                          <a:effectLst/>
                        </a:rPr>
                        <a:t>			</a:t>
                      </a:r>
                      <a:r>
                        <a:rPr lang="en-US" sz="600" kern="0">
                          <a:effectLst/>
                        </a:rPr>
                        <a:t>// </a:t>
                      </a:r>
                      <a:r>
                        <a:rPr lang="zh-CN" sz="600" kern="0">
                          <a:effectLst/>
                        </a:rPr>
                        <a:t>请求操作</a:t>
                      </a:r>
                      <a:r>
                        <a:rPr lang="en-US" sz="600" kern="0">
                          <a:effectLst/>
                        </a:rPr>
                        <a:t/>
                      </a:r>
                      <a:br>
                        <a:rPr lang="en-US" sz="600" kern="0">
                          <a:effectLst/>
                        </a:rPr>
                      </a:br>
                      <a:r>
                        <a:rPr lang="en-US" sz="600" kern="0">
                          <a:effectLst/>
                        </a:rPr>
                        <a:t>                    processRequestCommand(ctx, cmd); </a:t>
                      </a:r>
                      <a:r>
                        <a:rPr lang="en-US" sz="600" kern="100">
                          <a:effectLst/>
                        </a:rPr>
                        <a:t>		</a:t>
                      </a:r>
                      <a:r>
                        <a:rPr lang="en-US" sz="600" kern="0">
                          <a:effectLst/>
                        </a:rPr>
                        <a:t>// </a:t>
                      </a:r>
                      <a:r>
                        <a:rPr lang="zh-CN" sz="600" kern="0">
                          <a:effectLst/>
                        </a:rPr>
                        <a:t>使用</a:t>
                      </a:r>
                      <a:r>
                        <a:rPr lang="en-US" sz="600" kern="0">
                          <a:effectLst/>
                        </a:rPr>
                        <a:t>Netty</a:t>
                      </a:r>
                      <a:r>
                        <a:rPr lang="zh-CN" sz="600" kern="0">
                          <a:effectLst/>
                        </a:rPr>
                        <a:t>实现请求处理</a:t>
                      </a:r>
                      <a:r>
                        <a:rPr lang="en-US" sz="600" kern="0">
                          <a:effectLst/>
                        </a:rPr>
                        <a:t/>
                      </a:r>
                      <a:br>
                        <a:rPr lang="en-US" sz="600" kern="0">
                          <a:effectLst/>
                        </a:rPr>
                      </a:br>
                      <a:r>
                        <a:rPr lang="en-US" sz="600" kern="0">
                          <a:effectLst/>
                        </a:rPr>
                        <a:t>                    break;</a:t>
                      </a:r>
                      <a:br>
                        <a:rPr lang="en-US" sz="600" kern="0">
                          <a:effectLst/>
                        </a:rPr>
                      </a:br>
                      <a:r>
                        <a:rPr lang="en-US" sz="600" kern="0">
                          <a:effectLst/>
                        </a:rPr>
                        <a:t>                case RESPONSE_COMMAND: </a:t>
                      </a:r>
                      <a:r>
                        <a:rPr lang="en-US" sz="600" kern="100">
                          <a:effectLst/>
                        </a:rPr>
                        <a:t>			</a:t>
                      </a:r>
                      <a:r>
                        <a:rPr lang="en-US" sz="600" kern="0">
                          <a:effectLst/>
                        </a:rPr>
                        <a:t>// </a:t>
                      </a:r>
                      <a:r>
                        <a:rPr lang="zh-CN" sz="600" kern="0">
                          <a:effectLst/>
                        </a:rPr>
                        <a:t>响应操作</a:t>
                      </a:r>
                      <a:r>
                        <a:rPr lang="en-US" sz="600" kern="0">
                          <a:effectLst/>
                        </a:rPr>
                        <a:t/>
                      </a:r>
                      <a:br>
                        <a:rPr lang="en-US" sz="600" kern="0">
                          <a:effectLst/>
                        </a:rPr>
                      </a:br>
                      <a:r>
                        <a:rPr lang="en-US" sz="600" kern="0">
                          <a:effectLst/>
                        </a:rPr>
                        <a:t>                    processResponseCommand(ctx, cmd); </a:t>
                      </a:r>
                      <a:r>
                        <a:rPr lang="en-US" sz="600" kern="100">
                          <a:effectLst/>
                        </a:rPr>
                        <a:t>		</a:t>
                      </a:r>
                      <a:r>
                        <a:rPr lang="en-US" sz="600" kern="0">
                          <a:effectLst/>
                        </a:rPr>
                        <a:t>// </a:t>
                      </a:r>
                      <a:r>
                        <a:rPr lang="zh-CN" sz="600" kern="0">
                          <a:effectLst/>
                        </a:rPr>
                        <a:t>使用</a:t>
                      </a:r>
                      <a:r>
                        <a:rPr lang="en-US" sz="600" kern="0">
                          <a:effectLst/>
                        </a:rPr>
                        <a:t>Netty</a:t>
                      </a:r>
                      <a:r>
                        <a:rPr lang="zh-CN" sz="600" kern="0">
                          <a:effectLst/>
                        </a:rPr>
                        <a:t>实现响应处理</a:t>
                      </a:r>
                      <a:r>
                        <a:rPr lang="en-US" sz="600" kern="0">
                          <a:effectLst/>
                        </a:rPr>
                        <a:t/>
                      </a:r>
                      <a:br>
                        <a:rPr lang="en-US" sz="600" kern="0">
                          <a:effectLst/>
                        </a:rPr>
                      </a:br>
                      <a:r>
                        <a:rPr lang="en-US" sz="600" kern="0">
                          <a:effectLst/>
                        </a:rPr>
                        <a:t>                    break;</a:t>
                      </a:r>
                      <a:br>
                        <a:rPr lang="en-US" sz="600" kern="0">
                          <a:effectLst/>
                        </a:rPr>
                      </a:br>
                      <a:r>
                        <a:rPr lang="en-US" sz="600" kern="0">
                          <a:effectLst/>
                        </a:rPr>
                        <a:t>                default:</a:t>
                      </a:r>
                      <a:br>
                        <a:rPr lang="en-US" sz="600" kern="0">
                          <a:effectLst/>
                        </a:rPr>
                      </a:br>
                      <a:r>
                        <a:rPr lang="en-US" sz="600" kern="0">
                          <a:effectLst/>
                        </a:rPr>
                        <a:t>                    break;</a:t>
                      </a:r>
                      <a:br>
                        <a:rPr lang="en-US" sz="600" kern="0">
                          <a:effectLst/>
                        </a:rPr>
                      </a:br>
                      <a:r>
                        <a:rPr lang="en-US" sz="600" kern="0">
                          <a:effectLst/>
                        </a:rPr>
                        <a:t>            }</a:t>
                      </a:r>
                      <a:br>
                        <a:rPr lang="en-US" sz="600" kern="0">
                          <a:effectLst/>
                        </a:rPr>
                      </a:br>
                      <a:r>
                        <a:rPr lang="en-US" sz="600" kern="0">
                          <a:effectLst/>
                        </a:rPr>
                        <a:t>        }</a:t>
                      </a:r>
                      <a:br>
                        <a:rPr lang="en-US" sz="600" kern="0">
                          <a:effectLst/>
                        </a:rPr>
                      </a:br>
                      <a:r>
                        <a:rPr lang="en-US" sz="600" kern="0">
                          <a:effectLst/>
                        </a:rPr>
                        <a:t>    }</a:t>
                      </a:r>
                      <a:endParaRPr lang="zh-CN" sz="700" kern="100">
                        <a:effectLst/>
                      </a:endParaRPr>
                    </a:p>
                    <a:p>
                      <a:pPr indent="228600"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a:effectLst/>
                        </a:rPr>
                        <a:t>public void scanResponseTable() { </a:t>
                      </a:r>
                      <a:r>
                        <a:rPr lang="en-US" sz="600" kern="100">
                          <a:effectLst/>
                        </a:rPr>
                        <a:t>			</a:t>
                      </a:r>
                      <a:r>
                        <a:rPr lang="en-US" sz="600" kern="0">
                          <a:effectLst/>
                        </a:rPr>
                        <a:t>// </a:t>
                      </a:r>
                      <a:r>
                        <a:rPr lang="zh-CN" sz="600" kern="0">
                          <a:effectLst/>
                        </a:rPr>
                        <a:t>扫描超时请求并使其过期</a:t>
                      </a:r>
                      <a:r>
                        <a:rPr lang="en-US" sz="600" kern="0">
                          <a:effectLst/>
                        </a:rPr>
                        <a:t/>
                      </a:r>
                      <a:br>
                        <a:rPr lang="en-US" sz="600" kern="0">
                          <a:effectLst/>
                        </a:rPr>
                      </a:br>
                      <a:r>
                        <a:rPr lang="en-US" sz="600" kern="0">
                          <a:effectLst/>
                        </a:rPr>
                        <a:t>        final List&lt;ResponseFuture&gt; rfList = new LinkedList&lt;ResponseFuture&gt;(); // </a:t>
                      </a:r>
                      <a:r>
                        <a:rPr lang="zh-CN" sz="600" kern="0">
                          <a:effectLst/>
                        </a:rPr>
                        <a:t>未过期请求</a:t>
                      </a:r>
                      <a:r>
                        <a:rPr lang="en-US" sz="600" kern="0">
                          <a:effectLst/>
                        </a:rPr>
                        <a:t/>
                      </a:r>
                      <a:br>
                        <a:rPr lang="en-US" sz="600" kern="0">
                          <a:effectLst/>
                        </a:rPr>
                      </a:br>
                      <a:r>
                        <a:rPr lang="en-US" sz="600" kern="0">
                          <a:effectLst/>
                        </a:rPr>
                        <a:t>        // </a:t>
                      </a:r>
                      <a:r>
                        <a:rPr lang="zh-CN" sz="600" kern="0">
                          <a:effectLst/>
                        </a:rPr>
                        <a:t>获取当前所有处理请求的迭代对象（这些请求对象都是在执行请求时保存的）</a:t>
                      </a:r>
                      <a:r>
                        <a:rPr lang="en-US" sz="600" kern="0">
                          <a:effectLst/>
                        </a:rPr>
                        <a:t/>
                      </a:r>
                      <a:br>
                        <a:rPr lang="en-US" sz="600" kern="0">
                          <a:effectLst/>
                        </a:rPr>
                      </a:br>
                      <a:r>
                        <a:rPr lang="en-US" sz="600" kern="0">
                          <a:effectLst/>
                        </a:rPr>
                        <a:t>        Iterator&lt;Entry&lt;Integer, ResponseFuture&gt;&gt; it = </a:t>
                      </a:r>
                      <a:endParaRPr lang="zh-CN" sz="700" kern="100">
                        <a:effectLst/>
                      </a:endParaRPr>
                    </a:p>
                    <a:p>
                      <a:pPr indent="228600"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this.responseTable.entrySet().iterator();</a:t>
                      </a:r>
                      <a:r>
                        <a:rPr lang="en-US" sz="600" kern="100">
                          <a:effectLst/>
                        </a:rPr>
                        <a:t>	</a:t>
                      </a:r>
                      <a:r>
                        <a:rPr lang="en-US" sz="600" kern="0">
                          <a:effectLst/>
                        </a:rPr>
                        <a:t>// </a:t>
                      </a:r>
                      <a:r>
                        <a:rPr lang="zh-CN" sz="600" kern="0">
                          <a:effectLst/>
                        </a:rPr>
                        <a:t>获取</a:t>
                      </a:r>
                      <a:r>
                        <a:rPr lang="en-US" sz="600" kern="0">
                          <a:effectLst/>
                        </a:rPr>
                        <a:t>Iterator</a:t>
                      </a:r>
                      <a:r>
                        <a:rPr lang="zh-CN" sz="600" kern="0">
                          <a:effectLst/>
                        </a:rPr>
                        <a:t>接口实例</a:t>
                      </a:r>
                      <a:r>
                        <a:rPr lang="en-US" sz="600" kern="0">
                          <a:effectLst/>
                        </a:rPr>
                        <a:t/>
                      </a:r>
                      <a:br>
                        <a:rPr lang="en-US" sz="600" kern="0">
                          <a:effectLst/>
                        </a:rPr>
                      </a:br>
                      <a:r>
                        <a:rPr lang="en-US" sz="600" kern="0">
                          <a:effectLst/>
                        </a:rPr>
                        <a:t>        while (it.hasNext()) { </a:t>
                      </a:r>
                      <a:r>
                        <a:rPr lang="en-US" sz="600" kern="100">
                          <a:effectLst/>
                        </a:rPr>
                        <a:t>				</a:t>
                      </a:r>
                      <a:r>
                        <a:rPr lang="en-US" sz="600" kern="0">
                          <a:effectLst/>
                        </a:rPr>
                        <a:t>// </a:t>
                      </a:r>
                      <a:r>
                        <a:rPr lang="zh-CN" sz="600" kern="0">
                          <a:effectLst/>
                        </a:rPr>
                        <a:t>迭代处理</a:t>
                      </a:r>
                      <a:r>
                        <a:rPr lang="en-US" sz="600" kern="0">
                          <a:effectLst/>
                        </a:rPr>
                        <a:t/>
                      </a:r>
                      <a:br>
                        <a:rPr lang="en-US" sz="600" kern="0">
                          <a:effectLst/>
                        </a:rPr>
                      </a:br>
                      <a:r>
                        <a:rPr lang="en-US" sz="600" kern="0">
                          <a:effectLst/>
                        </a:rPr>
                        <a:t>            Entry&lt;Integer, ResponseFuture&gt; next = it.next(); // </a:t>
                      </a:r>
                      <a:r>
                        <a:rPr lang="zh-CN" sz="600" kern="0">
                          <a:effectLst/>
                        </a:rPr>
                        <a:t>获取待响应请求</a:t>
                      </a:r>
                      <a:r>
                        <a:rPr lang="en-US" sz="600" kern="0">
                          <a:effectLst/>
                        </a:rPr>
                        <a:t/>
                      </a:r>
                      <a:br>
                        <a:rPr lang="en-US" sz="600" kern="0">
                          <a:effectLst/>
                        </a:rPr>
                      </a:br>
                      <a:r>
                        <a:rPr lang="en-US" sz="600" kern="0">
                          <a:effectLst/>
                        </a:rPr>
                        <a:t>            ResponseFuture rep = next.getValue();</a:t>
                      </a:r>
                      <a:r>
                        <a:rPr lang="en-US" sz="600" kern="100">
                          <a:effectLst/>
                        </a:rPr>
                        <a:t>		</a:t>
                      </a:r>
                      <a:r>
                        <a:rPr lang="en-US" sz="600" kern="0">
                          <a:effectLst/>
                        </a:rPr>
                        <a:t>// </a:t>
                      </a:r>
                      <a:r>
                        <a:rPr lang="zh-CN" sz="600" kern="0">
                          <a:effectLst/>
                        </a:rPr>
                        <a:t>获取异步请求响应</a:t>
                      </a:r>
                      <a:r>
                        <a:rPr lang="en-US" sz="600" kern="0">
                          <a:effectLst/>
                        </a:rPr>
                        <a:t/>
                      </a:r>
                      <a:br>
                        <a:rPr lang="en-US" sz="600" kern="0">
                          <a:effectLst/>
                        </a:rPr>
                      </a:br>
                      <a:r>
                        <a:rPr lang="en-US" sz="600" kern="0">
                          <a:effectLst/>
                        </a:rPr>
                        <a:t>            if ((rep.getBeginTimestamp() + rep.getTimeoutMillis() + 1000) </a:t>
                      </a:r>
                      <a:br>
                        <a:rPr lang="en-US" sz="600" kern="0">
                          <a:effectLst/>
                        </a:rPr>
                      </a:br>
                      <a:r>
                        <a:rPr lang="en-US" sz="600" kern="100">
                          <a:effectLst/>
                        </a:rPr>
                        <a:t>		</a:t>
                      </a:r>
                      <a:r>
                        <a:rPr lang="en-US" sz="600" kern="0">
                          <a:effectLst/>
                        </a:rPr>
                        <a:t>&lt;= System.currentTimeMillis()) { </a:t>
                      </a:r>
                      <a:r>
                        <a:rPr lang="en-US" sz="600" kern="100">
                          <a:effectLst/>
                        </a:rPr>
                        <a:t>		</a:t>
                      </a:r>
                      <a:r>
                        <a:rPr lang="en-US" sz="600" kern="0">
                          <a:effectLst/>
                        </a:rPr>
                        <a:t>// </a:t>
                      </a:r>
                      <a:r>
                        <a:rPr lang="zh-CN" sz="600" kern="0">
                          <a:effectLst/>
                        </a:rPr>
                        <a:t>请求超时判断</a:t>
                      </a:r>
                      <a:r>
                        <a:rPr lang="en-US" sz="600" kern="0">
                          <a:effectLst/>
                        </a:rPr>
                        <a:t/>
                      </a:r>
                      <a:br>
                        <a:rPr lang="en-US" sz="600" kern="0">
                          <a:effectLst/>
                        </a:rPr>
                      </a:br>
                      <a:r>
                        <a:rPr lang="en-US" sz="600" kern="0">
                          <a:effectLst/>
                        </a:rPr>
                        <a:t>                rep.release();</a:t>
                      </a:r>
                      <a:r>
                        <a:rPr lang="en-US" sz="600" kern="100">
                          <a:effectLst/>
                        </a:rPr>
                        <a:t>				</a:t>
                      </a:r>
                      <a:r>
                        <a:rPr lang="en-US" sz="600" kern="0">
                          <a:effectLst/>
                        </a:rPr>
                        <a:t>// </a:t>
                      </a:r>
                      <a:r>
                        <a:rPr lang="zh-CN" sz="600" kern="0">
                          <a:effectLst/>
                        </a:rPr>
                        <a:t>请求释放</a:t>
                      </a:r>
                      <a:r>
                        <a:rPr lang="en-US" sz="600" kern="0">
                          <a:effectLst/>
                        </a:rPr>
                        <a:t/>
                      </a:r>
                      <a:br>
                        <a:rPr lang="en-US" sz="600" kern="0">
                          <a:effectLst/>
                        </a:rPr>
                      </a:br>
                      <a:r>
                        <a:rPr lang="en-US" sz="600" kern="0">
                          <a:effectLst/>
                        </a:rPr>
                        <a:t>                it.remove();</a:t>
                      </a:r>
                      <a:r>
                        <a:rPr lang="en-US" sz="600" kern="100">
                          <a:effectLst/>
                        </a:rPr>
                        <a:t>					</a:t>
                      </a:r>
                      <a:r>
                        <a:rPr lang="en-US" sz="600" kern="0">
                          <a:effectLst/>
                        </a:rPr>
                        <a:t>// </a:t>
                      </a:r>
                      <a:r>
                        <a:rPr lang="zh-CN" sz="600" kern="0">
                          <a:effectLst/>
                        </a:rPr>
                        <a:t>列表移除</a:t>
                      </a:r>
                      <a:r>
                        <a:rPr lang="en-US" sz="600" kern="0">
                          <a:effectLst/>
                        </a:rPr>
                        <a:t/>
                      </a:r>
                      <a:br>
                        <a:rPr lang="en-US" sz="600" kern="0">
                          <a:effectLst/>
                        </a:rPr>
                      </a:br>
                      <a:r>
                        <a:rPr lang="en-US" sz="600" kern="0">
                          <a:effectLst/>
                        </a:rPr>
                        <a:t>                rfList.add(rep); </a:t>
                      </a:r>
                      <a:r>
                        <a:rPr lang="en-US" sz="600" kern="100">
                          <a:effectLst/>
                        </a:rPr>
                        <a:t>				</a:t>
                      </a:r>
                      <a:r>
                        <a:rPr lang="en-US" sz="600" kern="0">
                          <a:effectLst/>
                        </a:rPr>
                        <a:t>// </a:t>
                      </a:r>
                      <a:r>
                        <a:rPr lang="zh-CN" sz="600" kern="0">
                          <a:effectLst/>
                        </a:rPr>
                        <a:t>请求保存</a:t>
                      </a:r>
                      <a:r>
                        <a:rPr lang="en-US" sz="600" kern="0">
                          <a:effectLst/>
                        </a:rPr>
                        <a:t/>
                      </a:r>
                      <a:br>
                        <a:rPr lang="en-US" sz="600" kern="0">
                          <a:effectLst/>
                        </a:rPr>
                      </a:br>
                      <a:r>
                        <a:rPr lang="en-US" sz="600" kern="0">
                          <a:effectLst/>
                        </a:rPr>
                        <a:t>            }</a:t>
                      </a:r>
                      <a:br>
                        <a:rPr lang="en-US" sz="600" kern="0">
                          <a:effectLst/>
                        </a:rPr>
                      </a:br>
                      <a:r>
                        <a:rPr lang="en-US" sz="600" kern="0">
                          <a:effectLst/>
                        </a:rPr>
                        <a:t>        }</a:t>
                      </a:r>
                      <a:br>
                        <a:rPr lang="en-US" sz="600" kern="0">
                          <a:effectLst/>
                        </a:rPr>
                      </a:br>
                      <a:r>
                        <a:rPr lang="en-US" sz="600" kern="0">
                          <a:effectLst/>
                        </a:rPr>
                        <a:t>        for (ResponseFuture rf : rfList) { </a:t>
                      </a:r>
                      <a:r>
                        <a:rPr lang="en-US" sz="600" kern="100">
                          <a:effectLst/>
                        </a:rPr>
                        <a:t>			</a:t>
                      </a:r>
                      <a:r>
                        <a:rPr lang="en-US" sz="600" kern="0">
                          <a:effectLst/>
                        </a:rPr>
                        <a:t>// </a:t>
                      </a:r>
                      <a:r>
                        <a:rPr lang="zh-CN" sz="600" kern="0">
                          <a:effectLst/>
                        </a:rPr>
                        <a:t>有效请求处理迭代</a:t>
                      </a:r>
                      <a:r>
                        <a:rPr lang="en-US" sz="600" kern="0">
                          <a:effectLst/>
                        </a:rPr>
                        <a:t/>
                      </a:r>
                      <a:br>
                        <a:rPr lang="en-US" sz="600" kern="0">
                          <a:effectLst/>
                        </a:rPr>
                      </a:br>
                      <a:r>
                        <a:rPr lang="en-US" sz="600" kern="0">
                          <a:effectLst/>
                        </a:rPr>
                        <a:t>            try { executeInvokeCallback(rf); </a:t>
                      </a:r>
                      <a:r>
                        <a:rPr lang="en-US" sz="600" kern="100">
                          <a:effectLst/>
                        </a:rPr>
                        <a:t>		</a:t>
                      </a:r>
                      <a:r>
                        <a:rPr lang="en-US" sz="600" kern="0">
                          <a:effectLst/>
                        </a:rPr>
                        <a:t>// </a:t>
                      </a:r>
                      <a:r>
                        <a:rPr lang="zh-CN" sz="600" kern="0">
                          <a:effectLst/>
                        </a:rPr>
                        <a:t>执行请求处理</a:t>
                      </a:r>
                      <a:r>
                        <a:rPr lang="en-US" sz="600" kern="0">
                          <a:effectLst/>
                        </a:rPr>
                        <a:t/>
                      </a:r>
                      <a:br>
                        <a:rPr lang="en-US" sz="600" kern="0">
                          <a:effectLst/>
                        </a:rPr>
                      </a:br>
                      <a:r>
                        <a:rPr lang="en-US" sz="600" kern="0">
                          <a:effectLst/>
                        </a:rPr>
                        <a:t>            } catch (Throwable e) {}</a:t>
                      </a:r>
                      <a:br>
                        <a:rPr lang="en-US" sz="600" kern="0">
                          <a:effectLst/>
                        </a:rPr>
                      </a:br>
                      <a:r>
                        <a:rPr lang="en-US" sz="600" kern="0">
                          <a:effectLst/>
                        </a:rPr>
                        <a:t>        }</a:t>
                      </a:r>
                      <a:br>
                        <a:rPr lang="en-US" sz="600" kern="0">
                          <a:effectLst/>
                        </a:rPr>
                      </a:br>
                      <a:r>
                        <a:rPr lang="en-US" sz="600" kern="0">
                          <a:effectLst/>
                        </a:rPr>
                        <a:t>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a:effectLst/>
                        </a:rPr>
                        <a:t>    public RemotingCommand invokeSyncImpl(final Channel channel,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final RemotingCommand request, final long timeoutMillis) throws … { </a:t>
                      </a:r>
                      <a:br>
                        <a:rPr lang="en-US" sz="600" kern="0">
                          <a:effectLst/>
                        </a:rPr>
                      </a:br>
                      <a:r>
                        <a:rPr lang="en-US" sz="600" kern="0">
                          <a:effectLst/>
                        </a:rPr>
                        <a:t>        // </a:t>
                      </a:r>
                      <a:r>
                        <a:rPr lang="zh-CN" sz="600" kern="0">
                          <a:effectLst/>
                        </a:rPr>
                        <a:t>发送同步访问请求，并等待请求响应</a:t>
                      </a:r>
                      <a:r>
                        <a:rPr lang="en-US" sz="600" kern="0">
                          <a:effectLst/>
                        </a:rPr>
                        <a:t/>
                      </a:r>
                      <a:br>
                        <a:rPr lang="en-US" sz="600" kern="0">
                          <a:effectLst/>
                        </a:rPr>
                      </a:br>
                      <a:r>
                        <a:rPr lang="en-US" sz="600" kern="0">
                          <a:effectLst/>
                        </a:rPr>
                        <a:t>    }</a:t>
                      </a:r>
                      <a:br>
                        <a:rPr lang="en-US" sz="600" kern="0">
                          <a:effectLst/>
                        </a:rPr>
                      </a:br>
                      <a:r>
                        <a:rPr lang="en-US" sz="600" kern="0">
                          <a:effectLst/>
                        </a:rPr>
                        <a:t>    public void invokeAsyncImpl(final Channel channel, final RemotingCommand request,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final long timeoutMillis, final InvokeCallback invokeCallback) throws … { </a:t>
                      </a:r>
                      <a:br>
                        <a:rPr lang="en-US" sz="600" kern="0">
                          <a:effectLst/>
                        </a:rPr>
                      </a:br>
                      <a:r>
                        <a:rPr lang="en-US" sz="600" kern="0">
                          <a:effectLst/>
                        </a:rPr>
                        <a:t>        // </a:t>
                      </a:r>
                      <a:r>
                        <a:rPr lang="zh-CN" sz="600" kern="0">
                          <a:effectLst/>
                        </a:rPr>
                        <a:t>发送异步访问请求，并通过响应坚挺的方式等待响应</a:t>
                      </a:r>
                      <a:r>
                        <a:rPr lang="en-US" sz="600" kern="0">
                          <a:effectLst/>
                        </a:rPr>
                        <a:t/>
                      </a:r>
                      <a:br>
                        <a:rPr lang="en-US" sz="600" kern="0">
                          <a:effectLst/>
                        </a:rPr>
                      </a:br>
                      <a:r>
                        <a:rPr lang="en-US" sz="600" kern="0">
                          <a:effectLst/>
                        </a:rPr>
                        <a:t>    }</a:t>
                      </a:r>
                      <a:br>
                        <a:rPr lang="en-US" sz="600" kern="0">
                          <a:effectLst/>
                        </a:rPr>
                      </a:br>
                      <a:r>
                        <a:rPr lang="en-US" sz="600" kern="0">
                          <a:effectLst/>
                        </a:rPr>
                        <a:t>    public void invokeOnewayImpl(final Channel channel, final RemotingCommand request,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final long timeoutMillis) throws …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a:effectLst/>
                        </a:rPr>
                        <a:t>        // </a:t>
                      </a:r>
                      <a:r>
                        <a:rPr lang="zh-CN" sz="600" kern="0">
                          <a:effectLst/>
                        </a:rPr>
                        <a:t>单向消息处理，此时不需要进行响应监听</a:t>
                      </a:r>
                      <a:r>
                        <a:rPr lang="en-US" sz="600" kern="0">
                          <a:effectLst/>
                        </a:rPr>
                        <a:t/>
                      </a:r>
                      <a:br>
                        <a:rPr lang="en-US" sz="600" kern="0">
                          <a:effectLst/>
                        </a:rPr>
                      </a:br>
                      <a:r>
                        <a:rPr lang="en-US" sz="600" kern="0">
                          <a:effectLst/>
                        </a:rPr>
                        <a:t>    }</a:t>
                      </a:r>
                      <a:br>
                        <a:rPr lang="en-US" sz="600" kern="0">
                          <a:effectLst/>
                        </a:rPr>
                      </a:br>
                      <a:r>
                        <a:rPr lang="en-US" sz="600" kern="0">
                          <a:effectLst/>
                        </a:rPr>
                        <a:t>}</a:t>
                      </a:r>
                      <a:endParaRPr lang="zh-CN" sz="700" kern="100">
                        <a:effectLst/>
                        <a:latin typeface="Times New Roman" panose="02020603050405020304" pitchFamily="18" charset="0"/>
                        <a:ea typeface="宋体" panose="02010600030101010101" pitchFamily="2" charset="-122"/>
                      </a:endParaRPr>
                    </a:p>
                  </a:txBody>
                  <a:tcPr marL="46335" marR="46335" marT="0" marB="0"/>
                </a:tc>
                <a:extLst>
                  <a:ext uri="{0D108BD9-81ED-4DB2-BD59-A6C34878D82A}">
                    <a16:rowId xmlns:a16="http://schemas.microsoft.com/office/drawing/2014/main" val="490660771"/>
                  </a:ext>
                </a:extLst>
              </a:tr>
            </a:tbl>
          </a:graphicData>
        </a:graphic>
      </p:graphicFrame>
    </p:spTree>
    <p:extLst>
      <p:ext uri="{BB962C8B-B14F-4D97-AF65-F5344CB8AC3E}">
        <p14:creationId xmlns:p14="http://schemas.microsoft.com/office/powerpoint/2010/main" val="14430423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en-US" altLang="zh-CN"/>
              <a:t>NettyRemotingServer</a:t>
            </a:r>
            <a:r>
              <a:rPr lang="zh-CN" altLang="zh-CN"/>
              <a:t>核心源代码</a:t>
            </a:r>
            <a:endParaRPr lang="zh-CN" altLang="en-US"/>
          </a:p>
        </p:txBody>
      </p:sp>
      <p:graphicFrame>
        <p:nvGraphicFramePr>
          <p:cNvPr id="4" name="表格 3"/>
          <p:cNvGraphicFramePr>
            <a:graphicFrameLocks noGrp="1"/>
          </p:cNvGraphicFramePr>
          <p:nvPr>
            <p:extLst/>
          </p:nvPr>
        </p:nvGraphicFramePr>
        <p:xfrm>
          <a:off x="211469" y="804863"/>
          <a:ext cx="5571264" cy="5930900"/>
        </p:xfrm>
        <a:graphic>
          <a:graphicData uri="http://schemas.openxmlformats.org/drawingml/2006/table">
            <a:tbl>
              <a:tblPr firstRow="1" firstCol="1" lastRow="1" lastCol="1" bandRow="1" bandCol="1">
                <a:tableStyleId>{5940675A-B579-460E-94D1-54222C63F5DA}</a:tableStyleId>
              </a:tblPr>
              <a:tblGrid>
                <a:gridCol w="5571264">
                  <a:extLst>
                    <a:ext uri="{9D8B030D-6E8A-4147-A177-3AD203B41FA5}">
                      <a16:colId xmlns:a16="http://schemas.microsoft.com/office/drawing/2014/main" val="490979076"/>
                    </a:ext>
                  </a:extLst>
                </a:gridCol>
              </a:tblGrid>
              <a:tr h="593090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smtClean="0">
                          <a:effectLst/>
                        </a:rPr>
                        <a:t>package org.apache.rocketmq.remoting.netty;</a:t>
                      </a:r>
                      <a:br>
                        <a:rPr lang="en-US" sz="800" kern="0" smtClean="0">
                          <a:effectLst/>
                        </a:rPr>
                      </a:br>
                      <a:r>
                        <a:rPr lang="en-US" sz="800" kern="0" smtClean="0">
                          <a:effectLst/>
                        </a:rPr>
                        <a:t>public class NettyRemotingServer extends NettyRemotingAbstract </a:t>
                      </a:r>
                      <a:endParaRPr lang="zh-CN" sz="800" kern="100" smtClean="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smtClean="0">
                          <a:effectLst/>
                        </a:rPr>
                        <a:t>		</a:t>
                      </a:r>
                      <a:r>
                        <a:rPr lang="en-US" sz="800" kern="0" smtClean="0">
                          <a:effectLst/>
                        </a:rPr>
                        <a:t>implements RemotingServer {</a:t>
                      </a:r>
                      <a:r>
                        <a:rPr lang="en-US" sz="800" kern="100" smtClean="0">
                          <a:effectLst/>
                        </a:rPr>
                        <a:t>		</a:t>
                      </a:r>
                      <a:r>
                        <a:rPr lang="en-US" sz="800" kern="0" smtClean="0">
                          <a:effectLst/>
                        </a:rPr>
                        <a:t>// </a:t>
                      </a:r>
                      <a:r>
                        <a:rPr lang="zh-CN" sz="800" kern="0" smtClean="0">
                          <a:effectLst/>
                        </a:rPr>
                        <a:t>服务端通信实现类</a:t>
                      </a:r>
                      <a:r>
                        <a:rPr lang="en-US" sz="800" kern="0" smtClean="0">
                          <a:effectLst/>
                        </a:rPr>
                        <a:t/>
                      </a:r>
                      <a:br>
                        <a:rPr lang="en-US" sz="800" kern="0" smtClean="0">
                          <a:effectLst/>
                        </a:rPr>
                      </a:br>
                      <a:r>
                        <a:rPr lang="en-US" sz="800" kern="0" smtClean="0">
                          <a:effectLst/>
                        </a:rPr>
                        <a:t>    // </a:t>
                      </a:r>
                      <a:r>
                        <a:rPr lang="zh-CN" sz="800" kern="0" smtClean="0">
                          <a:effectLst/>
                        </a:rPr>
                        <a:t>由于</a:t>
                      </a:r>
                      <a:r>
                        <a:rPr lang="en-US" sz="800" kern="0" smtClean="0">
                          <a:effectLst/>
                        </a:rPr>
                        <a:t>NettyRemotingServer</a:t>
                      </a:r>
                      <a:r>
                        <a:rPr lang="zh-CN" sz="800" kern="0" smtClean="0">
                          <a:effectLst/>
                        </a:rPr>
                        <a:t>类的源代码过多，本处只重点列出其</a:t>
                      </a:r>
                      <a:r>
                        <a:rPr lang="en-US" sz="800" kern="0" smtClean="0">
                          <a:effectLst/>
                        </a:rPr>
                        <a:t>Reactor</a:t>
                      </a:r>
                      <a:r>
                        <a:rPr lang="zh-CN" sz="800" kern="0" smtClean="0">
                          <a:effectLst/>
                        </a:rPr>
                        <a:t>线程模型相关的源代码</a:t>
                      </a:r>
                      <a:r>
                        <a:rPr lang="en-US" sz="800" kern="0" smtClean="0">
                          <a:effectLst/>
                        </a:rPr>
                        <a:t/>
                      </a:r>
                      <a:br>
                        <a:rPr lang="en-US" sz="800" kern="0" smtClean="0">
                          <a:effectLst/>
                        </a:rPr>
                      </a:br>
                      <a:r>
                        <a:rPr lang="en-US" sz="800" kern="0" smtClean="0">
                          <a:effectLst/>
                        </a:rPr>
                        <a:t>    private final ServerBootstrap serverBootstrap; </a:t>
                      </a:r>
                      <a:r>
                        <a:rPr lang="en-US" sz="800" kern="100" smtClean="0">
                          <a:effectLst/>
                        </a:rPr>
                        <a:t>		</a:t>
                      </a:r>
                      <a:r>
                        <a:rPr lang="en-US" sz="800" kern="0" smtClean="0">
                          <a:effectLst/>
                        </a:rPr>
                        <a:t>// Netty</a:t>
                      </a:r>
                      <a:r>
                        <a:rPr lang="zh-CN" sz="800" kern="0" smtClean="0">
                          <a:effectLst/>
                        </a:rPr>
                        <a:t>核心类</a:t>
                      </a:r>
                      <a:r>
                        <a:rPr lang="en-US" sz="800" kern="0" smtClean="0">
                          <a:effectLst/>
                        </a:rPr>
                        <a:t/>
                      </a:r>
                      <a:br>
                        <a:rPr lang="en-US" sz="800" kern="0" smtClean="0">
                          <a:effectLst/>
                        </a:rPr>
                      </a:br>
                      <a:r>
                        <a:rPr lang="en-US" sz="800" kern="0" smtClean="0">
                          <a:effectLst/>
                        </a:rPr>
                        <a:t>    private final EventLoopGroup eventLoopGroupSelector; </a:t>
                      </a:r>
                      <a:r>
                        <a:rPr lang="en-US" sz="800" kern="100" smtClean="0">
                          <a:effectLst/>
                        </a:rPr>
                        <a:t>	</a:t>
                      </a:r>
                      <a:r>
                        <a:rPr lang="en-US" sz="800" kern="0" smtClean="0">
                          <a:effectLst/>
                        </a:rPr>
                        <a:t>// </a:t>
                      </a:r>
                      <a:r>
                        <a:rPr lang="zh-CN" sz="800" kern="0" smtClean="0">
                          <a:effectLst/>
                        </a:rPr>
                        <a:t>子线程池</a:t>
                      </a:r>
                      <a:r>
                        <a:rPr lang="en-US" sz="800" kern="0" smtClean="0">
                          <a:effectLst/>
                        </a:rPr>
                        <a:t/>
                      </a:r>
                      <a:br>
                        <a:rPr lang="en-US" sz="800" kern="0" smtClean="0">
                          <a:effectLst/>
                        </a:rPr>
                      </a:br>
                      <a:r>
                        <a:rPr lang="en-US" sz="800" kern="0" smtClean="0">
                          <a:effectLst/>
                        </a:rPr>
                        <a:t>    private final EventLoopGroup eventLoopGroupBoss; </a:t>
                      </a:r>
                      <a:r>
                        <a:rPr lang="en-US" sz="800" kern="100" smtClean="0">
                          <a:effectLst/>
                        </a:rPr>
                        <a:t>	</a:t>
                      </a:r>
                      <a:r>
                        <a:rPr lang="en-US" sz="800" kern="0" smtClean="0">
                          <a:effectLst/>
                        </a:rPr>
                        <a:t>// </a:t>
                      </a:r>
                      <a:r>
                        <a:rPr lang="zh-CN" sz="800" kern="0" smtClean="0">
                          <a:effectLst/>
                        </a:rPr>
                        <a:t>主线程池</a:t>
                      </a:r>
                      <a:r>
                        <a:rPr lang="en-US" sz="800" kern="0" smtClean="0">
                          <a:effectLst/>
                        </a:rPr>
                        <a:t/>
                      </a:r>
                      <a:br>
                        <a:rPr lang="en-US" sz="800" kern="0" smtClean="0">
                          <a:effectLst/>
                        </a:rPr>
                      </a:br>
                      <a:r>
                        <a:rPr lang="en-US" sz="800" kern="0" smtClean="0">
                          <a:effectLst/>
                        </a:rPr>
                        <a:t>    private final NettyServerConfig nettyServerConfig; </a:t>
                      </a:r>
                      <a:r>
                        <a:rPr lang="en-US" sz="800" kern="100" smtClean="0">
                          <a:effectLst/>
                        </a:rPr>
                        <a:t>	</a:t>
                      </a:r>
                      <a:r>
                        <a:rPr lang="en-US" sz="800" kern="0" smtClean="0">
                          <a:effectLst/>
                        </a:rPr>
                        <a:t>// Netty</a:t>
                      </a:r>
                      <a:r>
                        <a:rPr lang="zh-CN" sz="800" kern="0" smtClean="0">
                          <a:effectLst/>
                        </a:rPr>
                        <a:t>默认配置</a:t>
                      </a:r>
                      <a:r>
                        <a:rPr lang="en-US" sz="800" kern="0" smtClean="0">
                          <a:effectLst/>
                        </a:rPr>
                        <a:t/>
                      </a:r>
                      <a:br>
                        <a:rPr lang="en-US" sz="800" kern="0" smtClean="0">
                          <a:effectLst/>
                        </a:rPr>
                      </a:br>
                      <a:r>
                        <a:rPr lang="en-US" sz="800" kern="0" smtClean="0">
                          <a:effectLst/>
                        </a:rPr>
                        <a:t>    private final ExecutorService publicExecutor; </a:t>
                      </a:r>
                      <a:r>
                        <a:rPr lang="en-US" sz="800" kern="100" smtClean="0">
                          <a:effectLst/>
                        </a:rPr>
                        <a:t>		</a:t>
                      </a:r>
                      <a:r>
                        <a:rPr lang="en-US" sz="800" kern="0" smtClean="0">
                          <a:effectLst/>
                        </a:rPr>
                        <a:t>// </a:t>
                      </a:r>
                      <a:r>
                        <a:rPr lang="zh-CN" sz="800" kern="0" smtClean="0">
                          <a:effectLst/>
                        </a:rPr>
                        <a:t>业务线程池</a:t>
                      </a:r>
                      <a:endParaRPr lang="zh-CN" sz="800" kern="100" smtClean="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smtClean="0">
                          <a:effectLst/>
                        </a:rPr>
                        <a:t>    private final ChannelEventListener channelEventListener;</a:t>
                      </a:r>
                      <a:endParaRPr lang="zh-CN" sz="800" kern="100" smtClean="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smtClean="0">
                          <a:effectLst/>
                        </a:rPr>
                        <a:t>    private DefaultEventExecutorGroup defaultEventExecutorGroup; // </a:t>
                      </a:r>
                      <a:r>
                        <a:rPr lang="zh-CN" sz="800" kern="0" smtClean="0">
                          <a:effectLst/>
                        </a:rPr>
                        <a:t>耗时任务线程池</a:t>
                      </a:r>
                      <a:r>
                        <a:rPr lang="en-US" sz="800" kern="0" smtClean="0">
                          <a:effectLst/>
                        </a:rPr>
                        <a:t/>
                      </a:r>
                      <a:br>
                        <a:rPr lang="en-US" sz="800" kern="0" smtClean="0">
                          <a:effectLst/>
                        </a:rPr>
                      </a:br>
                      <a:r>
                        <a:rPr lang="en-US" sz="800" kern="0" smtClean="0">
                          <a:effectLst/>
                        </a:rPr>
                        <a:t>    public NettyRemotingServer(final NettyServerConfig nettyServerConfig,</a:t>
                      </a:r>
                      <a:br>
                        <a:rPr lang="en-US" sz="800" kern="0" smtClean="0">
                          <a:effectLst/>
                        </a:rPr>
                      </a:br>
                      <a:r>
                        <a:rPr lang="en-US" sz="800" kern="0" smtClean="0">
                          <a:effectLst/>
                        </a:rPr>
                        <a:t>        final ChannelEventListener channelEventListener) {</a:t>
                      </a:r>
                      <a:br>
                        <a:rPr lang="en-US" sz="800" kern="0" smtClean="0">
                          <a:effectLst/>
                        </a:rPr>
                      </a:br>
                      <a:r>
                        <a:rPr lang="en-US" sz="800" kern="0" smtClean="0">
                          <a:effectLst/>
                        </a:rPr>
                        <a:t>        // </a:t>
                      </a:r>
                      <a:r>
                        <a:rPr lang="zh-CN" sz="800" kern="0" smtClean="0">
                          <a:effectLst/>
                        </a:rPr>
                        <a:t>调用父类构造，传递</a:t>
                      </a:r>
                      <a:r>
                        <a:rPr lang="en-US" sz="800" kern="0" smtClean="0">
                          <a:effectLst/>
                        </a:rPr>
                        <a:t>OneWay</a:t>
                      </a:r>
                      <a:r>
                        <a:rPr lang="zh-CN" sz="800" kern="0" smtClean="0">
                          <a:effectLst/>
                        </a:rPr>
                        <a:t>信号量与异步处理信号量内容</a:t>
                      </a:r>
                      <a:r>
                        <a:rPr lang="en-US" sz="800" kern="0" smtClean="0">
                          <a:effectLst/>
                        </a:rPr>
                        <a:t/>
                      </a:r>
                      <a:br>
                        <a:rPr lang="en-US" sz="800" kern="0" smtClean="0">
                          <a:effectLst/>
                        </a:rPr>
                      </a:br>
                      <a:r>
                        <a:rPr lang="en-US" sz="800" kern="0" smtClean="0">
                          <a:effectLst/>
                        </a:rPr>
                        <a:t>        super(nettyServerConfig.getServerOnewaySemaphoreValue(), </a:t>
                      </a:r>
                      <a:endParaRPr lang="zh-CN" sz="800" kern="100" smtClean="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smtClean="0">
                          <a:effectLst/>
                        </a:rPr>
                        <a:t>		</a:t>
                      </a:r>
                      <a:r>
                        <a:rPr lang="en-US" sz="800" kern="0" smtClean="0">
                          <a:effectLst/>
                        </a:rPr>
                        <a:t>nettyServerConfig.getServerAsyncSemaphoreValue());</a:t>
                      </a:r>
                      <a:br>
                        <a:rPr lang="en-US" sz="800" kern="0" smtClean="0">
                          <a:effectLst/>
                        </a:rPr>
                      </a:br>
                      <a:r>
                        <a:rPr lang="en-US" sz="800" kern="0" smtClean="0">
                          <a:effectLst/>
                        </a:rPr>
                        <a:t>        this.serverBootstrap = new ServerBootstrap();</a:t>
                      </a:r>
                      <a:r>
                        <a:rPr lang="en-US" sz="800" kern="100" smtClean="0">
                          <a:effectLst/>
                        </a:rPr>
                        <a:t>	</a:t>
                      </a:r>
                      <a:r>
                        <a:rPr lang="en-US" sz="800" kern="0" smtClean="0">
                          <a:effectLst/>
                        </a:rPr>
                        <a:t>// </a:t>
                      </a:r>
                      <a:r>
                        <a:rPr lang="zh-CN" sz="800" kern="0" smtClean="0">
                          <a:effectLst/>
                        </a:rPr>
                        <a:t>对象实例化</a:t>
                      </a:r>
                      <a:r>
                        <a:rPr lang="en-US" sz="800" kern="0" smtClean="0">
                          <a:effectLst/>
                        </a:rPr>
                        <a:t/>
                      </a:r>
                      <a:br>
                        <a:rPr lang="en-US" sz="800" kern="0" smtClean="0">
                          <a:effectLst/>
                        </a:rPr>
                      </a:br>
                      <a:r>
                        <a:rPr lang="en-US" sz="800" kern="0" smtClean="0">
                          <a:effectLst/>
                        </a:rPr>
                        <a:t>        this.nettyServerConfig = nettyServerConfig;</a:t>
                      </a:r>
                      <a:r>
                        <a:rPr lang="en-US" sz="800" kern="100" smtClean="0">
                          <a:effectLst/>
                        </a:rPr>
                        <a:t> 		</a:t>
                      </a:r>
                      <a:r>
                        <a:rPr lang="en-US" sz="800" kern="0" smtClean="0">
                          <a:effectLst/>
                        </a:rPr>
                        <a:t>// </a:t>
                      </a:r>
                      <a:r>
                        <a:rPr lang="zh-CN" sz="800" kern="0" smtClean="0">
                          <a:effectLst/>
                        </a:rPr>
                        <a:t>接收</a:t>
                      </a:r>
                      <a:r>
                        <a:rPr lang="en-US" sz="800" kern="0" smtClean="0">
                          <a:effectLst/>
                        </a:rPr>
                        <a:t>Netty</a:t>
                      </a:r>
                      <a:r>
                        <a:rPr lang="zh-CN" sz="800" kern="0" smtClean="0">
                          <a:effectLst/>
                        </a:rPr>
                        <a:t>默认配置</a:t>
                      </a:r>
                      <a:r>
                        <a:rPr lang="en-US" sz="800" kern="0" smtClean="0">
                          <a:effectLst/>
                        </a:rPr>
                        <a:t/>
                      </a:r>
                      <a:br>
                        <a:rPr lang="en-US" sz="800" kern="0" smtClean="0">
                          <a:effectLst/>
                        </a:rPr>
                      </a:br>
                      <a:r>
                        <a:rPr lang="en-US" sz="800" kern="0" smtClean="0">
                          <a:effectLst/>
                        </a:rPr>
                        <a:t>        this.channelEventListener = channelEventListener;</a:t>
                      </a:r>
                      <a:r>
                        <a:rPr lang="en-US" sz="800" kern="100" smtClean="0">
                          <a:effectLst/>
                        </a:rPr>
                        <a:t> 	</a:t>
                      </a:r>
                      <a:r>
                        <a:rPr lang="en-US" sz="800" kern="0" smtClean="0">
                          <a:effectLst/>
                        </a:rPr>
                        <a:t>// Channel</a:t>
                      </a:r>
                      <a:r>
                        <a:rPr lang="zh-CN" sz="800" kern="0" smtClean="0">
                          <a:effectLst/>
                        </a:rPr>
                        <a:t>处理</a:t>
                      </a:r>
                      <a:r>
                        <a:rPr lang="en-US" sz="800" kern="0" smtClean="0">
                          <a:effectLst/>
                        </a:rPr>
                        <a:t/>
                      </a:r>
                      <a:br>
                        <a:rPr lang="en-US" sz="800" kern="0" smtClean="0">
                          <a:effectLst/>
                        </a:rPr>
                      </a:br>
                      <a:r>
                        <a:rPr lang="en-US" sz="800" kern="0" smtClean="0">
                          <a:effectLst/>
                        </a:rPr>
                        <a:t>        // </a:t>
                      </a:r>
                      <a:r>
                        <a:rPr lang="zh-CN" sz="800" kern="0" smtClean="0">
                          <a:effectLst/>
                        </a:rPr>
                        <a:t>通过</a:t>
                      </a:r>
                      <a:r>
                        <a:rPr lang="en-US" sz="800" kern="0" smtClean="0">
                          <a:effectLst/>
                        </a:rPr>
                        <a:t>Runtime</a:t>
                      </a:r>
                      <a:r>
                        <a:rPr lang="zh-CN" sz="800" kern="0" smtClean="0">
                          <a:effectLst/>
                        </a:rPr>
                        <a:t>类获取当前主机配置的内核线程数量，该数量将作为任务处理的线程池大小</a:t>
                      </a:r>
                      <a:r>
                        <a:rPr lang="en-US" sz="800" kern="0" smtClean="0">
                          <a:effectLst/>
                        </a:rPr>
                        <a:t/>
                      </a:r>
                      <a:br>
                        <a:rPr lang="en-US" sz="800" kern="0" smtClean="0">
                          <a:effectLst/>
                        </a:rPr>
                      </a:br>
                      <a:r>
                        <a:rPr lang="en-US" sz="800" kern="0" smtClean="0">
                          <a:effectLst/>
                        </a:rPr>
                        <a:t>        int publicThreadNums = nettyServerConfig.getServerCallbackExecutorThreads();</a:t>
                      </a:r>
                      <a:br>
                        <a:rPr lang="en-US" sz="800" kern="0" smtClean="0">
                          <a:effectLst/>
                        </a:rPr>
                      </a:br>
                      <a:r>
                        <a:rPr lang="en-US" sz="800" kern="0" smtClean="0">
                          <a:effectLst/>
                        </a:rPr>
                        <a:t>        if (publicThreadNums &lt;= 0) { </a:t>
                      </a:r>
                      <a:r>
                        <a:rPr lang="en-US" sz="800" kern="100" smtClean="0">
                          <a:effectLst/>
                        </a:rPr>
                        <a:t>			</a:t>
                      </a:r>
                      <a:r>
                        <a:rPr lang="en-US" sz="800" kern="0" smtClean="0">
                          <a:effectLst/>
                        </a:rPr>
                        <a:t>// </a:t>
                      </a:r>
                      <a:r>
                        <a:rPr lang="zh-CN" sz="800" kern="0" smtClean="0">
                          <a:effectLst/>
                        </a:rPr>
                        <a:t>没有获取成功</a:t>
                      </a:r>
                      <a:r>
                        <a:rPr lang="en-US" sz="800" kern="0" smtClean="0">
                          <a:effectLst/>
                        </a:rPr>
                        <a:t/>
                      </a:r>
                      <a:br>
                        <a:rPr lang="en-US" sz="800" kern="0" smtClean="0">
                          <a:effectLst/>
                        </a:rPr>
                      </a:br>
                      <a:r>
                        <a:rPr lang="en-US" sz="800" kern="0" smtClean="0">
                          <a:effectLst/>
                        </a:rPr>
                        <a:t>            publicThreadNums = 4; </a:t>
                      </a:r>
                      <a:r>
                        <a:rPr lang="en-US" sz="800" kern="100" smtClean="0">
                          <a:effectLst/>
                        </a:rPr>
                        <a:t>				</a:t>
                      </a:r>
                      <a:r>
                        <a:rPr lang="en-US" sz="800" kern="0" smtClean="0">
                          <a:effectLst/>
                        </a:rPr>
                        <a:t>// </a:t>
                      </a:r>
                      <a:r>
                        <a:rPr lang="zh-CN" sz="800" kern="0" smtClean="0">
                          <a:effectLst/>
                        </a:rPr>
                        <a:t>默认</a:t>
                      </a:r>
                      <a:r>
                        <a:rPr lang="en-US" sz="800" kern="0" smtClean="0">
                          <a:effectLst/>
                        </a:rPr>
                        <a:t>4</a:t>
                      </a:r>
                      <a:r>
                        <a:rPr lang="zh-CN" sz="800" kern="0" smtClean="0">
                          <a:effectLst/>
                        </a:rPr>
                        <a:t>个线程池</a:t>
                      </a:r>
                      <a:r>
                        <a:rPr lang="en-US" sz="800" kern="0" smtClean="0">
                          <a:effectLst/>
                        </a:rPr>
                        <a:t/>
                      </a:r>
                      <a:br>
                        <a:rPr lang="en-US" sz="800" kern="0" smtClean="0">
                          <a:effectLst/>
                        </a:rPr>
                      </a:br>
                      <a:r>
                        <a:rPr lang="en-US" sz="800" kern="0" smtClean="0">
                          <a:effectLst/>
                        </a:rPr>
                        <a:t>        }</a:t>
                      </a:r>
                      <a:br>
                        <a:rPr lang="en-US" sz="800" kern="0" smtClean="0">
                          <a:effectLst/>
                        </a:rPr>
                      </a:br>
                      <a:r>
                        <a:rPr lang="en-US" sz="800" kern="0" smtClean="0">
                          <a:effectLst/>
                        </a:rPr>
                        <a:t>        this.publicExecutor = Executors.newFixedThreadPool(publicThreadNums, </a:t>
                      </a:r>
                      <a:endParaRPr lang="zh-CN" sz="800" kern="100" smtClean="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smtClean="0">
                          <a:effectLst/>
                        </a:rPr>
                        <a:t>		</a:t>
                      </a:r>
                      <a:r>
                        <a:rPr lang="en-US" sz="800" kern="0" smtClean="0">
                          <a:effectLst/>
                        </a:rPr>
                        <a:t>new ThreadFactory() { … });</a:t>
                      </a:r>
                      <a:r>
                        <a:rPr lang="en-US" sz="800" kern="100" smtClean="0">
                          <a:effectLst/>
                        </a:rPr>
                        <a:t>		</a:t>
                      </a:r>
                      <a:r>
                        <a:rPr lang="en-US" sz="800" kern="0" smtClean="0">
                          <a:effectLst/>
                        </a:rPr>
                        <a:t>// </a:t>
                      </a:r>
                      <a:r>
                        <a:rPr lang="zh-CN" sz="800" kern="0" smtClean="0">
                          <a:effectLst/>
                        </a:rPr>
                        <a:t>创建业务线程池</a:t>
                      </a:r>
                      <a:r>
                        <a:rPr lang="en-US" sz="800" kern="0" smtClean="0">
                          <a:effectLst/>
                        </a:rPr>
                        <a:t/>
                      </a:r>
                      <a:br>
                        <a:rPr lang="en-US" sz="800" kern="0" smtClean="0">
                          <a:effectLst/>
                        </a:rPr>
                      </a:br>
                      <a:r>
                        <a:rPr lang="en-US" sz="800" kern="0" smtClean="0">
                          <a:effectLst/>
                        </a:rPr>
                        <a:t>        if (useEpoll()) { </a:t>
                      </a:r>
                      <a:r>
                        <a:rPr lang="en-US" sz="800" kern="100" smtClean="0">
                          <a:effectLst/>
                        </a:rPr>
                        <a:t>					</a:t>
                      </a:r>
                      <a:r>
                        <a:rPr lang="en-US" sz="800" kern="0" smtClean="0">
                          <a:effectLst/>
                        </a:rPr>
                        <a:t>// </a:t>
                      </a:r>
                      <a:r>
                        <a:rPr lang="zh-CN" sz="800" kern="0" smtClean="0">
                          <a:effectLst/>
                        </a:rPr>
                        <a:t>事件驱动</a:t>
                      </a:r>
                      <a:r>
                        <a:rPr lang="en-US" sz="800" kern="0" smtClean="0">
                          <a:effectLst/>
                        </a:rPr>
                        <a:t/>
                      </a:r>
                      <a:br>
                        <a:rPr lang="en-US" sz="800" kern="0" smtClean="0">
                          <a:effectLst/>
                        </a:rPr>
                      </a:br>
                      <a:r>
                        <a:rPr lang="en-US" sz="800" kern="0" smtClean="0">
                          <a:effectLst/>
                        </a:rPr>
                        <a:t>            this.eventLoopGroupBoss = new EpollEventLoopGroup(1, </a:t>
                      </a:r>
                      <a:endParaRPr lang="zh-CN" sz="800" kern="100" smtClean="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smtClean="0">
                          <a:effectLst/>
                        </a:rPr>
                        <a:t>		</a:t>
                      </a:r>
                      <a:r>
                        <a:rPr lang="en-US" sz="800" kern="0" smtClean="0">
                          <a:effectLst/>
                        </a:rPr>
                        <a:t>new ThreadFactory() {}); </a:t>
                      </a:r>
                      <a:r>
                        <a:rPr lang="en-US" sz="800" kern="100" smtClean="0">
                          <a:effectLst/>
                        </a:rPr>
                        <a:t>			</a:t>
                      </a:r>
                      <a:r>
                        <a:rPr lang="en-US" sz="800" kern="0" smtClean="0">
                          <a:effectLst/>
                        </a:rPr>
                        <a:t>// </a:t>
                      </a:r>
                      <a:r>
                        <a:rPr lang="zh-CN" sz="800" kern="0" smtClean="0">
                          <a:effectLst/>
                        </a:rPr>
                        <a:t>主线程池</a:t>
                      </a:r>
                      <a:r>
                        <a:rPr lang="en-US" sz="800" kern="0" smtClean="0">
                          <a:effectLst/>
                        </a:rPr>
                        <a:t/>
                      </a:r>
                      <a:br>
                        <a:rPr lang="en-US" sz="800" kern="0" smtClean="0">
                          <a:effectLst/>
                        </a:rPr>
                      </a:br>
                      <a:r>
                        <a:rPr lang="en-US" sz="800" kern="0" smtClean="0">
                          <a:effectLst/>
                        </a:rPr>
                        <a:t>            this.eventLoopGroupSelector = new EpollEventLoopGroup(nettyServerConfig</a:t>
                      </a:r>
                      <a:endParaRPr lang="zh-CN" sz="800" kern="100" smtClean="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smtClean="0">
                          <a:effectLst/>
                        </a:rPr>
                        <a:t>		</a:t>
                      </a:r>
                      <a:r>
                        <a:rPr lang="en-US" sz="800" kern="0" smtClean="0">
                          <a:effectLst/>
                        </a:rPr>
                        <a:t>.getServerSelectorThreads(), new ThreadFactory() { … }); </a:t>
                      </a:r>
                      <a:r>
                        <a:rPr lang="en-US" sz="800" kern="100" smtClean="0">
                          <a:effectLst/>
                        </a:rPr>
                        <a:t>	</a:t>
                      </a:r>
                      <a:r>
                        <a:rPr lang="en-US" sz="800" kern="0" smtClean="0">
                          <a:effectLst/>
                        </a:rPr>
                        <a:t>// </a:t>
                      </a:r>
                      <a:r>
                        <a:rPr lang="zh-CN" sz="800" kern="0" smtClean="0">
                          <a:effectLst/>
                        </a:rPr>
                        <a:t>子线程池</a:t>
                      </a:r>
                      <a:r>
                        <a:rPr lang="en-US" sz="800" kern="0" smtClean="0">
                          <a:effectLst/>
                        </a:rPr>
                        <a:t/>
                      </a:r>
                      <a:br>
                        <a:rPr lang="en-US" sz="800" kern="0" smtClean="0">
                          <a:effectLst/>
                        </a:rPr>
                      </a:br>
                      <a:r>
                        <a:rPr lang="en-US" sz="800" kern="0" smtClean="0">
                          <a:effectLst/>
                        </a:rPr>
                        <a:t>        } else { </a:t>
                      </a:r>
                      <a:r>
                        <a:rPr lang="en-US" sz="800" kern="100" smtClean="0">
                          <a:effectLst/>
                        </a:rPr>
                        <a:t>						</a:t>
                      </a:r>
                      <a:r>
                        <a:rPr lang="en-US" sz="800" kern="0" smtClean="0">
                          <a:effectLst/>
                        </a:rPr>
                        <a:t>// </a:t>
                      </a:r>
                      <a:r>
                        <a:rPr lang="zh-CN" sz="800" kern="0" smtClean="0">
                          <a:effectLst/>
                        </a:rPr>
                        <a:t>其他模式</a:t>
                      </a:r>
                      <a:r>
                        <a:rPr lang="en-US" sz="800" kern="0" smtClean="0">
                          <a:effectLst/>
                        </a:rPr>
                        <a:t/>
                      </a:r>
                      <a:br>
                        <a:rPr lang="en-US" sz="800" kern="0" smtClean="0">
                          <a:effectLst/>
                        </a:rPr>
                      </a:br>
                      <a:r>
                        <a:rPr lang="en-US" sz="800" kern="0" smtClean="0">
                          <a:effectLst/>
                        </a:rPr>
                        <a:t>            this.eventLoopGroupBoss = new NioEventLoopGroup(1,</a:t>
                      </a:r>
                      <a:endParaRPr lang="zh-CN" sz="800" kern="100" smtClean="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smtClean="0">
                          <a:effectLst/>
                        </a:rPr>
                        <a:t>			</a:t>
                      </a:r>
                      <a:r>
                        <a:rPr lang="en-US" sz="800" kern="0" smtClean="0">
                          <a:effectLst/>
                        </a:rPr>
                        <a:t> new ThreadFactory() {…});</a:t>
                      </a:r>
                      <a:r>
                        <a:rPr lang="en-US" sz="800" kern="100" smtClean="0">
                          <a:effectLst/>
                        </a:rPr>
                        <a:t>	</a:t>
                      </a:r>
                      <a:r>
                        <a:rPr lang="en-US" sz="800" kern="0" smtClean="0">
                          <a:effectLst/>
                        </a:rPr>
                        <a:t>// </a:t>
                      </a:r>
                      <a:r>
                        <a:rPr lang="zh-CN" sz="800" kern="0" smtClean="0">
                          <a:effectLst/>
                        </a:rPr>
                        <a:t>主线程池</a:t>
                      </a:r>
                      <a:r>
                        <a:rPr lang="en-US" sz="800" kern="0" smtClean="0">
                          <a:effectLst/>
                        </a:rPr>
                        <a:t/>
                      </a:r>
                      <a:br>
                        <a:rPr lang="en-US" sz="800" kern="0" smtClean="0">
                          <a:effectLst/>
                        </a:rPr>
                      </a:br>
                      <a:r>
                        <a:rPr lang="en-US" sz="800" kern="0" smtClean="0">
                          <a:effectLst/>
                        </a:rPr>
                        <a:t>            this.eventLoopGroupSelector = new NioEventLoopGroup(nettyServerConfig</a:t>
                      </a:r>
                      <a:endParaRPr lang="zh-CN" sz="800" kern="100" smtClean="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smtClean="0">
                          <a:effectLst/>
                        </a:rPr>
                        <a:t>		</a:t>
                      </a:r>
                      <a:r>
                        <a:rPr lang="en-US" sz="800" kern="0" smtClean="0">
                          <a:effectLst/>
                        </a:rPr>
                        <a:t>.getServerSelectorThreads(), new ThreadFactory() { … });</a:t>
                      </a:r>
                      <a:r>
                        <a:rPr lang="en-US" sz="800" kern="100" smtClean="0">
                          <a:effectLst/>
                        </a:rPr>
                        <a:t>	</a:t>
                      </a:r>
                      <a:r>
                        <a:rPr lang="en-US" sz="800" kern="0" smtClean="0">
                          <a:effectLst/>
                        </a:rPr>
                        <a:t>// </a:t>
                      </a:r>
                      <a:r>
                        <a:rPr lang="zh-CN" sz="800" kern="0" smtClean="0">
                          <a:effectLst/>
                        </a:rPr>
                        <a:t>子线程池</a:t>
                      </a:r>
                      <a:r>
                        <a:rPr lang="en-US" sz="800" kern="0" smtClean="0">
                          <a:effectLst/>
                        </a:rPr>
                        <a:t/>
                      </a:r>
                      <a:br>
                        <a:rPr lang="en-US" sz="800" kern="0" smtClean="0">
                          <a:effectLst/>
                        </a:rPr>
                      </a:br>
                      <a:r>
                        <a:rPr lang="en-US" sz="800" kern="0" smtClean="0">
                          <a:effectLst/>
                        </a:rPr>
                        <a:t>        }</a:t>
                      </a:r>
                      <a:br>
                        <a:rPr lang="en-US" sz="800" kern="0" smtClean="0">
                          <a:effectLst/>
                        </a:rPr>
                      </a:br>
                      <a:r>
                        <a:rPr lang="en-US" sz="800" kern="0" smtClean="0">
                          <a:effectLst/>
                        </a:rPr>
                        <a:t>        loadSslContext();</a:t>
                      </a:r>
                      <a:br>
                        <a:rPr lang="en-US" sz="800" kern="0" smtClean="0">
                          <a:effectLst/>
                        </a:rPr>
                      </a:br>
                      <a:r>
                        <a:rPr lang="en-US" sz="800" kern="0" smtClean="0">
                          <a:effectLst/>
                        </a:rPr>
                        <a:t>    }</a:t>
                      </a:r>
                      <a:br>
                        <a:rPr lang="en-US" sz="800" kern="0" smtClean="0">
                          <a:effectLst/>
                        </a:rPr>
                      </a:br>
                      <a:endParaRPr lang="zh-CN" sz="800" kern="100">
                        <a:effectLst/>
                        <a:latin typeface="Times New Roman" panose="02020603050405020304" pitchFamily="18" charset="0"/>
                        <a:ea typeface="宋体" panose="02010600030101010101" pitchFamily="2" charset="-122"/>
                      </a:endParaRPr>
                    </a:p>
                  </a:txBody>
                  <a:tcPr marL="37068" marR="37068" marT="0" marB="0"/>
                </a:tc>
                <a:extLst>
                  <a:ext uri="{0D108BD9-81ED-4DB2-BD59-A6C34878D82A}">
                    <a16:rowId xmlns:a16="http://schemas.microsoft.com/office/drawing/2014/main" val="1710364154"/>
                  </a:ext>
                </a:extLst>
              </a:tr>
            </a:tbl>
          </a:graphicData>
        </a:graphic>
      </p:graphicFrame>
      <p:graphicFrame>
        <p:nvGraphicFramePr>
          <p:cNvPr id="5" name="表格 4"/>
          <p:cNvGraphicFramePr>
            <a:graphicFrameLocks noGrp="1"/>
          </p:cNvGraphicFramePr>
          <p:nvPr>
            <p:extLst/>
          </p:nvPr>
        </p:nvGraphicFramePr>
        <p:xfrm>
          <a:off x="6019602" y="804863"/>
          <a:ext cx="5571264" cy="5930900"/>
        </p:xfrm>
        <a:graphic>
          <a:graphicData uri="http://schemas.openxmlformats.org/drawingml/2006/table">
            <a:tbl>
              <a:tblPr firstRow="1" firstCol="1" lastRow="1" lastCol="1" bandRow="1" bandCol="1">
                <a:tableStyleId>{5940675A-B579-460E-94D1-54222C63F5DA}</a:tableStyleId>
              </a:tblPr>
              <a:tblGrid>
                <a:gridCol w="5571264">
                  <a:extLst>
                    <a:ext uri="{9D8B030D-6E8A-4147-A177-3AD203B41FA5}">
                      <a16:colId xmlns:a16="http://schemas.microsoft.com/office/drawing/2014/main" val="490979076"/>
                    </a:ext>
                  </a:extLst>
                </a:gridCol>
              </a:tblGrid>
              <a:tr h="593090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a:effectLst/>
                        </a:rPr>
                        <a:t/>
                      </a:r>
                      <a:br>
                        <a:rPr lang="en-US" sz="800" kern="0">
                          <a:effectLst/>
                        </a:rPr>
                      </a:br>
                      <a:r>
                        <a:rPr lang="en-US" sz="800" kern="0">
                          <a:effectLst/>
                        </a:rPr>
                        <a:t>    private boolean useEpoll() {</a:t>
                      </a:r>
                      <a:r>
                        <a:rPr lang="en-US" sz="800" kern="100">
                          <a:effectLst/>
                        </a:rPr>
                        <a:t>				</a:t>
                      </a:r>
                      <a:r>
                        <a:rPr lang="en-US" sz="800" kern="0">
                          <a:effectLst/>
                        </a:rPr>
                        <a:t>// </a:t>
                      </a:r>
                      <a:r>
                        <a:rPr lang="zh-CN" sz="800" kern="0">
                          <a:effectLst/>
                        </a:rPr>
                        <a:t>判断是否为</a:t>
                      </a:r>
                      <a:r>
                        <a:rPr lang="en-US" sz="800" kern="0">
                          <a:effectLst/>
                        </a:rPr>
                        <a:t>Epoll</a:t>
                      </a:r>
                      <a:r>
                        <a:rPr lang="zh-CN" sz="800" kern="0">
                          <a:effectLst/>
                        </a:rPr>
                        <a:t>模式</a:t>
                      </a:r>
                      <a:r>
                        <a:rPr lang="en-US" sz="800" kern="0">
                          <a:effectLst/>
                        </a:rPr>
                        <a:t/>
                      </a:r>
                      <a:br>
                        <a:rPr lang="en-US" sz="800" kern="0">
                          <a:effectLst/>
                        </a:rPr>
                      </a:br>
                      <a:r>
                        <a:rPr lang="en-US" sz="800" kern="0">
                          <a:effectLst/>
                        </a:rPr>
                        <a:t>        return RemotingUtil.isLinuxPlatform()</a:t>
                      </a:r>
                      <a:br>
                        <a:rPr lang="en-US" sz="800" kern="0">
                          <a:effectLst/>
                        </a:rPr>
                      </a:br>
                      <a:r>
                        <a:rPr lang="en-US" sz="800" kern="0">
                          <a:effectLst/>
                        </a:rPr>
                        <a:t>            &amp;&amp; nettyServerConfig.isUseEpollNativeSelector()</a:t>
                      </a:r>
                      <a:br>
                        <a:rPr lang="en-US" sz="800" kern="0">
                          <a:effectLst/>
                        </a:rPr>
                      </a:br>
                      <a:r>
                        <a:rPr lang="en-US" sz="800" kern="0">
                          <a:effectLst/>
                        </a:rPr>
                        <a:t>            &amp;&amp; Epoll.isAvailable();</a:t>
                      </a:r>
                      <a:br>
                        <a:rPr lang="en-US" sz="800" kern="0">
                          <a:effectLst/>
                        </a:rPr>
                      </a:br>
                      <a:r>
                        <a:rPr lang="en-US" sz="800" kern="0">
                          <a:effectLst/>
                        </a:rPr>
                        <a:t>    }</a:t>
                      </a:r>
                      <a:br>
                        <a:rPr lang="en-US" sz="800" kern="0">
                          <a:effectLst/>
                        </a:rPr>
                      </a:br>
                      <a:r>
                        <a:rPr lang="en-US" sz="800" kern="0">
                          <a:effectLst/>
                        </a:rPr>
                        <a:t>    @Override</a:t>
                      </a:r>
                      <a:br>
                        <a:rPr lang="en-US" sz="800" kern="0">
                          <a:effectLst/>
                        </a:rPr>
                      </a:br>
                      <a:r>
                        <a:rPr lang="en-US" sz="800" kern="0">
                          <a:effectLst/>
                        </a:rPr>
                        <a:t>    public void start() {</a:t>
                      </a:r>
                      <a:r>
                        <a:rPr lang="en-US" sz="800" kern="100">
                          <a:effectLst/>
                        </a:rPr>
                        <a:t>					</a:t>
                      </a:r>
                      <a:r>
                        <a:rPr lang="en-US" sz="800" kern="0">
                          <a:effectLst/>
                        </a:rPr>
                        <a:t>// </a:t>
                      </a:r>
                      <a:r>
                        <a:rPr lang="zh-CN" sz="800" kern="0">
                          <a:effectLst/>
                        </a:rPr>
                        <a:t>服务启动</a:t>
                      </a:r>
                      <a:r>
                        <a:rPr lang="en-US" sz="800" kern="0">
                          <a:effectLst/>
                        </a:rPr>
                        <a:t/>
                      </a:r>
                      <a:br>
                        <a:rPr lang="en-US" sz="800" kern="0">
                          <a:effectLst/>
                        </a:rPr>
                      </a:br>
                      <a:r>
                        <a:rPr lang="en-US" sz="800" kern="0">
                          <a:effectLst/>
                        </a:rPr>
                        <a:t>        this.defaultEventExecutorGroup = new DefaultEventExecutorGroup(</a:t>
                      </a:r>
                      <a:br>
                        <a:rPr lang="en-US" sz="800" kern="0">
                          <a:effectLst/>
                        </a:rPr>
                      </a:br>
                      <a:r>
                        <a:rPr lang="en-US" sz="800" kern="0">
                          <a:effectLst/>
                        </a:rPr>
                        <a:t>            nettyServerConfig.getServerWorkerThreads(),</a:t>
                      </a:r>
                      <a:br>
                        <a:rPr lang="en-US" sz="800" kern="0">
                          <a:effectLst/>
                        </a:rPr>
                      </a:br>
                      <a:r>
                        <a:rPr lang="en-US" sz="800" kern="0">
                          <a:effectLst/>
                        </a:rPr>
                        <a:t>            new ThreadFactory() { … }); </a:t>
                      </a:r>
                      <a:r>
                        <a:rPr lang="en-US" sz="800" kern="100">
                          <a:effectLst/>
                        </a:rPr>
                        <a:t>			</a:t>
                      </a:r>
                      <a:r>
                        <a:rPr lang="en-US" sz="800" kern="0">
                          <a:effectLst/>
                        </a:rPr>
                        <a:t>// </a:t>
                      </a:r>
                      <a:r>
                        <a:rPr lang="zh-CN" sz="800" kern="0">
                          <a:effectLst/>
                        </a:rPr>
                        <a:t>耗时任务线程池</a:t>
                      </a:r>
                      <a:r>
                        <a:rPr lang="en-US" sz="800" kern="0">
                          <a:effectLst/>
                        </a:rPr>
                        <a:t/>
                      </a:r>
                      <a:br>
                        <a:rPr lang="en-US" sz="800" kern="0">
                          <a:effectLst/>
                        </a:rPr>
                      </a:br>
                      <a:r>
                        <a:rPr lang="en-US" sz="800" kern="0">
                          <a:effectLst/>
                        </a:rPr>
                        <a:t>        prepareSharableHandlers();</a:t>
                      </a:r>
                      <a:r>
                        <a:rPr lang="en-US" sz="800" kern="100">
                          <a:effectLst/>
                        </a:rPr>
                        <a:t>				</a:t>
                      </a:r>
                      <a:r>
                        <a:rPr lang="en-US" sz="800" kern="0">
                          <a:effectLst/>
                        </a:rPr>
                        <a:t>// </a:t>
                      </a:r>
                      <a:r>
                        <a:rPr lang="zh-CN" sz="800" kern="0">
                          <a:effectLst/>
                        </a:rPr>
                        <a:t>实例化公共组件类</a:t>
                      </a:r>
                      <a:r>
                        <a:rPr lang="en-US" sz="800" kern="0">
                          <a:effectLst/>
                        </a:rPr>
                        <a:t/>
                      </a:r>
                      <a:br>
                        <a:rPr lang="en-US" sz="800" kern="0">
                          <a:effectLst/>
                        </a:rPr>
                      </a:br>
                      <a:r>
                        <a:rPr lang="en-US" sz="800" kern="0">
                          <a:effectLst/>
                        </a:rPr>
                        <a:t>        ServerBootstrap childHandler = this.serverBootstrap.group(</a:t>
                      </a:r>
                      <a:endParaRPr lang="zh-CN" sz="8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a:effectLst/>
                        </a:rPr>
                        <a:t>		</a:t>
                      </a:r>
                      <a:r>
                        <a:rPr lang="en-US" sz="800" kern="0">
                          <a:effectLst/>
                        </a:rPr>
                        <a:t>this.eventLoopGroupBoss, this.eventLoopGroupSelector)</a:t>
                      </a:r>
                      <a:br>
                        <a:rPr lang="en-US" sz="800" kern="0">
                          <a:effectLst/>
                        </a:rPr>
                      </a:br>
                      <a:r>
                        <a:rPr lang="en-US" sz="800" kern="0">
                          <a:effectLst/>
                        </a:rPr>
                        <a:t>                .channel(useEpoll() ? EpollServerSocketChannel.class : </a:t>
                      </a:r>
                      <a:endParaRPr lang="zh-CN" sz="8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a:effectLst/>
                        </a:rPr>
                        <a:t>		</a:t>
                      </a:r>
                      <a:r>
                        <a:rPr lang="en-US" sz="800" kern="0">
                          <a:effectLst/>
                        </a:rPr>
                        <a:t>NioServerSocketChannel.class)</a:t>
                      </a:r>
                      <a:r>
                        <a:rPr lang="en-US" sz="800" kern="100">
                          <a:effectLst/>
                        </a:rPr>
                        <a:t> 		</a:t>
                      </a:r>
                      <a:r>
                        <a:rPr lang="en-US" sz="800" kern="0">
                          <a:effectLst/>
                        </a:rPr>
                        <a:t>// </a:t>
                      </a:r>
                      <a:r>
                        <a:rPr lang="zh-CN" sz="800" kern="0">
                          <a:effectLst/>
                        </a:rPr>
                        <a:t>配置通道类型</a:t>
                      </a:r>
                      <a:r>
                        <a:rPr lang="en-US" sz="800" kern="0">
                          <a:effectLst/>
                        </a:rPr>
                        <a:t/>
                      </a:r>
                      <a:br>
                        <a:rPr lang="en-US" sz="800" kern="0">
                          <a:effectLst/>
                        </a:rPr>
                      </a:br>
                      <a:r>
                        <a:rPr lang="en-US" sz="800" kern="0">
                          <a:effectLst/>
                        </a:rPr>
                        <a:t>                .option(ChannelOption.SO_BACKLOG, 1024) </a:t>
                      </a:r>
                      <a:r>
                        <a:rPr lang="en-US" sz="800" kern="100">
                          <a:effectLst/>
                        </a:rPr>
                        <a:t>	</a:t>
                      </a:r>
                      <a:r>
                        <a:rPr lang="en-US" sz="800" kern="0">
                          <a:effectLst/>
                        </a:rPr>
                        <a:t>// </a:t>
                      </a:r>
                      <a:r>
                        <a:rPr lang="zh-CN" sz="800" kern="0">
                          <a:effectLst/>
                        </a:rPr>
                        <a:t>连接等待队列长度</a:t>
                      </a:r>
                      <a:r>
                        <a:rPr lang="en-US" sz="800" kern="0">
                          <a:effectLst/>
                        </a:rPr>
                        <a:t/>
                      </a:r>
                      <a:br>
                        <a:rPr lang="en-US" sz="800" kern="0">
                          <a:effectLst/>
                        </a:rPr>
                      </a:br>
                      <a:r>
                        <a:rPr lang="en-US" sz="800" kern="0">
                          <a:effectLst/>
                        </a:rPr>
                        <a:t>                .option(ChannelOption.SO_REUSEADDR, true) </a:t>
                      </a:r>
                      <a:r>
                        <a:rPr lang="en-US" sz="800" kern="100">
                          <a:effectLst/>
                        </a:rPr>
                        <a:t>	</a:t>
                      </a:r>
                      <a:r>
                        <a:rPr lang="en-US" sz="800" kern="0">
                          <a:effectLst/>
                        </a:rPr>
                        <a:t>// </a:t>
                      </a:r>
                      <a:r>
                        <a:rPr lang="zh-CN" sz="800" kern="0">
                          <a:effectLst/>
                        </a:rPr>
                        <a:t>允许重复使用本地地址</a:t>
                      </a:r>
                      <a:r>
                        <a:rPr lang="en-US" sz="800" kern="0">
                          <a:effectLst/>
                        </a:rPr>
                        <a:t/>
                      </a:r>
                      <a:br>
                        <a:rPr lang="en-US" sz="800" kern="0">
                          <a:effectLst/>
                        </a:rPr>
                      </a:br>
                      <a:r>
                        <a:rPr lang="en-US" sz="800" kern="0">
                          <a:effectLst/>
                        </a:rPr>
                        <a:t>                .option(ChannelOption.SO_KEEPALIVE, false) </a:t>
                      </a:r>
                      <a:r>
                        <a:rPr lang="en-US" sz="800" kern="100">
                          <a:effectLst/>
                        </a:rPr>
                        <a:t>	</a:t>
                      </a:r>
                      <a:r>
                        <a:rPr lang="en-US" sz="800" kern="0">
                          <a:effectLst/>
                        </a:rPr>
                        <a:t>// </a:t>
                      </a:r>
                      <a:r>
                        <a:rPr lang="zh-CN" sz="800" kern="0">
                          <a:effectLst/>
                        </a:rPr>
                        <a:t>心跳检测</a:t>
                      </a:r>
                      <a:r>
                        <a:rPr lang="en-US" sz="800" kern="0">
                          <a:effectLst/>
                        </a:rPr>
                        <a:t/>
                      </a:r>
                      <a:br>
                        <a:rPr lang="en-US" sz="800" kern="0">
                          <a:effectLst/>
                        </a:rPr>
                      </a:br>
                      <a:r>
                        <a:rPr lang="en-US" sz="800" kern="0">
                          <a:effectLst/>
                        </a:rPr>
                        <a:t>                .childOption(ChannelOption.TCP_NODELAY, true) // </a:t>
                      </a:r>
                      <a:r>
                        <a:rPr lang="zh-CN" sz="800" kern="0">
                          <a:effectLst/>
                        </a:rPr>
                        <a:t>禁用</a:t>
                      </a:r>
                      <a:r>
                        <a:rPr lang="en-US" sz="800" kern="0">
                          <a:effectLst/>
                        </a:rPr>
                        <a:t>Nagle</a:t>
                      </a:r>
                      <a:r>
                        <a:rPr lang="zh-CN" sz="800" kern="0">
                          <a:effectLst/>
                        </a:rPr>
                        <a:t>算法，小数据传输</a:t>
                      </a:r>
                      <a:r>
                        <a:rPr lang="en-US" sz="800" kern="0">
                          <a:effectLst/>
                        </a:rPr>
                        <a:t/>
                      </a:r>
                      <a:br>
                        <a:rPr lang="en-US" sz="800" kern="0">
                          <a:effectLst/>
                        </a:rPr>
                      </a:br>
                      <a:r>
                        <a:rPr lang="en-US" sz="800" kern="0">
                          <a:effectLst/>
                        </a:rPr>
                        <a:t>                .childOption(ChannelOption.SO_SNDBUF, </a:t>
                      </a:r>
                      <a:endParaRPr lang="zh-CN" sz="8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a:effectLst/>
                        </a:rPr>
                        <a:t>		</a:t>
                      </a:r>
                      <a:r>
                        <a:rPr lang="en-US" sz="800" kern="0">
                          <a:effectLst/>
                        </a:rPr>
                        <a:t>nettyServerConfig.getServerSocketSndBufSize()) // </a:t>
                      </a:r>
                      <a:r>
                        <a:rPr lang="zh-CN" sz="800" kern="0">
                          <a:effectLst/>
                        </a:rPr>
                        <a:t>发送缓冲大小</a:t>
                      </a:r>
                      <a:r>
                        <a:rPr lang="en-US" sz="800" kern="0">
                          <a:effectLst/>
                        </a:rPr>
                        <a:t/>
                      </a:r>
                      <a:br>
                        <a:rPr lang="en-US" sz="800" kern="0">
                          <a:effectLst/>
                        </a:rPr>
                      </a:br>
                      <a:r>
                        <a:rPr lang="en-US" sz="800" kern="0">
                          <a:effectLst/>
                        </a:rPr>
                        <a:t>                .childOption(ChannelOption.SO_RCVBUF, </a:t>
                      </a:r>
                      <a:endParaRPr lang="zh-CN" sz="8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a:effectLst/>
                        </a:rPr>
                        <a:t>		</a:t>
                      </a:r>
                      <a:r>
                        <a:rPr lang="en-US" sz="800" kern="0">
                          <a:effectLst/>
                        </a:rPr>
                        <a:t>nettyServerConfig.getServerSocketRcvBufSize()) // </a:t>
                      </a:r>
                      <a:r>
                        <a:rPr lang="zh-CN" sz="800" kern="0">
                          <a:effectLst/>
                        </a:rPr>
                        <a:t>接收缓冲大小</a:t>
                      </a:r>
                      <a:r>
                        <a:rPr lang="en-US" sz="800" kern="0">
                          <a:effectLst/>
                        </a:rPr>
                        <a:t/>
                      </a:r>
                      <a:br>
                        <a:rPr lang="en-US" sz="800" kern="0">
                          <a:effectLst/>
                        </a:rPr>
                      </a:br>
                      <a:r>
                        <a:rPr lang="en-US" sz="800" kern="0">
                          <a:effectLst/>
                        </a:rPr>
                        <a:t>                .localAddress(new InetSocketAddress(</a:t>
                      </a:r>
                      <a:endParaRPr lang="zh-CN" sz="8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100">
                          <a:effectLst/>
                        </a:rPr>
                        <a:t>		</a:t>
                      </a:r>
                      <a:r>
                        <a:rPr lang="en-US" sz="800" kern="0">
                          <a:effectLst/>
                        </a:rPr>
                        <a:t>this.nettyServerConfig.getListenPort()))</a:t>
                      </a:r>
                      <a:r>
                        <a:rPr lang="en-US" sz="800" kern="100">
                          <a:effectLst/>
                        </a:rPr>
                        <a:t>	</a:t>
                      </a:r>
                      <a:r>
                        <a:rPr lang="en-US" sz="800" kern="0">
                          <a:effectLst/>
                        </a:rPr>
                        <a:t>// </a:t>
                      </a:r>
                      <a:r>
                        <a:rPr lang="zh-CN" sz="800" kern="0">
                          <a:effectLst/>
                        </a:rPr>
                        <a:t>监听端口</a:t>
                      </a:r>
                      <a:r>
                        <a:rPr lang="en-US" sz="800" kern="0">
                          <a:effectLst/>
                        </a:rPr>
                        <a:t/>
                      </a:r>
                      <a:br>
                        <a:rPr lang="en-US" sz="800" kern="0">
                          <a:effectLst/>
                        </a:rPr>
                      </a:br>
                      <a:r>
                        <a:rPr lang="en-US" sz="800" kern="0">
                          <a:effectLst/>
                        </a:rPr>
                        <a:t>                .childHandler(new ChannelInitializer&lt;SocketChannel&gt;() {</a:t>
                      </a:r>
                      <a:br>
                        <a:rPr lang="en-US" sz="800" kern="0">
                          <a:effectLst/>
                        </a:rPr>
                      </a:br>
                      <a:r>
                        <a:rPr lang="en-US" sz="800" kern="0">
                          <a:effectLst/>
                        </a:rPr>
                        <a:t>                    @Override</a:t>
                      </a:r>
                      <a:br>
                        <a:rPr lang="en-US" sz="800" kern="0">
                          <a:effectLst/>
                        </a:rPr>
                      </a:br>
                      <a:r>
                        <a:rPr lang="en-US" sz="800" kern="0">
                          <a:effectLst/>
                        </a:rPr>
                        <a:t>                    public void initChannel(SocketChannel ch) throws Exception {</a:t>
                      </a:r>
                      <a:br>
                        <a:rPr lang="en-US" sz="800" kern="0">
                          <a:effectLst/>
                        </a:rPr>
                      </a:br>
                      <a:r>
                        <a:rPr lang="en-US" sz="800" kern="0">
                          <a:effectLst/>
                        </a:rPr>
                        <a:t>                        ch.pipeline()</a:t>
                      </a:r>
                      <a:br>
                        <a:rPr lang="en-US" sz="800" kern="0">
                          <a:effectLst/>
                        </a:rPr>
                      </a:br>
                      <a:r>
                        <a:rPr lang="en-US" sz="800" kern="0">
                          <a:effectLst/>
                        </a:rPr>
                        <a:t>                            .addLast(defaultEventExecutorGroup, …)</a:t>
                      </a:r>
                      <a:r>
                        <a:rPr lang="en-US" sz="800" kern="100">
                          <a:effectLst/>
                        </a:rPr>
                        <a:t> 	</a:t>
                      </a:r>
                      <a:r>
                        <a:rPr lang="en-US" sz="800" kern="0">
                          <a:effectLst/>
                        </a:rPr>
                        <a:t>// </a:t>
                      </a:r>
                      <a:r>
                        <a:rPr lang="zh-CN" sz="800" kern="0">
                          <a:effectLst/>
                        </a:rPr>
                        <a:t>执行链</a:t>
                      </a:r>
                      <a:r>
                        <a:rPr lang="en-US" sz="800" kern="0">
                          <a:effectLst/>
                        </a:rPr>
                        <a:t/>
                      </a:r>
                      <a:br>
                        <a:rPr lang="en-US" sz="800" kern="0">
                          <a:effectLst/>
                        </a:rPr>
                      </a:br>
                      <a:r>
                        <a:rPr lang="en-US" sz="800" kern="0">
                          <a:effectLst/>
                        </a:rPr>
                        <a:t>                            .addLast(defaultEventExecutorGroup, encoder,…); // </a:t>
                      </a:r>
                      <a:r>
                        <a:rPr lang="zh-CN" sz="800" kern="0">
                          <a:effectLst/>
                        </a:rPr>
                        <a:t>执行链</a:t>
                      </a:r>
                      <a:r>
                        <a:rPr lang="en-US" sz="800" kern="0">
                          <a:effectLst/>
                        </a:rPr>
                        <a:t/>
                      </a:r>
                      <a:br>
                        <a:rPr lang="en-US" sz="800" kern="0">
                          <a:effectLst/>
                        </a:rPr>
                      </a:br>
                      <a:r>
                        <a:rPr lang="en-US" sz="800" kern="0">
                          <a:effectLst/>
                        </a:rPr>
                        <a:t>                    }</a:t>
                      </a:r>
                      <a:br>
                        <a:rPr lang="en-US" sz="800" kern="0">
                          <a:effectLst/>
                        </a:rPr>
                      </a:br>
                      <a:r>
                        <a:rPr lang="en-US" sz="800" kern="0">
                          <a:effectLst/>
                        </a:rPr>
                        <a:t>                });</a:t>
                      </a:r>
                      <a:br>
                        <a:rPr lang="en-US" sz="800" kern="0">
                          <a:effectLst/>
                        </a:rPr>
                      </a:br>
                      <a:r>
                        <a:rPr lang="en-US" sz="800" kern="0">
                          <a:effectLst/>
                        </a:rPr>
                        <a:t>        // </a:t>
                      </a:r>
                      <a:r>
                        <a:rPr lang="zh-CN" sz="800" kern="0">
                          <a:effectLst/>
                        </a:rPr>
                        <a:t>后续程序代码略</a:t>
                      </a:r>
                      <a:r>
                        <a:rPr lang="en-US" sz="800" kern="0">
                          <a:effectLst/>
                        </a:rPr>
                        <a:t/>
                      </a:r>
                      <a:br>
                        <a:rPr lang="en-US" sz="800" kern="0">
                          <a:effectLst/>
                        </a:rPr>
                      </a:br>
                      <a:r>
                        <a:rPr lang="en-US" sz="800" kern="0">
                          <a:effectLst/>
                        </a:rPr>
                        <a:t>    }</a:t>
                      </a:r>
                      <a:endParaRPr lang="zh-CN" sz="8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kern="0">
                          <a:effectLst/>
                        </a:rPr>
                        <a:t>    // </a:t>
                      </a:r>
                      <a:r>
                        <a:rPr lang="zh-CN" sz="800" kern="0">
                          <a:effectLst/>
                        </a:rPr>
                        <a:t>本类中定义的</a:t>
                      </a:r>
                      <a:r>
                        <a:rPr lang="en-US" sz="800" kern="0">
                          <a:effectLst/>
                        </a:rPr>
                        <a:t>invokeSync()</a:t>
                      </a:r>
                      <a:r>
                        <a:rPr lang="zh-CN" sz="800" kern="0">
                          <a:effectLst/>
                        </a:rPr>
                        <a:t>、</a:t>
                      </a:r>
                      <a:r>
                        <a:rPr lang="en-US" sz="800" kern="0">
                          <a:effectLst/>
                        </a:rPr>
                        <a:t>invokeAsync()</a:t>
                      </a:r>
                      <a:r>
                        <a:rPr lang="zh-CN" sz="800" kern="0">
                          <a:effectLst/>
                        </a:rPr>
                        <a:t>、</a:t>
                      </a:r>
                      <a:r>
                        <a:rPr lang="en-US" sz="800" kern="0">
                          <a:effectLst/>
                        </a:rPr>
                        <a:t>invokeOneway()</a:t>
                      </a:r>
                      <a:r>
                        <a:rPr lang="zh-CN" sz="800" kern="0">
                          <a:effectLst/>
                        </a:rPr>
                        <a:t>等方法体内部调用了父类实现</a:t>
                      </a:r>
                      <a:r>
                        <a:rPr lang="en-US" sz="800" kern="0">
                          <a:effectLst/>
                        </a:rPr>
                        <a:t/>
                      </a:r>
                      <a:br>
                        <a:rPr lang="en-US" sz="800" kern="0">
                          <a:effectLst/>
                        </a:rPr>
                      </a:br>
                      <a:r>
                        <a:rPr lang="en-US" sz="800" kern="0">
                          <a:effectLst/>
                        </a:rPr>
                        <a:t>    @Override</a:t>
                      </a:r>
                      <a:br>
                        <a:rPr lang="en-US" sz="800" kern="0">
                          <a:effectLst/>
                        </a:rPr>
                      </a:br>
                      <a:r>
                        <a:rPr lang="en-US" sz="800" kern="0">
                          <a:effectLst/>
                        </a:rPr>
                        <a:t>    public ExecutorService getCallbackExecutor() { </a:t>
                      </a:r>
                      <a:r>
                        <a:rPr lang="en-US" sz="800" kern="100">
                          <a:effectLst/>
                        </a:rPr>
                        <a:t>	</a:t>
                      </a:r>
                      <a:r>
                        <a:rPr lang="en-US" sz="800" kern="0">
                          <a:effectLst/>
                        </a:rPr>
                        <a:t>// NettyRemotingAbstract</a:t>
                      </a:r>
                      <a:r>
                        <a:rPr lang="zh-CN" sz="800" kern="0">
                          <a:effectLst/>
                        </a:rPr>
                        <a:t>类使用</a:t>
                      </a:r>
                      <a:r>
                        <a:rPr lang="en-US" sz="800" kern="0">
                          <a:effectLst/>
                        </a:rPr>
                        <a:t/>
                      </a:r>
                      <a:br>
                        <a:rPr lang="en-US" sz="800" kern="0">
                          <a:effectLst/>
                        </a:rPr>
                      </a:br>
                      <a:r>
                        <a:rPr lang="en-US" sz="800" kern="0">
                          <a:effectLst/>
                        </a:rPr>
                        <a:t>        return this.publicExecutor; </a:t>
                      </a:r>
                      <a:r>
                        <a:rPr lang="en-US" sz="800" kern="100">
                          <a:effectLst/>
                        </a:rPr>
                        <a:t>		</a:t>
                      </a:r>
                      <a:r>
                        <a:rPr lang="en-US" sz="800" kern="0">
                          <a:effectLst/>
                        </a:rPr>
                        <a:t>// </a:t>
                      </a:r>
                      <a:r>
                        <a:rPr lang="zh-CN" sz="800" kern="0">
                          <a:effectLst/>
                        </a:rPr>
                        <a:t>返回任务执行线程池</a:t>
                      </a:r>
                      <a:r>
                        <a:rPr lang="en-US" sz="800" kern="0">
                          <a:effectLst/>
                        </a:rPr>
                        <a:t/>
                      </a:r>
                      <a:br>
                        <a:rPr lang="en-US" sz="800" kern="0">
                          <a:effectLst/>
                        </a:rPr>
                      </a:br>
                      <a:r>
                        <a:rPr lang="en-US" sz="800" kern="0">
                          <a:effectLst/>
                        </a:rPr>
                        <a:t>    }</a:t>
                      </a:r>
                      <a:br>
                        <a:rPr lang="en-US" sz="800" kern="0">
                          <a:effectLst/>
                        </a:rPr>
                      </a:br>
                      <a:r>
                        <a:rPr lang="en-US" sz="800" kern="0">
                          <a:effectLst/>
                        </a:rPr>
                        <a:t>}</a:t>
                      </a:r>
                      <a:endParaRPr lang="zh-CN" sz="800" kern="100">
                        <a:effectLst/>
                        <a:latin typeface="Times New Roman" panose="02020603050405020304" pitchFamily="18" charset="0"/>
                        <a:ea typeface="宋体" panose="02010600030101010101" pitchFamily="2" charset="-122"/>
                      </a:endParaRPr>
                    </a:p>
                  </a:txBody>
                  <a:tcPr marL="37068" marR="37068" marT="0" marB="0"/>
                </a:tc>
                <a:extLst>
                  <a:ext uri="{0D108BD9-81ED-4DB2-BD59-A6C34878D82A}">
                    <a16:rowId xmlns:a16="http://schemas.microsoft.com/office/drawing/2014/main" val="1710364154"/>
                  </a:ext>
                </a:extLst>
              </a:tr>
            </a:tbl>
          </a:graphicData>
        </a:graphic>
      </p:graphicFrame>
    </p:spTree>
    <p:extLst>
      <p:ext uri="{BB962C8B-B14F-4D97-AF65-F5344CB8AC3E}">
        <p14:creationId xmlns:p14="http://schemas.microsoft.com/office/powerpoint/2010/main" val="13855193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NettyRemotingServer</a:t>
            </a:r>
            <a:r>
              <a:rPr lang="zh-CN" altLang="zh-CN"/>
              <a:t>线程池</a:t>
            </a:r>
            <a:endParaRPr lang="zh-CN" altLang="en-US"/>
          </a:p>
        </p:txBody>
      </p:sp>
      <p:pic>
        <p:nvPicPr>
          <p:cNvPr id="71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18" y="999596"/>
            <a:ext cx="11731151" cy="381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8091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NettyRemotingServer</a:t>
            </a:r>
            <a:r>
              <a:rPr lang="zh-CN" altLang="zh-CN"/>
              <a:t>线程模型</a:t>
            </a:r>
            <a:endParaRPr lang="zh-CN" altLang="en-US"/>
          </a:p>
        </p:txBody>
      </p:sp>
      <p:sp>
        <p:nvSpPr>
          <p:cNvPr id="3" name="内容占位符 2"/>
          <p:cNvSpPr>
            <a:spLocks noGrp="1"/>
          </p:cNvSpPr>
          <p:nvPr>
            <p:ph idx="1"/>
          </p:nvPr>
        </p:nvSpPr>
        <p:spPr/>
        <p:txBody>
          <a:bodyPr/>
          <a:lstStyle/>
          <a:p>
            <a:r>
              <a:rPr lang="en-US" altLang="zh-CN"/>
              <a:t>RocketMQ</a:t>
            </a:r>
            <a:r>
              <a:rPr lang="zh-CN" altLang="zh-CN"/>
              <a:t>服务端之所以引入四个线程池的处理模式，其核心目的在于将通信业务与核心业务之间进行有效的分离，可以将简单的任务交由通信处理部分来完成，而所有耗时的任务将统一由其他的任务线程池进行处</a:t>
            </a:r>
            <a:r>
              <a:rPr lang="zh-CN" altLang="zh-CN" smtClean="0"/>
              <a:t>理，</a:t>
            </a:r>
            <a:r>
              <a:rPr lang="zh-CN" altLang="zh-CN"/>
              <a:t>这样的设计可以提高整个应用的通信效率，并使得</a:t>
            </a:r>
            <a:r>
              <a:rPr lang="en-US" altLang="zh-CN"/>
              <a:t>RocketMQ</a:t>
            </a:r>
            <a:r>
              <a:rPr lang="zh-CN" altLang="zh-CN"/>
              <a:t>的整体处理性能更高。</a:t>
            </a:r>
            <a:endParaRPr lang="zh-CN" altLang="en-US"/>
          </a:p>
        </p:txBody>
      </p:sp>
      <p:pic>
        <p:nvPicPr>
          <p:cNvPr id="81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139" y="2426230"/>
            <a:ext cx="11668709" cy="331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5224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RocketMQ</a:t>
            </a:r>
            <a:r>
              <a:rPr lang="zh-CN" altLang="zh-CN"/>
              <a:t>中的消息格式</a:t>
            </a:r>
            <a:endParaRPr lang="zh-CN" altLang="en-US"/>
          </a:p>
        </p:txBody>
      </p:sp>
      <p:sp>
        <p:nvSpPr>
          <p:cNvPr id="3" name="内容占位符 2"/>
          <p:cNvSpPr>
            <a:spLocks noGrp="1"/>
          </p:cNvSpPr>
          <p:nvPr>
            <p:ph idx="1"/>
          </p:nvPr>
        </p:nvSpPr>
        <p:spPr/>
        <p:txBody>
          <a:bodyPr/>
          <a:lstStyle/>
          <a:p>
            <a:r>
              <a:rPr lang="zh-CN" altLang="zh-CN"/>
              <a:t>消息（</a:t>
            </a:r>
            <a:r>
              <a:rPr lang="en-US" altLang="zh-CN"/>
              <a:t>Message</a:t>
            </a:r>
            <a:r>
              <a:rPr lang="zh-CN" altLang="zh-CN"/>
              <a:t>）是整个</a:t>
            </a:r>
            <a:r>
              <a:rPr lang="en-US" altLang="zh-CN"/>
              <a:t>RocketMQ</a:t>
            </a:r>
            <a:r>
              <a:rPr lang="zh-CN" altLang="zh-CN"/>
              <a:t>之中的最为核心的处理逻辑单元，生产者生产完成的消息需要经过网络传输后才可以被消费端消费，所以为了保证消息传输正确性就需要按照</a:t>
            </a:r>
            <a:r>
              <a:rPr lang="zh-CN" altLang="zh-CN" smtClean="0"/>
              <a:t>图所</a:t>
            </a:r>
            <a:r>
              <a:rPr lang="zh-CN" altLang="zh-CN"/>
              <a:t>示的结构进行通信协议的定义，消息生产者根据指定的协议结构进行信息编码，而消息的消费者也根据同样的协议结构进行信息解码。</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66" y="2343999"/>
            <a:ext cx="11707655" cy="401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7933" y="2343999"/>
            <a:ext cx="4762500" cy="1477328"/>
          </a:xfrm>
          <a:prstGeom prst="rect">
            <a:avLst/>
          </a:prstGeom>
        </p:spPr>
        <p:txBody>
          <a:bodyPr wrap="square">
            <a:spAutoFit/>
          </a:bodyPr>
          <a:lstStyle/>
          <a:p>
            <a:r>
              <a:rPr lang="en-US" altLang="zh-CN" sz="1000" b="1" smtClean="0"/>
              <a:t>1</a:t>
            </a:r>
            <a:r>
              <a:rPr lang="zh-CN" altLang="en-US" sz="1000" b="1" smtClean="0"/>
              <a:t>、消</a:t>
            </a:r>
            <a:r>
              <a:rPr lang="zh-CN" altLang="en-US" sz="1000" b="1"/>
              <a:t>息长度：占用4个存储字节（int类型）；</a:t>
            </a:r>
          </a:p>
          <a:p>
            <a:endParaRPr lang="en-US" altLang="zh-CN" sz="1000" b="1" smtClean="0"/>
          </a:p>
          <a:p>
            <a:r>
              <a:rPr lang="en-US" altLang="zh-CN" sz="1000" b="1" smtClean="0"/>
              <a:t>2</a:t>
            </a:r>
            <a:r>
              <a:rPr lang="zh-CN" altLang="en-US" sz="1000" b="1" smtClean="0"/>
              <a:t>、序</a:t>
            </a:r>
            <a:r>
              <a:rPr lang="zh-CN" altLang="en-US" sz="1000" b="1"/>
              <a:t>列化类型与消息头长度：占用4个存储字节，其中第1个字节表示序列化类型，后面三个字节表示长度；</a:t>
            </a:r>
          </a:p>
          <a:p>
            <a:endParaRPr lang="en-US" altLang="zh-CN" sz="1000" b="1"/>
          </a:p>
          <a:p>
            <a:r>
              <a:rPr lang="en-US" altLang="zh-CN" sz="1000" b="1" smtClean="0"/>
              <a:t>3</a:t>
            </a:r>
            <a:r>
              <a:rPr lang="zh-CN" altLang="en-US" sz="1000" b="1" smtClean="0"/>
              <a:t>、消</a:t>
            </a:r>
            <a:r>
              <a:rPr lang="zh-CN" altLang="en-US" sz="1000" b="1"/>
              <a:t>息头数据：经过序列化后的消息头数据；</a:t>
            </a:r>
          </a:p>
          <a:p>
            <a:endParaRPr lang="en-US" altLang="zh-CN" sz="1000" b="1" smtClean="0"/>
          </a:p>
          <a:p>
            <a:r>
              <a:rPr lang="en-US" altLang="zh-CN" sz="1000" b="1" smtClean="0"/>
              <a:t>4</a:t>
            </a:r>
            <a:r>
              <a:rPr lang="zh-CN" altLang="en-US" sz="1000" b="1" smtClean="0"/>
              <a:t>、消</a:t>
            </a:r>
            <a:r>
              <a:rPr lang="zh-CN" altLang="en-US" sz="1000" b="1"/>
              <a:t>息主体数据：经过序列化后的消息数据，在RocketMQ中使用Message类保存消息数据。</a:t>
            </a:r>
          </a:p>
        </p:txBody>
      </p:sp>
    </p:spTree>
    <p:extLst>
      <p:ext uri="{BB962C8B-B14F-4D97-AF65-F5344CB8AC3E}">
        <p14:creationId xmlns:p14="http://schemas.microsoft.com/office/powerpoint/2010/main" val="27346219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打开</a:t>
            </a:r>
            <a:r>
              <a:rPr lang="en-US" altLang="zh-CN"/>
              <a:t>common</a:t>
            </a:r>
            <a:r>
              <a:rPr lang="zh-CN" altLang="zh-CN"/>
              <a:t>子模块中的</a:t>
            </a:r>
            <a:r>
              <a:rPr lang="en-US" altLang="zh-CN"/>
              <a:t>Message</a:t>
            </a:r>
            <a:r>
              <a:rPr lang="zh-CN" altLang="zh-CN"/>
              <a:t>类源代码</a:t>
            </a:r>
            <a:endParaRPr lang="zh-CN" altLang="en-US"/>
          </a:p>
        </p:txBody>
      </p:sp>
      <p:graphicFrame>
        <p:nvGraphicFramePr>
          <p:cNvPr id="4" name="表格 3"/>
          <p:cNvGraphicFramePr>
            <a:graphicFrameLocks noGrp="1"/>
          </p:cNvGraphicFramePr>
          <p:nvPr>
            <p:extLst/>
          </p:nvPr>
        </p:nvGraphicFramePr>
        <p:xfrm>
          <a:off x="218599" y="849086"/>
          <a:ext cx="11749034" cy="5805713"/>
        </p:xfrm>
        <a:graphic>
          <a:graphicData uri="http://schemas.openxmlformats.org/drawingml/2006/table">
            <a:tbl>
              <a:tblPr firstRow="1" firstCol="1" lastRow="1" lastCol="1" bandRow="1" bandCol="1">
                <a:tableStyleId>{5940675A-B579-460E-94D1-54222C63F5DA}</a:tableStyleId>
              </a:tblPr>
              <a:tblGrid>
                <a:gridCol w="11749034">
                  <a:extLst>
                    <a:ext uri="{9D8B030D-6E8A-4147-A177-3AD203B41FA5}">
                      <a16:colId xmlns:a16="http://schemas.microsoft.com/office/drawing/2014/main" val="4210282293"/>
                    </a:ext>
                  </a:extLst>
                </a:gridCol>
              </a:tblGrid>
              <a:tr h="580571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a:effectLst/>
                        </a:rPr>
                        <a:t>package org.apache.rocketmq.common.message;</a:t>
                      </a:r>
                      <a:br>
                        <a:rPr lang="en-US" sz="1400">
                          <a:effectLst/>
                        </a:rPr>
                      </a:br>
                      <a:r>
                        <a:rPr lang="en-US" sz="1400">
                          <a:effectLst/>
                        </a:rPr>
                        <a:t>public class Message implements Serializable {</a:t>
                      </a:r>
                      <a:br>
                        <a:rPr lang="en-US" sz="1400">
                          <a:effectLst/>
                        </a:rPr>
                      </a:br>
                      <a:r>
                        <a:rPr lang="en-US" sz="1400">
                          <a:effectLst/>
                        </a:rPr>
                        <a:t>    private static final long serialVersionUID = 8445773977080406428L;</a:t>
                      </a:r>
                      <a:br>
                        <a:rPr lang="en-US" sz="1400">
                          <a:effectLst/>
                        </a:rPr>
                      </a:br>
                      <a:r>
                        <a:rPr lang="en-US" sz="1400">
                          <a:effectLst/>
                        </a:rPr>
                        <a:t>    private String topic; 					// </a:t>
                      </a:r>
                      <a:r>
                        <a:rPr lang="zh-CN" sz="1400">
                          <a:effectLst/>
                        </a:rPr>
                        <a:t>消息的主题</a:t>
                      </a:r>
                      <a:r>
                        <a:rPr lang="en-US" sz="1400">
                          <a:effectLst/>
                        </a:rPr>
                        <a:t/>
                      </a:r>
                      <a:br>
                        <a:rPr lang="en-US" sz="1400">
                          <a:effectLst/>
                        </a:rPr>
                      </a:br>
                      <a:r>
                        <a:rPr lang="en-US" sz="1400">
                          <a:effectLst/>
                        </a:rPr>
                        <a:t>    private int flag; 					// </a:t>
                      </a:r>
                      <a:r>
                        <a:rPr lang="zh-CN" sz="1400">
                          <a:effectLst/>
                        </a:rPr>
                        <a:t>网络通信层标记</a:t>
                      </a:r>
                      <a:r>
                        <a:rPr lang="en-US" sz="1400">
                          <a:effectLst/>
                        </a:rPr>
                        <a:t/>
                      </a:r>
                      <a:br>
                        <a:rPr lang="en-US" sz="1400">
                          <a:effectLst/>
                        </a:rPr>
                      </a:br>
                      <a:r>
                        <a:rPr lang="en-US" sz="1400">
                          <a:effectLst/>
                        </a:rPr>
                        <a:t>    private Map&lt;String, String&gt; properties; 		// Message</a:t>
                      </a:r>
                      <a:r>
                        <a:rPr lang="zh-CN" sz="1400">
                          <a:effectLst/>
                        </a:rPr>
                        <a:t>参数信息</a:t>
                      </a:r>
                      <a:r>
                        <a:rPr lang="en-US" sz="1400">
                          <a:effectLst/>
                        </a:rPr>
                        <a:t/>
                      </a:r>
                      <a:br>
                        <a:rPr lang="en-US" sz="1400">
                          <a:effectLst/>
                        </a:rPr>
                      </a:br>
                      <a:r>
                        <a:rPr lang="en-US" sz="1400">
                          <a:effectLst/>
                        </a:rPr>
                        <a:t>    private byte[] body; 					// </a:t>
                      </a:r>
                      <a:r>
                        <a:rPr lang="zh-CN" sz="1400">
                          <a:effectLst/>
                        </a:rPr>
                        <a:t>消息的主体数据</a:t>
                      </a:r>
                      <a:r>
                        <a:rPr lang="en-US" sz="1400">
                          <a:effectLst/>
                        </a:rPr>
                        <a:t/>
                      </a:r>
                      <a:br>
                        <a:rPr lang="en-US" sz="1400">
                          <a:effectLst/>
                        </a:rPr>
                      </a:br>
                      <a:r>
                        <a:rPr lang="en-US" sz="1400">
                          <a:effectLst/>
                        </a:rPr>
                        <a:t>    private String transactionId; 				// </a:t>
                      </a:r>
                      <a:r>
                        <a:rPr lang="zh-CN" sz="1400">
                          <a:effectLst/>
                        </a:rPr>
                        <a:t>事务消息</a:t>
                      </a:r>
                      <a:r>
                        <a:rPr lang="en-US" sz="1400">
                          <a:effectLst/>
                        </a:rPr>
                        <a:t>ID</a:t>
                      </a:r>
                      <a:r>
                        <a:rPr lang="zh-CN" sz="1400">
                          <a:effectLst/>
                        </a:rPr>
                        <a:t> </a:t>
                      </a:r>
                      <a:r>
                        <a:rPr lang="en-US" sz="1400" kern="0">
                          <a:effectLst/>
                        </a:rPr>
                        <a:t>    public void setTags(String tags) {</a:t>
                      </a:r>
                      <a:r>
                        <a:rPr lang="en-US" sz="1400" kern="100">
                          <a:effectLst/>
                        </a:rPr>
                        <a:t>			</a:t>
                      </a:r>
                      <a:r>
                        <a:rPr lang="en-US" sz="1400" kern="0">
                          <a:effectLst/>
                        </a:rPr>
                        <a:t>// </a:t>
                      </a:r>
                      <a:r>
                        <a:rPr lang="zh-CN" sz="1400" kern="0">
                          <a:effectLst/>
                        </a:rPr>
                        <a:t>设置消息标签</a:t>
                      </a:r>
                      <a:r>
                        <a:rPr lang="en-US" sz="1400" kern="0">
                          <a:effectLst/>
                        </a:rPr>
                        <a:t/>
                      </a:r>
                      <a:br>
                        <a:rPr lang="en-US" sz="1400" kern="0">
                          <a:effectLst/>
                        </a:rPr>
                      </a:br>
                      <a:r>
                        <a:rPr lang="en-US" sz="1400" kern="0">
                          <a:effectLst/>
                        </a:rPr>
                        <a:t>        this.putProperty(MessageConst.PROPERTY_TAGS, tags);</a:t>
                      </a:r>
                      <a:br>
                        <a:rPr lang="en-US" sz="1400" kern="0">
                          <a:effectLst/>
                        </a:rPr>
                      </a:br>
                      <a:r>
                        <a:rPr lang="en-US" sz="1400" kern="0">
                          <a:effectLst/>
                        </a:rPr>
                        <a:t>    }</a:t>
                      </a:r>
                      <a:endParaRPr lang="zh-CN" sz="14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    public void setKeys(Collection&lt;String&gt; keys) {</a:t>
                      </a:r>
                      <a:r>
                        <a:rPr lang="en-US" sz="1400" kern="100">
                          <a:effectLst/>
                        </a:rPr>
                        <a:t>		</a:t>
                      </a:r>
                      <a:r>
                        <a:rPr lang="en-US" sz="1400" kern="0">
                          <a:effectLst/>
                        </a:rPr>
                        <a:t>// </a:t>
                      </a:r>
                      <a:r>
                        <a:rPr lang="zh-CN" sz="1400" kern="0">
                          <a:effectLst/>
                        </a:rPr>
                        <a:t>设置消息业务</a:t>
                      </a:r>
                      <a:r>
                        <a:rPr lang="en-US" sz="1400" kern="0">
                          <a:effectLst/>
                        </a:rPr>
                        <a:t>KEY</a:t>
                      </a:r>
                      <a:br>
                        <a:rPr lang="en-US" sz="1400" kern="0">
                          <a:effectLst/>
                        </a:rPr>
                      </a:br>
                      <a:r>
                        <a:rPr lang="en-US" sz="1400" kern="0">
                          <a:effectLst/>
                        </a:rPr>
                        <a:t>        StringBuffer sb = new StringBuffer();</a:t>
                      </a:r>
                      <a:br>
                        <a:rPr lang="en-US" sz="1400" kern="0">
                          <a:effectLst/>
                        </a:rPr>
                      </a:br>
                      <a:r>
                        <a:rPr lang="en-US" sz="1400" kern="0">
                          <a:effectLst/>
                        </a:rPr>
                        <a:t>        for (String k : keys) {</a:t>
                      </a:r>
                      <a:br>
                        <a:rPr lang="en-US" sz="1400" kern="0">
                          <a:effectLst/>
                        </a:rPr>
                      </a:br>
                      <a:r>
                        <a:rPr lang="en-US" sz="1400" kern="0">
                          <a:effectLst/>
                        </a:rPr>
                        <a:t>            sb.append(k);</a:t>
                      </a:r>
                      <a:br>
                        <a:rPr lang="en-US" sz="1400" kern="0">
                          <a:effectLst/>
                        </a:rPr>
                      </a:br>
                      <a:r>
                        <a:rPr lang="en-US" sz="1400" kern="0">
                          <a:effectLst/>
                        </a:rPr>
                        <a:t>            sb.append(MessageConst.KEY_SEPARATOR);</a:t>
                      </a:r>
                      <a:br>
                        <a:rPr lang="en-US" sz="1400" kern="0">
                          <a:effectLst/>
                        </a:rPr>
                      </a:br>
                      <a:r>
                        <a:rPr lang="en-US" sz="1400" kern="0">
                          <a:effectLst/>
                        </a:rPr>
                        <a:t>        }</a:t>
                      </a:r>
                      <a:br>
                        <a:rPr lang="en-US" sz="1400" kern="0">
                          <a:effectLst/>
                        </a:rPr>
                      </a:br>
                      <a:r>
                        <a:rPr lang="en-US" sz="1400" kern="0">
                          <a:effectLst/>
                        </a:rPr>
                        <a:t>        this.setKeys(sb.toString().trim());</a:t>
                      </a:r>
                      <a:br>
                        <a:rPr lang="en-US" sz="1400" kern="0">
                          <a:effectLst/>
                        </a:rPr>
                      </a:br>
                      <a:r>
                        <a:rPr lang="en-US" sz="1400" kern="0">
                          <a:effectLst/>
                        </a:rPr>
                        <a:t>    }</a:t>
                      </a:r>
                      <a:endParaRPr lang="zh-CN" sz="14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    public void setDelayTimeLevel(int level) {</a:t>
                      </a:r>
                      <a:r>
                        <a:rPr lang="en-US" sz="1400" kern="100">
                          <a:effectLst/>
                        </a:rPr>
                        <a:t>		</a:t>
                      </a:r>
                      <a:r>
                        <a:rPr lang="en-US" sz="1400" kern="0">
                          <a:effectLst/>
                        </a:rPr>
                        <a:t>// </a:t>
                      </a:r>
                      <a:r>
                        <a:rPr lang="zh-CN" sz="1400" kern="0">
                          <a:effectLst/>
                        </a:rPr>
                        <a:t>消息延迟处理级别</a:t>
                      </a:r>
                      <a:r>
                        <a:rPr lang="en-US" sz="1400" kern="0">
                          <a:effectLst/>
                        </a:rPr>
                        <a:t/>
                      </a:r>
                      <a:br>
                        <a:rPr lang="en-US" sz="1400" kern="0">
                          <a:effectLst/>
                        </a:rPr>
                      </a:br>
                      <a:r>
                        <a:rPr lang="en-US" sz="1400" kern="0">
                          <a:effectLst/>
                        </a:rPr>
                        <a:t>        this.putProperty(MessageConst.PROPERTY_DELAY_TIME_LEVEL, String.valueOf(level));</a:t>
                      </a:r>
                      <a:br>
                        <a:rPr lang="en-US" sz="1400" kern="0">
                          <a:effectLst/>
                        </a:rPr>
                      </a:br>
                      <a:r>
                        <a:rPr lang="en-US" sz="1400" kern="0">
                          <a:effectLst/>
                        </a:rPr>
                        <a:t>    }</a:t>
                      </a:r>
                      <a:endParaRPr lang="zh-CN" sz="14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    // </a:t>
                      </a:r>
                      <a:r>
                        <a:rPr lang="zh-CN" sz="1400" kern="0">
                          <a:effectLst/>
                        </a:rPr>
                        <a:t>在同步刷盘的机制下是否需要等待数据落地才返回消息成功发送的标记</a:t>
                      </a:r>
                      <a:endParaRPr lang="zh-CN" sz="14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a:effectLst/>
                        </a:rPr>
                        <a:t>public void setWaitStoreMsgOK(boolean waitStoreMsgOK) {</a:t>
                      </a:r>
                      <a:br>
                        <a:rPr lang="en-US" sz="1400">
                          <a:effectLst/>
                        </a:rPr>
                      </a:br>
                      <a:r>
                        <a:rPr lang="en-US" sz="1400">
                          <a:effectLst/>
                        </a:rPr>
                        <a:t>        this.putProperty(MessageConst.PROPERTY_WAIT_STORE_MSG_OK, 		Boolean.toString(waitStoreMsgOK));</a:t>
                      </a:r>
                      <a:br>
                        <a:rPr lang="en-US" sz="1400">
                          <a:effectLst/>
                        </a:rPr>
                      </a:br>
                      <a:r>
                        <a:rPr lang="en-US" sz="1400">
                          <a:effectLst/>
                        </a:rPr>
                        <a:t>    }</a:t>
                      </a:r>
                      <a:r>
                        <a:rPr lang="zh-CN" sz="1400">
                          <a:effectLst/>
                        </a:rPr>
                        <a:t> </a:t>
                      </a: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5528507"/>
                  </a:ext>
                </a:extLst>
              </a:tr>
            </a:tbl>
          </a:graphicData>
        </a:graphic>
      </p:graphicFrame>
    </p:spTree>
    <p:extLst>
      <p:ext uri="{BB962C8B-B14F-4D97-AF65-F5344CB8AC3E}">
        <p14:creationId xmlns:p14="http://schemas.microsoft.com/office/powerpoint/2010/main" val="3168435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打开</a:t>
            </a:r>
            <a:r>
              <a:rPr lang="en-US" altLang="zh-CN"/>
              <a:t>common</a:t>
            </a:r>
            <a:r>
              <a:rPr lang="zh-CN" altLang="zh-CN"/>
              <a:t>子模块中的</a:t>
            </a:r>
            <a:r>
              <a:rPr lang="en-US" altLang="zh-CN"/>
              <a:t>MessageExt</a:t>
            </a:r>
            <a:r>
              <a:rPr lang="zh-CN" altLang="zh-CN"/>
              <a:t>子类</a:t>
            </a:r>
            <a:endParaRPr lang="zh-CN" altLang="en-US"/>
          </a:p>
        </p:txBody>
      </p:sp>
      <p:graphicFrame>
        <p:nvGraphicFramePr>
          <p:cNvPr id="4" name="表格 3"/>
          <p:cNvGraphicFramePr>
            <a:graphicFrameLocks noGrp="1"/>
          </p:cNvGraphicFramePr>
          <p:nvPr>
            <p:extLst/>
          </p:nvPr>
        </p:nvGraphicFramePr>
        <p:xfrm>
          <a:off x="218598" y="849087"/>
          <a:ext cx="11719401" cy="5826880"/>
        </p:xfrm>
        <a:graphic>
          <a:graphicData uri="http://schemas.openxmlformats.org/drawingml/2006/table">
            <a:tbl>
              <a:tblPr firstRow="1" firstCol="1" lastRow="1" lastCol="1" bandRow="1" bandCol="1">
                <a:tableStyleId>{5940675A-B579-460E-94D1-54222C63F5DA}</a:tableStyleId>
              </a:tblPr>
              <a:tblGrid>
                <a:gridCol w="11719401">
                  <a:extLst>
                    <a:ext uri="{9D8B030D-6E8A-4147-A177-3AD203B41FA5}">
                      <a16:colId xmlns:a16="http://schemas.microsoft.com/office/drawing/2014/main" val="57053904"/>
                    </a:ext>
                  </a:extLst>
                </a:gridCol>
              </a:tblGrid>
              <a:tr h="582688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rPr>
                        <a:t>package org.apache.rocketmq.common.message;</a:t>
                      </a:r>
                      <a:br>
                        <a:rPr lang="en-US" sz="900" kern="0">
                          <a:effectLst/>
                        </a:rPr>
                      </a:br>
                      <a:r>
                        <a:rPr lang="en-US" sz="900" kern="0">
                          <a:effectLst/>
                        </a:rPr>
                        <a:t>public class MessageExt extends Message {</a:t>
                      </a:r>
                      <a:r>
                        <a:rPr lang="en-US" sz="900" kern="100">
                          <a:effectLst/>
                        </a:rPr>
                        <a:t>			</a:t>
                      </a:r>
                      <a:r>
                        <a:rPr lang="en-US" sz="900" kern="0">
                          <a:effectLst/>
                        </a:rPr>
                        <a:t>// </a:t>
                      </a:r>
                      <a:r>
                        <a:rPr lang="zh-CN" sz="900" kern="0">
                          <a:effectLst/>
                        </a:rPr>
                        <a:t>消息信息扩展类</a:t>
                      </a:r>
                      <a:r>
                        <a:rPr lang="en-US" sz="900" kern="0">
                          <a:effectLst/>
                        </a:rPr>
                        <a:t/>
                      </a:r>
                      <a:br>
                        <a:rPr lang="en-US" sz="900" kern="0">
                          <a:effectLst/>
                        </a:rPr>
                      </a:br>
                      <a:r>
                        <a:rPr lang="en-US" sz="900" kern="0">
                          <a:effectLst/>
                        </a:rPr>
                        <a:t>    private static final long serialVersionUID = 5720810158625748049L;</a:t>
                      </a:r>
                      <a:br>
                        <a:rPr lang="en-US" sz="900" kern="0">
                          <a:effectLst/>
                        </a:rPr>
                      </a:br>
                      <a:r>
                        <a:rPr lang="en-US" sz="900" kern="0">
                          <a:effectLst/>
                        </a:rPr>
                        <a:t>    private String brokerName;  </a:t>
                      </a:r>
                      <a:r>
                        <a:rPr lang="en-US" sz="900" kern="100">
                          <a:effectLst/>
                        </a:rPr>
                        <a:t>				</a:t>
                      </a:r>
                      <a:r>
                        <a:rPr lang="en-US" sz="900" kern="0">
                          <a:effectLst/>
                        </a:rPr>
                        <a:t>// Broker</a:t>
                      </a:r>
                      <a:r>
                        <a:rPr lang="zh-CN" sz="900" kern="0">
                          <a:effectLst/>
                        </a:rPr>
                        <a:t>名称</a:t>
                      </a:r>
                      <a:r>
                        <a:rPr lang="en-US" sz="900" kern="0">
                          <a:effectLst/>
                        </a:rPr>
                        <a:t/>
                      </a:r>
                      <a:br>
                        <a:rPr lang="en-US" sz="900" kern="0">
                          <a:effectLst/>
                        </a:rPr>
                      </a:br>
                      <a:r>
                        <a:rPr lang="en-US" sz="900" kern="0">
                          <a:effectLst/>
                        </a:rPr>
                        <a:t>    private int queueId; </a:t>
                      </a:r>
                      <a:r>
                        <a:rPr lang="en-US" sz="900" kern="100">
                          <a:effectLst/>
                        </a:rPr>
                        <a:t>					</a:t>
                      </a:r>
                      <a:r>
                        <a:rPr lang="en-US" sz="900" kern="0">
                          <a:effectLst/>
                        </a:rPr>
                        <a:t>// </a:t>
                      </a:r>
                      <a:r>
                        <a:rPr lang="zh-CN" sz="900" kern="0">
                          <a:effectLst/>
                        </a:rPr>
                        <a:t>消息队列</a:t>
                      </a:r>
                      <a:r>
                        <a:rPr lang="en-US" sz="900" kern="0">
                          <a:effectLst/>
                        </a:rPr>
                        <a:t>ID</a:t>
                      </a:r>
                      <a:br>
                        <a:rPr lang="en-US" sz="900" kern="0">
                          <a:effectLst/>
                        </a:rPr>
                      </a:br>
                      <a:r>
                        <a:rPr lang="en-US" sz="900" kern="0">
                          <a:effectLst/>
                        </a:rPr>
                        <a:t>    private int storeSize; </a:t>
                      </a:r>
                      <a:r>
                        <a:rPr lang="en-US" sz="900" kern="100">
                          <a:effectLst/>
                        </a:rPr>
                        <a:t>				</a:t>
                      </a:r>
                      <a:r>
                        <a:rPr lang="en-US" sz="900" kern="0">
                          <a:effectLst/>
                        </a:rPr>
                        <a:t>// </a:t>
                      </a:r>
                      <a:r>
                        <a:rPr lang="zh-CN" sz="900" kern="0">
                          <a:effectLst/>
                        </a:rPr>
                        <a:t>消息在</a:t>
                      </a:r>
                      <a:r>
                        <a:rPr lang="en-US" sz="900" kern="0">
                          <a:effectLst/>
                        </a:rPr>
                        <a:t>Broker</a:t>
                      </a:r>
                      <a:r>
                        <a:rPr lang="zh-CN" sz="900" kern="0">
                          <a:effectLst/>
                        </a:rPr>
                        <a:t>中的存盘大小</a:t>
                      </a:r>
                      <a:r>
                        <a:rPr lang="en-US" sz="900" kern="0">
                          <a:effectLst/>
                        </a:rPr>
                        <a:t/>
                      </a:r>
                      <a:br>
                        <a:rPr lang="en-US" sz="900" kern="0">
                          <a:effectLst/>
                        </a:rPr>
                      </a:br>
                      <a:r>
                        <a:rPr lang="en-US" sz="900" kern="0">
                          <a:effectLst/>
                        </a:rPr>
                        <a:t>    private long queueOffset; </a:t>
                      </a:r>
                      <a:r>
                        <a:rPr lang="en-US" sz="900" kern="100">
                          <a:effectLst/>
                        </a:rPr>
                        <a:t>				</a:t>
                      </a:r>
                      <a:r>
                        <a:rPr lang="en-US" sz="900" kern="0">
                          <a:effectLst/>
                        </a:rPr>
                        <a:t>// </a:t>
                      </a:r>
                      <a:r>
                        <a:rPr lang="zh-CN" sz="900" kern="0">
                          <a:effectLst/>
                        </a:rPr>
                        <a:t>消息在队列中的偏移量</a:t>
                      </a:r>
                      <a:r>
                        <a:rPr lang="en-US" sz="900" kern="0">
                          <a:effectLst/>
                        </a:rPr>
                        <a:t/>
                      </a:r>
                      <a:br>
                        <a:rPr lang="en-US" sz="900" kern="0">
                          <a:effectLst/>
                        </a:rPr>
                      </a:br>
                      <a:r>
                        <a:rPr lang="en-US" sz="900" kern="0">
                          <a:effectLst/>
                        </a:rPr>
                        <a:t>    private int sysFlag; </a:t>
                      </a:r>
                      <a:r>
                        <a:rPr lang="en-US" sz="900" kern="100">
                          <a:effectLst/>
                        </a:rPr>
                        <a:t>					</a:t>
                      </a:r>
                      <a:r>
                        <a:rPr lang="en-US" sz="900" kern="0">
                          <a:effectLst/>
                        </a:rPr>
                        <a:t>// </a:t>
                      </a:r>
                      <a:r>
                        <a:rPr lang="zh-CN" sz="900" kern="0">
                          <a:effectLst/>
                        </a:rPr>
                        <a:t>系统标志的开关状态</a:t>
                      </a:r>
                      <a:r>
                        <a:rPr lang="en-US" sz="900" kern="0">
                          <a:effectLst/>
                        </a:rPr>
                        <a:t/>
                      </a:r>
                      <a:br>
                        <a:rPr lang="en-US" sz="900" kern="0">
                          <a:effectLst/>
                        </a:rPr>
                      </a:br>
                      <a:r>
                        <a:rPr lang="en-US" sz="900" kern="0">
                          <a:effectLst/>
                        </a:rPr>
                        <a:t>    private long bornTimestamp; </a:t>
                      </a:r>
                      <a:r>
                        <a:rPr lang="en-US" sz="900" kern="100">
                          <a:effectLst/>
                        </a:rPr>
                        <a:t>				</a:t>
                      </a:r>
                      <a:r>
                        <a:rPr lang="en-US" sz="900" kern="0">
                          <a:effectLst/>
                        </a:rPr>
                        <a:t>// </a:t>
                      </a:r>
                      <a:r>
                        <a:rPr lang="zh-CN" sz="900" kern="0">
                          <a:effectLst/>
                        </a:rPr>
                        <a:t>消息创建时间戳</a:t>
                      </a:r>
                      <a:r>
                        <a:rPr lang="en-US" sz="900" kern="0">
                          <a:effectLst/>
                        </a:rPr>
                        <a:t/>
                      </a:r>
                      <a:br>
                        <a:rPr lang="en-US" sz="900" kern="0">
                          <a:effectLst/>
                        </a:rPr>
                      </a:br>
                      <a:r>
                        <a:rPr lang="en-US" sz="900" kern="0">
                          <a:effectLst/>
                        </a:rPr>
                        <a:t>    private SocketAddress bornHost; </a:t>
                      </a:r>
                      <a:r>
                        <a:rPr lang="en-US" sz="900" kern="100">
                          <a:effectLst/>
                        </a:rPr>
                        <a:t>			</a:t>
                      </a:r>
                      <a:r>
                        <a:rPr lang="en-US" sz="900" kern="0">
                          <a:effectLst/>
                        </a:rPr>
                        <a:t>// </a:t>
                      </a:r>
                      <a:r>
                        <a:rPr lang="zh-CN" sz="900" kern="0">
                          <a:effectLst/>
                        </a:rPr>
                        <a:t>生产者地址</a:t>
                      </a:r>
                      <a:r>
                        <a:rPr lang="en-US" sz="900" kern="0">
                          <a:effectLst/>
                        </a:rPr>
                        <a:t/>
                      </a:r>
                      <a:br>
                        <a:rPr lang="en-US" sz="900" kern="0">
                          <a:effectLst/>
                        </a:rPr>
                      </a:br>
                      <a:r>
                        <a:rPr lang="en-US" sz="900" kern="0">
                          <a:effectLst/>
                        </a:rPr>
                        <a:t>    private long storeTimestamp; </a:t>
                      </a:r>
                      <a:r>
                        <a:rPr lang="en-US" sz="900" kern="100">
                          <a:effectLst/>
                        </a:rPr>
                        <a:t>				</a:t>
                      </a:r>
                      <a:r>
                        <a:rPr lang="en-US" sz="900" kern="0">
                          <a:effectLst/>
                        </a:rPr>
                        <a:t>// </a:t>
                      </a:r>
                      <a:r>
                        <a:rPr lang="zh-CN" sz="900" kern="0">
                          <a:effectLst/>
                        </a:rPr>
                        <a:t>消息储存时间戳</a:t>
                      </a:r>
                      <a:r>
                        <a:rPr lang="en-US" sz="900" kern="0">
                          <a:effectLst/>
                        </a:rPr>
                        <a:t/>
                      </a:r>
                      <a:br>
                        <a:rPr lang="en-US" sz="900" kern="0">
                          <a:effectLst/>
                        </a:rPr>
                      </a:br>
                      <a:r>
                        <a:rPr lang="en-US" sz="900" kern="0">
                          <a:effectLst/>
                        </a:rPr>
                        <a:t>    private SocketAddress storeHost; </a:t>
                      </a:r>
                      <a:r>
                        <a:rPr lang="en-US" sz="900" kern="100">
                          <a:effectLst/>
                        </a:rPr>
                        <a:t>			</a:t>
                      </a:r>
                      <a:r>
                        <a:rPr lang="en-US" sz="900" kern="0">
                          <a:effectLst/>
                        </a:rPr>
                        <a:t>// </a:t>
                      </a:r>
                      <a:r>
                        <a:rPr lang="zh-CN" sz="900" kern="0">
                          <a:effectLst/>
                        </a:rPr>
                        <a:t>消息存储地址</a:t>
                      </a:r>
                      <a:r>
                        <a:rPr lang="en-US" sz="900" kern="0">
                          <a:effectLst/>
                        </a:rPr>
                        <a:t/>
                      </a:r>
                      <a:br>
                        <a:rPr lang="en-US" sz="900" kern="0">
                          <a:effectLst/>
                        </a:rPr>
                      </a:br>
                      <a:r>
                        <a:rPr lang="en-US" sz="900" kern="0">
                          <a:effectLst/>
                        </a:rPr>
                        <a:t>    private String msgId; </a:t>
                      </a:r>
                      <a:r>
                        <a:rPr lang="en-US" sz="900" kern="100">
                          <a:effectLst/>
                        </a:rPr>
                        <a:t>					</a:t>
                      </a:r>
                      <a:r>
                        <a:rPr lang="en-US" sz="900" kern="0">
                          <a:effectLst/>
                        </a:rPr>
                        <a:t>// </a:t>
                      </a:r>
                      <a:r>
                        <a:rPr lang="zh-CN" sz="900" kern="0">
                          <a:effectLst/>
                        </a:rPr>
                        <a:t>消息</a:t>
                      </a:r>
                      <a:r>
                        <a:rPr lang="en-US" sz="900" kern="0">
                          <a:effectLst/>
                        </a:rPr>
                        <a:t>ID</a:t>
                      </a:r>
                      <a:br>
                        <a:rPr lang="en-US" sz="900" kern="0">
                          <a:effectLst/>
                        </a:rPr>
                      </a:br>
                      <a:r>
                        <a:rPr lang="en-US" sz="900" kern="0">
                          <a:effectLst/>
                        </a:rPr>
                        <a:t>    private long commitLogOffset; </a:t>
                      </a:r>
                      <a:r>
                        <a:rPr lang="en-US" sz="900" kern="100">
                          <a:effectLst/>
                        </a:rPr>
                        <a:t>				</a:t>
                      </a:r>
                      <a:r>
                        <a:rPr lang="en-US" sz="900" kern="0">
                          <a:effectLst/>
                        </a:rPr>
                        <a:t>// </a:t>
                      </a:r>
                      <a:r>
                        <a:rPr lang="zh-CN" sz="900" kern="0">
                          <a:effectLst/>
                        </a:rPr>
                        <a:t>提交日志偏移量</a:t>
                      </a:r>
                      <a:r>
                        <a:rPr lang="en-US" sz="900" kern="0">
                          <a:effectLst/>
                        </a:rPr>
                        <a:t/>
                      </a:r>
                      <a:br>
                        <a:rPr lang="en-US" sz="900" kern="0">
                          <a:effectLst/>
                        </a:rPr>
                      </a:br>
                      <a:r>
                        <a:rPr lang="en-US" sz="900" kern="0">
                          <a:effectLst/>
                        </a:rPr>
                        <a:t>    private int bodyCRC; </a:t>
                      </a:r>
                      <a:r>
                        <a:rPr lang="en-US" sz="900" kern="100">
                          <a:effectLst/>
                        </a:rPr>
                        <a:t>					</a:t>
                      </a:r>
                      <a:r>
                        <a:rPr lang="en-US" sz="900" kern="0">
                          <a:effectLst/>
                        </a:rPr>
                        <a:t>// </a:t>
                      </a:r>
                      <a:r>
                        <a:rPr lang="zh-CN" sz="900" kern="0">
                          <a:effectLst/>
                        </a:rPr>
                        <a:t>消息内容</a:t>
                      </a:r>
                      <a:r>
                        <a:rPr lang="en-US" sz="900" kern="0">
                          <a:effectLst/>
                        </a:rPr>
                        <a:t>CRC</a:t>
                      </a:r>
                      <a:r>
                        <a:rPr lang="zh-CN" sz="900" kern="0">
                          <a:effectLst/>
                        </a:rPr>
                        <a:t>校验值</a:t>
                      </a:r>
                      <a:r>
                        <a:rPr lang="en-US" sz="900" kern="0">
                          <a:effectLst/>
                        </a:rPr>
                        <a:t/>
                      </a:r>
                      <a:br>
                        <a:rPr lang="en-US" sz="900" kern="0">
                          <a:effectLst/>
                        </a:rPr>
                      </a:br>
                      <a:r>
                        <a:rPr lang="en-US" sz="900" kern="0">
                          <a:effectLst/>
                        </a:rPr>
                        <a:t>    private int reconsumeTimes; </a:t>
                      </a:r>
                      <a:r>
                        <a:rPr lang="en-US" sz="900" kern="100">
                          <a:effectLst/>
                        </a:rPr>
                        <a:t>				</a:t>
                      </a:r>
                      <a:r>
                        <a:rPr lang="en-US" sz="900" kern="0">
                          <a:effectLst/>
                        </a:rPr>
                        <a:t>// </a:t>
                      </a:r>
                      <a:r>
                        <a:rPr lang="zh-CN" sz="900" kern="0">
                          <a:effectLst/>
                        </a:rPr>
                        <a:t>重试消费次数</a:t>
                      </a:r>
                      <a:r>
                        <a:rPr lang="en-US" sz="900" kern="0">
                          <a:effectLst/>
                        </a:rPr>
                        <a:t/>
                      </a:r>
                      <a:br>
                        <a:rPr lang="en-US" sz="900" kern="0">
                          <a:effectLst/>
                        </a:rPr>
                      </a:br>
                      <a:r>
                        <a:rPr lang="en-US" sz="900" kern="0">
                          <a:effectLst/>
                        </a:rPr>
                        <a:t>    private long preparedTransactionOffset; </a:t>
                      </a:r>
                      <a:r>
                        <a:rPr lang="en-US" sz="900" kern="100">
                          <a:effectLst/>
                        </a:rPr>
                        <a:t>		</a:t>
                      </a:r>
                      <a:r>
                        <a:rPr lang="en-US" sz="900" kern="0">
                          <a:effectLst/>
                        </a:rPr>
                        <a:t>// </a:t>
                      </a:r>
                      <a:r>
                        <a:rPr lang="zh-CN" sz="900" kern="0">
                          <a:effectLst/>
                        </a:rPr>
                        <a:t>事务消息相关字段</a:t>
                      </a:r>
                      <a:r>
                        <a:rPr lang="en-US" sz="900" kern="0">
                          <a:effectLst/>
                        </a:rPr>
                        <a:t/>
                      </a:r>
                      <a:br>
                        <a:rPr lang="en-US" sz="900" kern="0">
                          <a:effectLst/>
                        </a:rPr>
                      </a:br>
                      <a:r>
                        <a:rPr lang="en-US" sz="90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25058527"/>
                  </a:ext>
                </a:extLst>
              </a:tr>
            </a:tbl>
          </a:graphicData>
        </a:graphic>
      </p:graphicFrame>
      <p:pic>
        <p:nvPicPr>
          <p:cNvPr id="3073"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3360339"/>
            <a:ext cx="9719733" cy="324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5519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心跳检测</a:t>
            </a:r>
            <a:endParaRPr lang="zh-CN" altLang="en-US"/>
          </a:p>
        </p:txBody>
      </p:sp>
      <p:sp>
        <p:nvSpPr>
          <p:cNvPr id="3" name="内容占位符 2"/>
          <p:cNvSpPr>
            <a:spLocks noGrp="1"/>
          </p:cNvSpPr>
          <p:nvPr>
            <p:ph idx="1"/>
          </p:nvPr>
        </p:nvSpPr>
        <p:spPr/>
        <p:txBody>
          <a:bodyPr/>
          <a:lstStyle/>
          <a:p>
            <a:r>
              <a:rPr lang="zh-CN" altLang="en-US"/>
              <a:t>在</a:t>
            </a:r>
            <a:r>
              <a:rPr lang="en-US" altLang="zh-CN"/>
              <a:t>RocketMQ</a:t>
            </a:r>
            <a:r>
              <a:rPr lang="zh-CN" altLang="en-US"/>
              <a:t>集群之中的许多节点都需要提供有网络通信的支持，例如：</a:t>
            </a:r>
            <a:r>
              <a:rPr lang="en-US" altLang="zh-CN"/>
              <a:t>Broker</a:t>
            </a:r>
            <a:r>
              <a:rPr lang="zh-CN" altLang="en-US"/>
              <a:t>需要向</a:t>
            </a:r>
            <a:r>
              <a:rPr lang="en-US" altLang="zh-CN"/>
              <a:t>NameServer</a:t>
            </a:r>
            <a:r>
              <a:rPr lang="zh-CN" altLang="en-US"/>
              <a:t>定期发送心跳以更新主题列表与路由信息，生产者与消费者又需要向</a:t>
            </a:r>
            <a:r>
              <a:rPr lang="en-US" altLang="zh-CN"/>
              <a:t>Broker</a:t>
            </a:r>
            <a:r>
              <a:rPr lang="zh-CN" altLang="en-US"/>
              <a:t>定期发送心跳以确定存活状</a:t>
            </a:r>
            <a:r>
              <a:rPr lang="zh-CN" altLang="en-US" smtClean="0"/>
              <a:t>态。</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zh-CN"/>
              <a:t>心跳机制是</a:t>
            </a:r>
            <a:r>
              <a:rPr lang="en-US" altLang="zh-CN"/>
              <a:t>TCP</a:t>
            </a:r>
            <a:r>
              <a:rPr lang="zh-CN" altLang="zh-CN"/>
              <a:t>协议中用于长连接的一种检查手段，客户端向服务器端发送心跳的主要目的是为了告诉自己的存活状态，而服务器端由于需要维持长连接的客户端列表，则可以根据心跳的状态来进行此列表的动态更新</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804" y="2022475"/>
            <a:ext cx="11143380" cy="24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18103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BrokerController.start()</a:t>
            </a:r>
            <a:endParaRPr lang="zh-CN" altLang="en-US"/>
          </a:p>
        </p:txBody>
      </p:sp>
      <p:graphicFrame>
        <p:nvGraphicFramePr>
          <p:cNvPr id="4" name="表格 3"/>
          <p:cNvGraphicFramePr>
            <a:graphicFrameLocks noGrp="1"/>
          </p:cNvGraphicFramePr>
          <p:nvPr>
            <p:extLst/>
          </p:nvPr>
        </p:nvGraphicFramePr>
        <p:xfrm>
          <a:off x="231299" y="849087"/>
          <a:ext cx="11698234" cy="5759146"/>
        </p:xfrm>
        <a:graphic>
          <a:graphicData uri="http://schemas.openxmlformats.org/drawingml/2006/table">
            <a:tbl>
              <a:tblPr firstRow="1" firstCol="1" lastRow="1" lastCol="1" bandRow="1" bandCol="1">
                <a:tableStyleId>{5940675A-B579-460E-94D1-54222C63F5DA}</a:tableStyleId>
              </a:tblPr>
              <a:tblGrid>
                <a:gridCol w="11698234">
                  <a:extLst>
                    <a:ext uri="{9D8B030D-6E8A-4147-A177-3AD203B41FA5}">
                      <a16:colId xmlns:a16="http://schemas.microsoft.com/office/drawing/2014/main" val="1249504743"/>
                    </a:ext>
                  </a:extLst>
                </a:gridCol>
              </a:tblGrid>
              <a:tr h="5759146">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kern="0">
                          <a:effectLst/>
                        </a:rPr>
                        <a:t>package org.apache.rocketmq.broker;</a:t>
                      </a:r>
                      <a:br>
                        <a:rPr lang="en-US" sz="2000" kern="0">
                          <a:effectLst/>
                        </a:rPr>
                      </a:br>
                      <a:r>
                        <a:rPr lang="en-US" sz="2000" kern="0">
                          <a:effectLst/>
                        </a:rPr>
                        <a:t>public class BrokerController {</a:t>
                      </a:r>
                      <a:br>
                        <a:rPr lang="en-US" sz="2000" kern="0">
                          <a:effectLst/>
                        </a:rPr>
                      </a:br>
                      <a:r>
                        <a:rPr lang="en-US" sz="2000" kern="0">
                          <a:effectLst/>
                        </a:rPr>
                        <a:t>    public void start() throws Exception {</a:t>
                      </a:r>
                      <a:r>
                        <a:rPr lang="en-US" sz="2000" kern="100">
                          <a:effectLst/>
                        </a:rPr>
                        <a:t>			</a:t>
                      </a:r>
                      <a:r>
                        <a:rPr lang="en-US" sz="2000" kern="0">
                          <a:effectLst/>
                        </a:rPr>
                        <a:t>// </a:t>
                      </a:r>
                      <a:r>
                        <a:rPr lang="zh-CN" sz="2000" kern="0">
                          <a:effectLst/>
                        </a:rPr>
                        <a:t>其他代码略</a:t>
                      </a:r>
                      <a:r>
                        <a:rPr lang="en-US" sz="2000" kern="0">
                          <a:effectLst/>
                        </a:rPr>
                        <a:t>…</a:t>
                      </a:r>
                      <a:br>
                        <a:rPr lang="en-US" sz="2000" kern="0">
                          <a:effectLst/>
                        </a:rPr>
                      </a:br>
                      <a:r>
                        <a:rPr lang="en-US" sz="2000" kern="0">
                          <a:effectLst/>
                        </a:rPr>
                        <a:t>        this.scheduledExecutorService.scheduleAtFixedRate(new Runnable() {</a:t>
                      </a:r>
                      <a:br>
                        <a:rPr lang="en-US" sz="2000" kern="0">
                          <a:effectLst/>
                        </a:rPr>
                      </a:br>
                      <a:r>
                        <a:rPr lang="en-US" sz="2000" kern="0">
                          <a:effectLst/>
                        </a:rPr>
                        <a:t>            @Override</a:t>
                      </a:r>
                      <a:br>
                        <a:rPr lang="en-US" sz="2000" kern="0">
                          <a:effectLst/>
                        </a:rPr>
                      </a:br>
                      <a:r>
                        <a:rPr lang="en-US" sz="2000" kern="0">
                          <a:effectLst/>
                        </a:rPr>
                        <a:t>            public void run() {</a:t>
                      </a:r>
                      <a:br>
                        <a:rPr lang="en-US" sz="2000" kern="0">
                          <a:effectLst/>
                        </a:rPr>
                      </a:br>
                      <a:r>
                        <a:rPr lang="en-US" sz="2000" kern="0">
                          <a:effectLst/>
                        </a:rPr>
                        <a:t>                try {</a:t>
                      </a:r>
                      <a:br>
                        <a:rPr lang="en-US" sz="2000" kern="0">
                          <a:effectLst/>
                        </a:rPr>
                      </a:br>
                      <a:r>
                        <a:rPr lang="en-US" sz="2000" kern="0">
                          <a:effectLst/>
                        </a:rPr>
                        <a:t>                    BrokerController.this.registerBrokerAll(true, false, </a:t>
                      </a:r>
                      <a:endParaRPr lang="zh-CN" sz="20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kern="100">
                          <a:effectLst/>
                        </a:rPr>
                        <a:t>			</a:t>
                      </a:r>
                      <a:r>
                        <a:rPr lang="en-US" sz="2000" kern="0">
                          <a:effectLst/>
                        </a:rPr>
                        <a:t>brokerConfig.isForceRegister());</a:t>
                      </a:r>
                      <a:r>
                        <a:rPr lang="en-US" sz="2000" kern="100">
                          <a:effectLst/>
                        </a:rPr>
                        <a:t>	</a:t>
                      </a:r>
                      <a:r>
                        <a:rPr lang="en-US" sz="2000" kern="0">
                          <a:effectLst/>
                        </a:rPr>
                        <a:t>// Broker</a:t>
                      </a:r>
                      <a:r>
                        <a:rPr lang="zh-CN" sz="2000" kern="0">
                          <a:effectLst/>
                        </a:rPr>
                        <a:t>注册操作</a:t>
                      </a:r>
                      <a:r>
                        <a:rPr lang="en-US" sz="2000" kern="0">
                          <a:effectLst/>
                        </a:rPr>
                        <a:t/>
                      </a:r>
                      <a:br>
                        <a:rPr lang="en-US" sz="2000" kern="0">
                          <a:effectLst/>
                        </a:rPr>
                      </a:br>
                      <a:r>
                        <a:rPr lang="en-US" sz="2000" kern="0">
                          <a:effectLst/>
                        </a:rPr>
                        <a:t>                } catch (Throwable e) { }</a:t>
                      </a:r>
                      <a:br>
                        <a:rPr lang="en-US" sz="2000" kern="0">
                          <a:effectLst/>
                        </a:rPr>
                      </a:br>
                      <a:r>
                        <a:rPr lang="en-US" sz="2000" kern="0">
                          <a:effectLst/>
                        </a:rPr>
                        <a:t>            }</a:t>
                      </a:r>
                      <a:br>
                        <a:rPr lang="en-US" sz="2000" kern="0">
                          <a:effectLst/>
                        </a:rPr>
                      </a:br>
                      <a:r>
                        <a:rPr lang="en-US" sz="2000" kern="0">
                          <a:effectLst/>
                        </a:rPr>
                        <a:t>        }, 1000 * 10, Math.max(10000, Math.min(brokerConfig.getRegisterNameServerPeriod(), 60000)), TimeUnit.MILLISECONDS); </a:t>
                      </a:r>
                      <a:r>
                        <a:rPr lang="en-US" sz="2000" kern="100">
                          <a:effectLst/>
                        </a:rPr>
                        <a:t>				</a:t>
                      </a:r>
                      <a:r>
                        <a:rPr lang="en-US" sz="2000" kern="0">
                          <a:effectLst/>
                        </a:rPr>
                        <a:t>// </a:t>
                      </a:r>
                      <a:r>
                        <a:rPr lang="zh-CN" sz="2000" kern="0">
                          <a:effectLst/>
                        </a:rPr>
                        <a:t>定时调度线程池</a:t>
                      </a:r>
                      <a:r>
                        <a:rPr lang="en-US" sz="2000" kern="0">
                          <a:effectLst/>
                        </a:rPr>
                        <a:t/>
                      </a:r>
                      <a:br>
                        <a:rPr lang="en-US" sz="2000" kern="0">
                          <a:effectLst/>
                        </a:rPr>
                      </a:br>
                      <a:r>
                        <a:rPr lang="en-US" sz="2000" kern="0">
                          <a:effectLst/>
                        </a:rPr>
                        <a:t>    }</a:t>
                      </a:r>
                      <a:br>
                        <a:rPr lang="en-US" sz="2000" kern="0">
                          <a:effectLst/>
                        </a:rPr>
                      </a:br>
                      <a:r>
                        <a:rPr lang="en-US" sz="2000" kern="0">
                          <a:effectLst/>
                        </a:rPr>
                        <a:t>}</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44893651"/>
                  </a:ext>
                </a:extLst>
              </a:tr>
            </a:tbl>
          </a:graphicData>
        </a:graphic>
      </p:graphicFrame>
    </p:spTree>
    <p:extLst>
      <p:ext uri="{BB962C8B-B14F-4D97-AF65-F5344CB8AC3E}">
        <p14:creationId xmlns:p14="http://schemas.microsoft.com/office/powerpoint/2010/main" val="20594131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BokerConfig</a:t>
            </a:r>
            <a:r>
              <a:rPr lang="zh-CN" altLang="zh-CN"/>
              <a:t>类</a:t>
            </a:r>
            <a:endParaRPr lang="zh-CN" altLang="en-US"/>
          </a:p>
        </p:txBody>
      </p:sp>
      <p:graphicFrame>
        <p:nvGraphicFramePr>
          <p:cNvPr id="4" name="表格 3"/>
          <p:cNvGraphicFramePr>
            <a:graphicFrameLocks noGrp="1"/>
          </p:cNvGraphicFramePr>
          <p:nvPr>
            <p:extLst/>
          </p:nvPr>
        </p:nvGraphicFramePr>
        <p:xfrm>
          <a:off x="163566" y="849086"/>
          <a:ext cx="11685534" cy="2579913"/>
        </p:xfrm>
        <a:graphic>
          <a:graphicData uri="http://schemas.openxmlformats.org/drawingml/2006/table">
            <a:tbl>
              <a:tblPr firstRow="1" firstCol="1" lastRow="1" lastCol="1" bandRow="1" bandCol="1">
                <a:tableStyleId>{5940675A-B579-460E-94D1-54222C63F5DA}</a:tableStyleId>
              </a:tblPr>
              <a:tblGrid>
                <a:gridCol w="11685534">
                  <a:extLst>
                    <a:ext uri="{9D8B030D-6E8A-4147-A177-3AD203B41FA5}">
                      <a16:colId xmlns:a16="http://schemas.microsoft.com/office/drawing/2014/main" val="2002833765"/>
                    </a:ext>
                  </a:extLst>
                </a:gridCol>
              </a:tblGrid>
              <a:tr h="257991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org.apache.rocketmq.common;</a:t>
                      </a:r>
                      <a:br>
                        <a:rPr lang="en-US" sz="1400" kern="0">
                          <a:effectLst/>
                        </a:rPr>
                      </a:br>
                      <a:r>
                        <a:rPr lang="en-US" sz="1400" kern="0">
                          <a:effectLst/>
                        </a:rPr>
                        <a:t>public class BrokerConfig {</a:t>
                      </a:r>
                      <a:br>
                        <a:rPr lang="en-US" sz="1400" kern="0">
                          <a:effectLst/>
                        </a:rPr>
                      </a:br>
                      <a:r>
                        <a:rPr lang="en-US" sz="1400" kern="0">
                          <a:effectLst/>
                        </a:rPr>
                        <a:t>    private int registerNameServerPeriod = 1000 * 30; </a:t>
                      </a:r>
                      <a:r>
                        <a:rPr lang="en-US" sz="1400" kern="100">
                          <a:effectLst/>
                        </a:rPr>
                        <a:t>	</a:t>
                      </a:r>
                      <a:r>
                        <a:rPr lang="en-US" sz="1400" kern="0">
                          <a:effectLst/>
                        </a:rPr>
                        <a:t>// 30</a:t>
                      </a:r>
                      <a:r>
                        <a:rPr lang="zh-CN" sz="1400" kern="0">
                          <a:effectLst/>
                        </a:rPr>
                        <a:t>秒间隔</a:t>
                      </a:r>
                      <a:r>
                        <a:rPr lang="en-US" sz="1400" kern="0">
                          <a:effectLst/>
                        </a:rPr>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31783627"/>
                  </a:ext>
                </a:extLst>
              </a:tr>
            </a:tbl>
          </a:graphicData>
        </a:graphic>
      </p:graphicFrame>
    </p:spTree>
    <p:extLst>
      <p:ext uri="{BB962C8B-B14F-4D97-AF65-F5344CB8AC3E}">
        <p14:creationId xmlns:p14="http://schemas.microsoft.com/office/powerpoint/2010/main" val="3584070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刷盘与落盘</a:t>
            </a:r>
          </a:p>
        </p:txBody>
      </p:sp>
      <p:sp>
        <p:nvSpPr>
          <p:cNvPr id="3" name="内容占位符 2"/>
          <p:cNvSpPr>
            <a:spLocks noGrp="1"/>
          </p:cNvSpPr>
          <p:nvPr>
            <p:ph idx="1"/>
          </p:nvPr>
        </p:nvSpPr>
        <p:spPr/>
        <p:txBody>
          <a:bodyPr/>
          <a:lstStyle/>
          <a:p>
            <a:r>
              <a:rPr lang="zh-CN" altLang="zh-CN"/>
              <a:t>由于消息中间件中需要进行大量消息数据的存储，所以对于数据的存储形式就提供有了“刷盘”与“落盘”两种实现机</a:t>
            </a:r>
            <a:r>
              <a:rPr lang="zh-CN" altLang="zh-CN" smtClean="0"/>
              <a:t>制</a:t>
            </a:r>
            <a:endParaRPr lang="en-US" altLang="zh-CN" smtClean="0"/>
          </a:p>
          <a:p>
            <a:endParaRPr lang="en-US" altLang="zh-CN"/>
          </a:p>
          <a:p>
            <a:endParaRPr lang="en-US" altLang="zh-CN" smtClean="0"/>
          </a:p>
          <a:p>
            <a:endParaRPr lang="en-US" altLang="zh-CN"/>
          </a:p>
          <a:p>
            <a:endParaRPr lang="en-US" altLang="zh-CN" smtClean="0"/>
          </a:p>
          <a:p>
            <a:r>
              <a:rPr lang="zh-CN" altLang="zh-CN"/>
              <a:t>落盘主要是为了保证数据持久化，这样即使服务器出现了宕机也不会导致数据丢失，但是由于</a:t>
            </a:r>
            <a:r>
              <a:rPr lang="en-US" altLang="zh-CN"/>
              <a:t>IO</a:t>
            </a:r>
            <a:r>
              <a:rPr lang="zh-CN" altLang="zh-CN"/>
              <a:t>的限制，导致处理性能较差。而刷盘会将数据先写入到内存缓冲区之中，而后由操作系统决定何时写入到磁盘之中进行持久化存储，但是一旦出现服务宕机时，那些保存在内存中未写入的数据就有可能丢失，由于此种形式主要对内存进行读写，处理性能较高</a:t>
            </a:r>
            <a:r>
              <a:rPr lang="zh-CN" altLang="zh-CN" smtClean="0"/>
              <a:t>。</a:t>
            </a:r>
            <a:endParaRPr lang="en-US" altLang="zh-CN" smtClean="0"/>
          </a:p>
          <a:p>
            <a:pPr lvl="1"/>
            <a:r>
              <a:rPr lang="zh-CN" altLang="zh-CN" b="1"/>
              <a:t>同步刷盘（</a:t>
            </a:r>
            <a:r>
              <a:rPr lang="en-US" altLang="zh-CN" b="1"/>
              <a:t>SYNC_FLUSH</a:t>
            </a:r>
            <a:r>
              <a:rPr lang="zh-CN" altLang="zh-CN" b="1"/>
              <a:t>）：</a:t>
            </a:r>
            <a:r>
              <a:rPr lang="zh-CN" altLang="zh-CN"/>
              <a:t>当数据写入到缓存后立刻刷盘，在保证刷盘成功的前提下进行客户端响应，此种操作拥有较高的数据可靠性</a:t>
            </a:r>
            <a:r>
              <a:rPr lang="zh-CN" altLang="zh-CN" smtClean="0"/>
              <a:t>；</a:t>
            </a:r>
            <a:endParaRPr lang="en-US" altLang="zh-CN" smtClean="0"/>
          </a:p>
          <a:p>
            <a:pPr lvl="1"/>
            <a:r>
              <a:rPr lang="zh-CN" altLang="zh-CN" b="1"/>
              <a:t>异步刷盘（</a:t>
            </a:r>
            <a:r>
              <a:rPr lang="en-US" altLang="zh-CN" b="1"/>
              <a:t>ASYNC_FLUSH</a:t>
            </a:r>
            <a:r>
              <a:rPr lang="zh-CN" altLang="zh-CN" b="1"/>
              <a:t>）：</a:t>
            </a:r>
            <a:r>
              <a:rPr lang="zh-CN" altLang="zh-CN"/>
              <a:t>写入处理速度快，吞吐量大，缓存数据积累到一定时快速写入，但是不能够保证数据的可靠性；</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83" y="1671472"/>
            <a:ext cx="8688917" cy="170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6319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registerBrokerAll()</a:t>
            </a:r>
            <a:r>
              <a:rPr lang="zh-CN" altLang="zh-CN"/>
              <a:t>方法</a:t>
            </a:r>
            <a:endParaRPr lang="zh-CN" altLang="en-US"/>
          </a:p>
        </p:txBody>
      </p:sp>
      <p:graphicFrame>
        <p:nvGraphicFramePr>
          <p:cNvPr id="4" name="表格 3"/>
          <p:cNvGraphicFramePr>
            <a:graphicFrameLocks noGrp="1"/>
          </p:cNvGraphicFramePr>
          <p:nvPr>
            <p:extLst/>
          </p:nvPr>
        </p:nvGraphicFramePr>
        <p:xfrm>
          <a:off x="197433" y="914083"/>
          <a:ext cx="11668600" cy="5711084"/>
        </p:xfrm>
        <a:graphic>
          <a:graphicData uri="http://schemas.openxmlformats.org/drawingml/2006/table">
            <a:tbl>
              <a:tblPr firstRow="1" firstCol="1" lastRow="1" lastCol="1" bandRow="1" bandCol="1">
                <a:tableStyleId>{5940675A-B579-460E-94D1-54222C63F5DA}</a:tableStyleId>
              </a:tblPr>
              <a:tblGrid>
                <a:gridCol w="11668600">
                  <a:extLst>
                    <a:ext uri="{9D8B030D-6E8A-4147-A177-3AD203B41FA5}">
                      <a16:colId xmlns:a16="http://schemas.microsoft.com/office/drawing/2014/main" val="1588600669"/>
                    </a:ext>
                  </a:extLst>
                </a:gridCol>
              </a:tblGrid>
              <a:tr h="5711084">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0">
                          <a:effectLst/>
                        </a:rPr>
                        <a:t>package org.apache.rocketmq.broker;</a:t>
                      </a:r>
                      <a:br>
                        <a:rPr lang="en-US" sz="1100" kern="0">
                          <a:effectLst/>
                        </a:rPr>
                      </a:br>
                      <a:r>
                        <a:rPr lang="en-US" sz="1100" kern="0">
                          <a:effectLst/>
                        </a:rPr>
                        <a:t>public class BrokerController {</a:t>
                      </a:r>
                      <a:br>
                        <a:rPr lang="en-US" sz="1100" kern="0">
                          <a:effectLst/>
                        </a:rPr>
                      </a:br>
                      <a:r>
                        <a:rPr lang="en-US" sz="1100" kern="0">
                          <a:effectLst/>
                        </a:rPr>
                        <a:t>    public synchronized void registerBrokerAll(final boolean checkOrderConfig, </a:t>
                      </a:r>
                      <a:endParaRPr lang="zh-CN" sz="11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100">
                          <a:effectLst/>
                        </a:rPr>
                        <a:t>		</a:t>
                      </a:r>
                      <a:r>
                        <a:rPr lang="en-US" sz="1100" kern="0">
                          <a:effectLst/>
                        </a:rPr>
                        <a:t>boolean oneway, boolean forceRegister) { </a:t>
                      </a:r>
                      <a:r>
                        <a:rPr lang="en-US" sz="1100" kern="100">
                          <a:effectLst/>
                        </a:rPr>
                        <a:t>	</a:t>
                      </a:r>
                      <a:r>
                        <a:rPr lang="en-US" sz="1100" kern="0">
                          <a:effectLst/>
                        </a:rPr>
                        <a:t>// </a:t>
                      </a:r>
                      <a:r>
                        <a:rPr lang="zh-CN" sz="1100" kern="0">
                          <a:effectLst/>
                        </a:rPr>
                        <a:t>同步处理</a:t>
                      </a:r>
                      <a:r>
                        <a:rPr lang="en-US" sz="1100" kern="0">
                          <a:effectLst/>
                        </a:rPr>
                        <a:t/>
                      </a:r>
                      <a:br>
                        <a:rPr lang="en-US" sz="1100" kern="0">
                          <a:effectLst/>
                        </a:rPr>
                      </a:br>
                      <a:r>
                        <a:rPr lang="en-US" sz="1100" kern="0">
                          <a:effectLst/>
                        </a:rPr>
                        <a:t>        TopicConfigSerializeWrapper topicConfigWrapper = this.getTopicConfigManager()</a:t>
                      </a:r>
                      <a:endParaRPr lang="zh-CN" sz="11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100">
                          <a:effectLst/>
                        </a:rPr>
                        <a:t>	</a:t>
                      </a:r>
                      <a:r>
                        <a:rPr lang="en-US" sz="1100" kern="0">
                          <a:effectLst/>
                        </a:rPr>
                        <a:t>.buildTopicConfigSerializeWrapper();</a:t>
                      </a:r>
                      <a:r>
                        <a:rPr lang="en-US" sz="1100" kern="100">
                          <a:effectLst/>
                        </a:rPr>
                        <a:t>		</a:t>
                      </a:r>
                      <a:r>
                        <a:rPr lang="en-US" sz="1100" kern="0">
                          <a:effectLst/>
                        </a:rPr>
                        <a:t>// </a:t>
                      </a:r>
                      <a:r>
                        <a:rPr lang="zh-CN" sz="1100" kern="0">
                          <a:effectLst/>
                        </a:rPr>
                        <a:t>获取主题配置序列化包装类实例</a:t>
                      </a:r>
                      <a:r>
                        <a:rPr lang="en-US" sz="1100" kern="0">
                          <a:effectLst/>
                        </a:rPr>
                        <a:t/>
                      </a:r>
                      <a:br>
                        <a:rPr lang="en-US" sz="1100" kern="0">
                          <a:effectLst/>
                        </a:rPr>
                      </a:br>
                      <a:r>
                        <a:rPr lang="en-US" sz="1100" kern="0">
                          <a:effectLst/>
                        </a:rPr>
                        <a:t>        // </a:t>
                      </a:r>
                      <a:r>
                        <a:rPr lang="zh-CN" sz="1100" kern="0">
                          <a:effectLst/>
                        </a:rPr>
                        <a:t>判断当前要注册的</a:t>
                      </a:r>
                      <a:r>
                        <a:rPr lang="en-US" sz="1100" kern="0">
                          <a:effectLst/>
                        </a:rPr>
                        <a:t>Broker</a:t>
                      </a:r>
                      <a:r>
                        <a:rPr lang="zh-CN" sz="1100" kern="0">
                          <a:effectLst/>
                        </a:rPr>
                        <a:t>是否拥有读写权限</a:t>
                      </a:r>
                      <a:r>
                        <a:rPr lang="en-US" sz="1100" kern="0">
                          <a:effectLst/>
                        </a:rPr>
                        <a:t/>
                      </a:r>
                      <a:br>
                        <a:rPr lang="en-US" sz="1100" kern="0">
                          <a:effectLst/>
                        </a:rPr>
                      </a:br>
                      <a:r>
                        <a:rPr lang="en-US" sz="1100" kern="0">
                          <a:effectLst/>
                        </a:rPr>
                        <a:t>        if (!PermName.isWriteable(this.getBrokerConfig().getBrokerPermission())</a:t>
                      </a:r>
                      <a:br>
                        <a:rPr lang="en-US" sz="1100" kern="0">
                          <a:effectLst/>
                        </a:rPr>
                      </a:br>
                      <a:r>
                        <a:rPr lang="en-US" sz="1100" kern="0">
                          <a:effectLst/>
                        </a:rPr>
                        <a:t>            || !PermName.isReadable(this.getBrokerConfig().getBrokerPermission())) { </a:t>
                      </a:r>
                      <a:br>
                        <a:rPr lang="en-US" sz="1100" kern="0">
                          <a:effectLst/>
                        </a:rPr>
                      </a:br>
                      <a:r>
                        <a:rPr lang="en-US" sz="1100" kern="0">
                          <a:effectLst/>
                        </a:rPr>
                        <a:t>            ConcurrentHashMap&lt;String, TopicConfig&gt; topicConfigTable = </a:t>
                      </a:r>
                      <a:endParaRPr lang="zh-CN" sz="11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100">
                          <a:effectLst/>
                        </a:rPr>
                        <a:t>		</a:t>
                      </a:r>
                      <a:r>
                        <a:rPr lang="en-US" sz="1100" kern="0">
                          <a:effectLst/>
                        </a:rPr>
                        <a:t>new ConcurrentHashMap&lt;String, TopicConfig&gt;(); </a:t>
                      </a:r>
                      <a:r>
                        <a:rPr lang="en-US" sz="1100" kern="100">
                          <a:effectLst/>
                        </a:rPr>
                        <a:t>	</a:t>
                      </a:r>
                      <a:r>
                        <a:rPr lang="en-US" sz="1100" kern="0">
                          <a:effectLst/>
                        </a:rPr>
                        <a:t>// </a:t>
                      </a:r>
                      <a:r>
                        <a:rPr lang="zh-CN" sz="1100" kern="0">
                          <a:effectLst/>
                        </a:rPr>
                        <a:t>保存主题配置</a:t>
                      </a:r>
                      <a:r>
                        <a:rPr lang="en-US" sz="1100" kern="0">
                          <a:effectLst/>
                        </a:rPr>
                        <a:t/>
                      </a:r>
                      <a:br>
                        <a:rPr lang="en-US" sz="1100" kern="0">
                          <a:effectLst/>
                        </a:rPr>
                      </a:br>
                      <a:r>
                        <a:rPr lang="en-US" sz="1100" kern="0">
                          <a:effectLst/>
                        </a:rPr>
                        <a:t>            for (TopicConfig topicConfig : topicConfigWrapper.getTopicConfigTable()</a:t>
                      </a:r>
                      <a:endParaRPr lang="zh-CN" sz="11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100">
                          <a:effectLst/>
                        </a:rPr>
                        <a:t>			</a:t>
                      </a:r>
                      <a:r>
                        <a:rPr lang="en-US" sz="1100" kern="0">
                          <a:effectLst/>
                        </a:rPr>
                        <a:t>.values()) { </a:t>
                      </a:r>
                      <a:r>
                        <a:rPr lang="en-US" sz="1100" kern="100">
                          <a:effectLst/>
                        </a:rPr>
                        <a:t>			</a:t>
                      </a:r>
                      <a:r>
                        <a:rPr lang="en-US" sz="1100" kern="0">
                          <a:effectLst/>
                        </a:rPr>
                        <a:t>// </a:t>
                      </a:r>
                      <a:r>
                        <a:rPr lang="zh-CN" sz="1100" kern="0">
                          <a:effectLst/>
                        </a:rPr>
                        <a:t>迭代主题集合</a:t>
                      </a:r>
                      <a:r>
                        <a:rPr lang="en-US" sz="1100" kern="0">
                          <a:effectLst/>
                        </a:rPr>
                        <a:t/>
                      </a:r>
                      <a:br>
                        <a:rPr lang="en-US" sz="1100" kern="0">
                          <a:effectLst/>
                        </a:rPr>
                      </a:br>
                      <a:r>
                        <a:rPr lang="en-US" sz="1100" kern="0">
                          <a:effectLst/>
                        </a:rPr>
                        <a:t>                TopicConfig tmp = new TopicConfig(topicConfig.getTopicName(), </a:t>
                      </a:r>
                      <a:endParaRPr lang="zh-CN" sz="11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100">
                          <a:effectLst/>
                        </a:rPr>
                        <a:t>		</a:t>
                      </a:r>
                      <a:r>
                        <a:rPr lang="en-US" sz="1100" kern="0">
                          <a:effectLst/>
                        </a:rPr>
                        <a:t>topicConfig.getReadQueueNums(), topicConfig.getWriteQueueNums(),</a:t>
                      </a:r>
                      <a:br>
                        <a:rPr lang="en-US" sz="1100" kern="0">
                          <a:effectLst/>
                        </a:rPr>
                      </a:br>
                      <a:r>
                        <a:rPr lang="en-US" sz="1100" kern="0">
                          <a:effectLst/>
                        </a:rPr>
                        <a:t>                    this.brokerConfig.getBrokerPermission());</a:t>
                      </a:r>
                      <a:r>
                        <a:rPr lang="en-US" sz="1100" kern="100">
                          <a:effectLst/>
                        </a:rPr>
                        <a:t>	</a:t>
                      </a:r>
                      <a:r>
                        <a:rPr lang="en-US" sz="1100" kern="0">
                          <a:effectLst/>
                        </a:rPr>
                        <a:t>// </a:t>
                      </a:r>
                      <a:r>
                        <a:rPr lang="zh-CN" sz="1100" kern="0">
                          <a:effectLst/>
                        </a:rPr>
                        <a:t>获取主题配置项</a:t>
                      </a:r>
                      <a:r>
                        <a:rPr lang="en-US" sz="1100" kern="0">
                          <a:effectLst/>
                        </a:rPr>
                        <a:t/>
                      </a:r>
                      <a:br>
                        <a:rPr lang="en-US" sz="1100" kern="0">
                          <a:effectLst/>
                        </a:rPr>
                      </a:br>
                      <a:r>
                        <a:rPr lang="en-US" sz="1100" kern="0">
                          <a:effectLst/>
                        </a:rPr>
                        <a:t>                topicConfigTable.put(topicConfig.getTopicName(), tmp); // </a:t>
                      </a:r>
                      <a:r>
                        <a:rPr lang="zh-CN" sz="1100" kern="0">
                          <a:effectLst/>
                        </a:rPr>
                        <a:t>保存主体信息</a:t>
                      </a:r>
                      <a:r>
                        <a:rPr lang="en-US" sz="1100" kern="0">
                          <a:effectLst/>
                        </a:rPr>
                        <a:t/>
                      </a:r>
                      <a:br>
                        <a:rPr lang="en-US" sz="1100" kern="0">
                          <a:effectLst/>
                        </a:rPr>
                      </a:br>
                      <a:r>
                        <a:rPr lang="en-US" sz="1100" kern="0">
                          <a:effectLst/>
                        </a:rPr>
                        <a:t>            }</a:t>
                      </a:r>
                      <a:br>
                        <a:rPr lang="en-US" sz="1100" kern="0">
                          <a:effectLst/>
                        </a:rPr>
                      </a:br>
                      <a:r>
                        <a:rPr lang="en-US" sz="1100" kern="0">
                          <a:effectLst/>
                        </a:rPr>
                        <a:t>            topicConfigWrapper.setTopicConfigTable(topicConfigTable); </a:t>
                      </a:r>
                      <a:r>
                        <a:rPr lang="en-US" sz="1100" kern="100">
                          <a:effectLst/>
                        </a:rPr>
                        <a:t>	</a:t>
                      </a:r>
                      <a:r>
                        <a:rPr lang="en-US" sz="1100" kern="0">
                          <a:effectLst/>
                        </a:rPr>
                        <a:t>// </a:t>
                      </a:r>
                      <a:r>
                        <a:rPr lang="zh-CN" sz="1100" kern="0">
                          <a:effectLst/>
                        </a:rPr>
                        <a:t>保存主题集合</a:t>
                      </a:r>
                      <a:r>
                        <a:rPr lang="en-US" sz="1100" kern="0">
                          <a:effectLst/>
                        </a:rPr>
                        <a:t/>
                      </a:r>
                      <a:br>
                        <a:rPr lang="en-US" sz="1100" kern="0">
                          <a:effectLst/>
                        </a:rPr>
                      </a:br>
                      <a:r>
                        <a:rPr lang="en-US" sz="1100" kern="0">
                          <a:effectLst/>
                        </a:rPr>
                        <a:t>        }</a:t>
                      </a:r>
                      <a:br>
                        <a:rPr lang="en-US" sz="1100" kern="0">
                          <a:effectLst/>
                        </a:rPr>
                      </a:br>
                      <a:r>
                        <a:rPr lang="en-US" sz="1100" kern="0">
                          <a:effectLst/>
                        </a:rPr>
                        <a:t>        if (forceRegister || needRegister(this.brokerConfig.getBrokerClusterName(),</a:t>
                      </a:r>
                      <a:br>
                        <a:rPr lang="en-US" sz="1100" kern="0">
                          <a:effectLst/>
                        </a:rPr>
                      </a:br>
                      <a:r>
                        <a:rPr lang="en-US" sz="1100" kern="0">
                          <a:effectLst/>
                        </a:rPr>
                        <a:t>            this.getBrokerAddr(),</a:t>
                      </a:r>
                      <a:br>
                        <a:rPr lang="en-US" sz="1100" kern="0">
                          <a:effectLst/>
                        </a:rPr>
                      </a:br>
                      <a:r>
                        <a:rPr lang="en-US" sz="1100" kern="0">
                          <a:effectLst/>
                        </a:rPr>
                        <a:t>            this.brokerConfig.getBrokerName(),</a:t>
                      </a:r>
                      <a:br>
                        <a:rPr lang="en-US" sz="1100" kern="0">
                          <a:effectLst/>
                        </a:rPr>
                      </a:br>
                      <a:r>
                        <a:rPr lang="en-US" sz="1100" kern="0">
                          <a:effectLst/>
                        </a:rPr>
                        <a:t>            this.brokerConfig.getBrokerId(),</a:t>
                      </a:r>
                      <a:br>
                        <a:rPr lang="en-US" sz="1100" kern="0">
                          <a:effectLst/>
                        </a:rPr>
                      </a:br>
                      <a:r>
                        <a:rPr lang="en-US" sz="1100" kern="0">
                          <a:effectLst/>
                        </a:rPr>
                        <a:t>            this.brokerConfig.getRegisterBrokerTimeoutMills())) { // </a:t>
                      </a:r>
                      <a:r>
                        <a:rPr lang="zh-CN" sz="1100" kern="0">
                          <a:effectLst/>
                        </a:rPr>
                        <a:t>判断</a:t>
                      </a:r>
                      <a:r>
                        <a:rPr lang="en-US" sz="1100" kern="0">
                          <a:effectLst/>
                        </a:rPr>
                        <a:t>Broker</a:t>
                      </a:r>
                      <a:r>
                        <a:rPr lang="zh-CN" sz="1100" kern="0">
                          <a:effectLst/>
                        </a:rPr>
                        <a:t>是否需要注册</a:t>
                      </a:r>
                      <a:r>
                        <a:rPr lang="en-US" sz="1100" kern="0">
                          <a:effectLst/>
                        </a:rPr>
                        <a:t/>
                      </a:r>
                      <a:br>
                        <a:rPr lang="en-US" sz="1100" kern="0">
                          <a:effectLst/>
                        </a:rPr>
                      </a:br>
                      <a:r>
                        <a:rPr lang="en-US" sz="1100" kern="0">
                          <a:effectLst/>
                        </a:rPr>
                        <a:t>            doRegisterBrokerAll(checkOrderConfig, oneway, topicConfigWrapper); // </a:t>
                      </a:r>
                      <a:r>
                        <a:rPr lang="zh-CN" sz="1100" kern="0">
                          <a:effectLst/>
                        </a:rPr>
                        <a:t>注册</a:t>
                      </a:r>
                      <a:r>
                        <a:rPr lang="en-US" sz="1100" kern="0">
                          <a:effectLst/>
                        </a:rPr>
                        <a:t/>
                      </a:r>
                      <a:br>
                        <a:rPr lang="en-US" sz="1100" kern="0">
                          <a:effectLst/>
                        </a:rPr>
                      </a:br>
                      <a:r>
                        <a:rPr lang="en-US" sz="1100" kern="0">
                          <a:effectLst/>
                        </a:rPr>
                        <a:t>        }</a:t>
                      </a:r>
                      <a:br>
                        <a:rPr lang="en-US" sz="1100" kern="0">
                          <a:effectLst/>
                        </a:rPr>
                      </a:br>
                      <a:r>
                        <a:rPr lang="en-US" sz="1100" kern="0">
                          <a:effectLst/>
                        </a:rPr>
                        <a:t>    }</a:t>
                      </a:r>
                      <a:endParaRPr lang="zh-CN" sz="11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kern="0">
                          <a:effectLst/>
                        </a:rPr>
                        <a:t>}</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45456301"/>
                  </a:ext>
                </a:extLst>
              </a:tr>
            </a:tbl>
          </a:graphicData>
        </a:graphic>
      </p:graphicFrame>
    </p:spTree>
    <p:extLst>
      <p:ext uri="{BB962C8B-B14F-4D97-AF65-F5344CB8AC3E}">
        <p14:creationId xmlns:p14="http://schemas.microsoft.com/office/powerpoint/2010/main" val="13288587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BrokerController.doRegisterBrokerAll()</a:t>
            </a:r>
            <a:r>
              <a:rPr lang="zh-CN" altLang="zh-CN"/>
              <a:t>方法</a:t>
            </a:r>
            <a:endParaRPr lang="zh-CN" altLang="en-US"/>
          </a:p>
        </p:txBody>
      </p:sp>
      <p:graphicFrame>
        <p:nvGraphicFramePr>
          <p:cNvPr id="4" name="表格 3"/>
          <p:cNvGraphicFramePr>
            <a:graphicFrameLocks noGrp="1"/>
          </p:cNvGraphicFramePr>
          <p:nvPr>
            <p:extLst/>
          </p:nvPr>
        </p:nvGraphicFramePr>
        <p:xfrm>
          <a:off x="227065" y="849086"/>
          <a:ext cx="11677068" cy="5793013"/>
        </p:xfrm>
        <a:graphic>
          <a:graphicData uri="http://schemas.openxmlformats.org/drawingml/2006/table">
            <a:tbl>
              <a:tblPr firstRow="1" firstCol="1" lastRow="1" lastCol="1" bandRow="1" bandCol="1">
                <a:tableStyleId>{5940675A-B579-460E-94D1-54222C63F5DA}</a:tableStyleId>
              </a:tblPr>
              <a:tblGrid>
                <a:gridCol w="11677068">
                  <a:extLst>
                    <a:ext uri="{9D8B030D-6E8A-4147-A177-3AD203B41FA5}">
                      <a16:colId xmlns:a16="http://schemas.microsoft.com/office/drawing/2014/main" val="1431564541"/>
                    </a:ext>
                  </a:extLst>
                </a:gridCol>
              </a:tblGrid>
              <a:tr h="579301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package org.apache.rocketmq.broker;</a:t>
                      </a:r>
                      <a:br>
                        <a:rPr lang="en-US" sz="1600" kern="0">
                          <a:effectLst/>
                        </a:rPr>
                      </a:br>
                      <a:r>
                        <a:rPr lang="en-US" sz="1600" kern="0">
                          <a:effectLst/>
                        </a:rPr>
                        <a:t>public class BrokerController {</a:t>
                      </a:r>
                      <a:br>
                        <a:rPr lang="en-US" sz="1600" kern="0">
                          <a:effectLst/>
                        </a:rPr>
                      </a:br>
                      <a:r>
                        <a:rPr lang="en-US" sz="1600" kern="0">
                          <a:effectLst/>
                        </a:rPr>
                        <a:t>    private void doRegisterBrokerAll(boolean checkOrderConfig, boolean oneway,</a:t>
                      </a:r>
                      <a:br>
                        <a:rPr lang="en-US" sz="1600" kern="0">
                          <a:effectLst/>
                        </a:rPr>
                      </a:br>
                      <a:r>
                        <a:rPr lang="en-US" sz="1600" kern="0">
                          <a:effectLst/>
                        </a:rPr>
                        <a:t>        TopicConfigSerializeWrapper topicConfigWrapper) {</a:t>
                      </a:r>
                      <a:br>
                        <a:rPr lang="en-US" sz="1600" kern="0">
                          <a:effectLst/>
                        </a:rPr>
                      </a:br>
                      <a:r>
                        <a:rPr lang="en-US" sz="1600" kern="0">
                          <a:effectLst/>
                        </a:rPr>
                        <a:t>        List&lt;RegisterBrokerResult&gt; registerBrokerResultList = this.brokerOuterAPI</a:t>
                      </a:r>
                      <a:endParaRPr lang="zh-CN" sz="1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            .registerBrokerAll(</a:t>
                      </a:r>
                      <a:r>
                        <a:rPr lang="en-US" sz="1600" kern="100">
                          <a:effectLst/>
                        </a:rPr>
                        <a:t>				</a:t>
                      </a:r>
                      <a:r>
                        <a:rPr lang="en-US" sz="1600" kern="0">
                          <a:effectLst/>
                        </a:rPr>
                        <a:t>// </a:t>
                      </a:r>
                      <a:r>
                        <a:rPr lang="zh-CN" sz="1600" kern="0">
                          <a:effectLst/>
                        </a:rPr>
                        <a:t>获取</a:t>
                      </a:r>
                      <a:r>
                        <a:rPr lang="en-US" sz="1600" kern="0">
                          <a:effectLst/>
                        </a:rPr>
                        <a:t>Broker</a:t>
                      </a:r>
                      <a:r>
                        <a:rPr lang="zh-CN" sz="1600" kern="0">
                          <a:effectLst/>
                        </a:rPr>
                        <a:t>注册数据</a:t>
                      </a:r>
                      <a:r>
                        <a:rPr lang="en-US" sz="1600" kern="0">
                          <a:effectLst/>
                        </a:rPr>
                        <a:t/>
                      </a:r>
                      <a:br>
                        <a:rPr lang="en-US" sz="1600" kern="0">
                          <a:effectLst/>
                        </a:rPr>
                      </a:br>
                      <a:r>
                        <a:rPr lang="en-US" sz="1600" kern="0">
                          <a:effectLst/>
                        </a:rPr>
                        <a:t>                this.brokerConfig.getBrokerClusterName(),</a:t>
                      </a:r>
                      <a:r>
                        <a:rPr lang="en-US" sz="1600" kern="100">
                          <a:effectLst/>
                        </a:rPr>
                        <a:t>	</a:t>
                      </a:r>
                      <a:r>
                        <a:rPr lang="en-US" sz="1600" kern="0">
                          <a:effectLst/>
                        </a:rPr>
                        <a:t>// </a:t>
                      </a:r>
                      <a:r>
                        <a:rPr lang="zh-CN" sz="1600" kern="0">
                          <a:effectLst/>
                        </a:rPr>
                        <a:t>集群名称</a:t>
                      </a:r>
                      <a:r>
                        <a:rPr lang="en-US" sz="1600" kern="0">
                          <a:effectLst/>
                        </a:rPr>
                        <a:t/>
                      </a:r>
                      <a:br>
                        <a:rPr lang="en-US" sz="1600" kern="0">
                          <a:effectLst/>
                        </a:rPr>
                      </a:br>
                      <a:r>
                        <a:rPr lang="en-US" sz="1600" kern="0">
                          <a:effectLst/>
                        </a:rPr>
                        <a:t>                this.getBrokerAddr(),</a:t>
                      </a:r>
                      <a:r>
                        <a:rPr lang="en-US" sz="1600" kern="100">
                          <a:effectLst/>
                        </a:rPr>
                        <a:t>			</a:t>
                      </a:r>
                      <a:r>
                        <a:rPr lang="en-US" sz="1600" kern="0">
                          <a:effectLst/>
                        </a:rPr>
                        <a:t>// Broker</a:t>
                      </a:r>
                      <a:r>
                        <a:rPr lang="zh-CN" sz="1600" kern="0">
                          <a:effectLst/>
                        </a:rPr>
                        <a:t>地址</a:t>
                      </a:r>
                      <a:r>
                        <a:rPr lang="en-US" sz="1600" kern="0">
                          <a:effectLst/>
                        </a:rPr>
                        <a:t/>
                      </a:r>
                      <a:br>
                        <a:rPr lang="en-US" sz="1600" kern="0">
                          <a:effectLst/>
                        </a:rPr>
                      </a:br>
                      <a:r>
                        <a:rPr lang="en-US" sz="1600" kern="0">
                          <a:effectLst/>
                        </a:rPr>
                        <a:t>                this.brokerConfig.getBrokerName(),</a:t>
                      </a:r>
                      <a:r>
                        <a:rPr lang="en-US" sz="1600" kern="100">
                          <a:effectLst/>
                        </a:rPr>
                        <a:t>		</a:t>
                      </a:r>
                      <a:r>
                        <a:rPr lang="en-US" sz="1600" kern="0">
                          <a:effectLst/>
                        </a:rPr>
                        <a:t>// Broker</a:t>
                      </a:r>
                      <a:r>
                        <a:rPr lang="zh-CN" sz="1600" kern="0">
                          <a:effectLst/>
                        </a:rPr>
                        <a:t>名称</a:t>
                      </a:r>
                      <a:r>
                        <a:rPr lang="en-US" sz="1600" kern="0">
                          <a:effectLst/>
                        </a:rPr>
                        <a:t/>
                      </a:r>
                      <a:br>
                        <a:rPr lang="en-US" sz="1600" kern="0">
                          <a:effectLst/>
                        </a:rPr>
                      </a:br>
                      <a:r>
                        <a:rPr lang="en-US" sz="1600" kern="0">
                          <a:effectLst/>
                        </a:rPr>
                        <a:t>                this.brokerConfig.getBrokerId(),</a:t>
                      </a:r>
                      <a:r>
                        <a:rPr lang="en-US" sz="1600" kern="100">
                          <a:effectLst/>
                        </a:rPr>
                        <a:t>		</a:t>
                      </a:r>
                      <a:r>
                        <a:rPr lang="en-US" sz="1600" kern="0">
                          <a:effectLst/>
                        </a:rPr>
                        <a:t>// BrokerID</a:t>
                      </a:r>
                      <a:br>
                        <a:rPr lang="en-US" sz="1600" kern="0">
                          <a:effectLst/>
                        </a:rPr>
                      </a:br>
                      <a:r>
                        <a:rPr lang="en-US" sz="1600" kern="0">
                          <a:effectLst/>
                        </a:rPr>
                        <a:t>                this.getHAServerAddr(),</a:t>
                      </a:r>
                      <a:r>
                        <a:rPr lang="en-US" sz="1600" kern="100">
                          <a:effectLst/>
                        </a:rPr>
                        <a:t>			</a:t>
                      </a:r>
                      <a:r>
                        <a:rPr lang="en-US" sz="1600" kern="0">
                          <a:effectLst/>
                        </a:rPr>
                        <a:t>// Broker</a:t>
                      </a:r>
                      <a:r>
                        <a:rPr lang="zh-CN" sz="1600" kern="0">
                          <a:effectLst/>
                        </a:rPr>
                        <a:t>分片集群地址</a:t>
                      </a:r>
                      <a:r>
                        <a:rPr lang="en-US" sz="1600" kern="0">
                          <a:effectLst/>
                        </a:rPr>
                        <a:t/>
                      </a:r>
                      <a:br>
                        <a:rPr lang="en-US" sz="1600" kern="0">
                          <a:effectLst/>
                        </a:rPr>
                      </a:br>
                      <a:r>
                        <a:rPr lang="en-US" sz="1600" kern="0">
                          <a:effectLst/>
                        </a:rPr>
                        <a:t>                topicConfigWrapper, </a:t>
                      </a:r>
                      <a:r>
                        <a:rPr lang="en-US" sz="1600" kern="100">
                          <a:effectLst/>
                        </a:rPr>
                        <a:t>				</a:t>
                      </a:r>
                      <a:r>
                        <a:rPr lang="en-US" sz="1600" kern="0">
                          <a:effectLst/>
                        </a:rPr>
                        <a:t>// </a:t>
                      </a:r>
                      <a:r>
                        <a:rPr lang="zh-CN" sz="1600" kern="0">
                          <a:effectLst/>
                        </a:rPr>
                        <a:t>主题配置包装</a:t>
                      </a:r>
                      <a:r>
                        <a:rPr lang="en-US" sz="1600" kern="0">
                          <a:effectLst/>
                        </a:rPr>
                        <a:t/>
                      </a:r>
                      <a:br>
                        <a:rPr lang="en-US" sz="1600" kern="0">
                          <a:effectLst/>
                        </a:rPr>
                      </a:br>
                      <a:r>
                        <a:rPr lang="en-US" sz="1600" kern="0">
                          <a:effectLst/>
                        </a:rPr>
                        <a:t>                this.filterServerManager.buildNewFilterServerList(), // </a:t>
                      </a:r>
                      <a:r>
                        <a:rPr lang="zh-CN" sz="1600" kern="0">
                          <a:effectLst/>
                        </a:rPr>
                        <a:t>过滤配置</a:t>
                      </a:r>
                      <a:r>
                        <a:rPr lang="en-US" sz="1600" kern="0">
                          <a:effectLst/>
                        </a:rPr>
                        <a:t/>
                      </a:r>
                      <a:br>
                        <a:rPr lang="en-US" sz="1600" kern="0">
                          <a:effectLst/>
                        </a:rPr>
                      </a:br>
                      <a:r>
                        <a:rPr lang="en-US" sz="1600" kern="0">
                          <a:effectLst/>
                        </a:rPr>
                        <a:t>                oneway, </a:t>
                      </a:r>
                      <a:r>
                        <a:rPr lang="en-US" sz="1600" kern="100">
                          <a:effectLst/>
                        </a:rPr>
                        <a:t>					</a:t>
                      </a:r>
                      <a:r>
                        <a:rPr lang="en-US" sz="1600" kern="0">
                          <a:effectLst/>
                        </a:rPr>
                        <a:t>// </a:t>
                      </a:r>
                      <a:r>
                        <a:rPr lang="zh-CN" sz="1600" kern="0">
                          <a:effectLst/>
                        </a:rPr>
                        <a:t>单向信息标记</a:t>
                      </a:r>
                      <a:r>
                        <a:rPr lang="en-US" sz="1600" kern="0">
                          <a:effectLst/>
                        </a:rPr>
                        <a:t/>
                      </a:r>
                      <a:br>
                        <a:rPr lang="en-US" sz="1600" kern="0">
                          <a:effectLst/>
                        </a:rPr>
                      </a:br>
                      <a:r>
                        <a:rPr lang="en-US" sz="1600" kern="0">
                          <a:effectLst/>
                        </a:rPr>
                        <a:t>                this.brokerConfig.getRegisterBrokerTimeoutMills(), // </a:t>
                      </a:r>
                      <a:r>
                        <a:rPr lang="zh-CN" sz="1600" kern="0">
                          <a:effectLst/>
                        </a:rPr>
                        <a:t>超时时间</a:t>
                      </a:r>
                      <a:r>
                        <a:rPr lang="en-US" sz="1600" kern="0">
                          <a:effectLst/>
                        </a:rPr>
                        <a:t/>
                      </a:r>
                      <a:br>
                        <a:rPr lang="en-US" sz="1600" kern="0">
                          <a:effectLst/>
                        </a:rPr>
                      </a:br>
                      <a:r>
                        <a:rPr lang="en-US" sz="1600" kern="0">
                          <a:effectLst/>
                        </a:rPr>
                        <a:t>                this.brokerConfig.isCompressedRegister());</a:t>
                      </a:r>
                      <a:r>
                        <a:rPr lang="en-US" sz="1600" kern="100">
                          <a:effectLst/>
                        </a:rPr>
                        <a:t>	</a:t>
                      </a:r>
                      <a:r>
                        <a:rPr lang="en-US" sz="1600" kern="0">
                          <a:effectLst/>
                        </a:rPr>
                        <a:t>// </a:t>
                      </a:r>
                      <a:r>
                        <a:rPr lang="zh-CN" sz="1600" kern="0">
                          <a:effectLst/>
                        </a:rPr>
                        <a:t>是否压缩注册</a:t>
                      </a:r>
                      <a:r>
                        <a:rPr lang="en-US" sz="1600" kern="0">
                          <a:effectLst/>
                        </a:rPr>
                        <a:t/>
                      </a:r>
                      <a:br>
                        <a:rPr lang="en-US" sz="1600" kern="0">
                          <a:effectLst/>
                        </a:rPr>
                      </a:br>
                      <a:r>
                        <a:rPr lang="en-US" sz="1600" kern="0">
                          <a:effectLst/>
                        </a:rPr>
                        <a:t>            // </a:t>
                      </a:r>
                      <a:r>
                        <a:rPr lang="zh-CN" sz="1600" kern="0">
                          <a:effectLst/>
                        </a:rPr>
                        <a:t>其他代码略</a:t>
                      </a:r>
                      <a:r>
                        <a:rPr lang="en-US" sz="1600" kern="0">
                          <a:effectLst/>
                        </a:rPr>
                        <a:t>...</a:t>
                      </a:r>
                      <a:br>
                        <a:rPr lang="en-US" sz="1600" kern="0">
                          <a:effectLst/>
                        </a:rPr>
                      </a:br>
                      <a:r>
                        <a:rPr lang="en-US" sz="1600" kern="0">
                          <a:effectLst/>
                        </a:rPr>
                        <a:t>    }</a:t>
                      </a:r>
                      <a:br>
                        <a:rPr lang="en-US" sz="1600" kern="0">
                          <a:effectLst/>
                        </a:rPr>
                      </a:b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73518255"/>
                  </a:ext>
                </a:extLst>
              </a:tr>
            </a:tbl>
          </a:graphicData>
        </a:graphic>
      </p:graphicFrame>
    </p:spTree>
    <p:extLst>
      <p:ext uri="{BB962C8B-B14F-4D97-AF65-F5344CB8AC3E}">
        <p14:creationId xmlns:p14="http://schemas.microsoft.com/office/powerpoint/2010/main" val="14226306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BrokerOuterAPI.registerBrokerAll()</a:t>
            </a:r>
            <a:endParaRPr lang="zh-CN" altLang="en-US"/>
          </a:p>
        </p:txBody>
      </p:sp>
      <p:graphicFrame>
        <p:nvGraphicFramePr>
          <p:cNvPr id="4" name="表格 3"/>
          <p:cNvGraphicFramePr>
            <a:graphicFrameLocks noGrp="1"/>
          </p:cNvGraphicFramePr>
          <p:nvPr>
            <p:extLst/>
          </p:nvPr>
        </p:nvGraphicFramePr>
        <p:xfrm>
          <a:off x="209807" y="849087"/>
          <a:ext cx="11723960" cy="5737980"/>
        </p:xfrm>
        <a:graphic>
          <a:graphicData uri="http://schemas.openxmlformats.org/drawingml/2006/table">
            <a:tbl>
              <a:tblPr firstRow="1" firstCol="1" lastRow="1" lastCol="1" bandRow="1" bandCol="1">
                <a:tableStyleId>{5940675A-B579-460E-94D1-54222C63F5DA}</a:tableStyleId>
              </a:tblPr>
              <a:tblGrid>
                <a:gridCol w="11723960">
                  <a:extLst>
                    <a:ext uri="{9D8B030D-6E8A-4147-A177-3AD203B41FA5}">
                      <a16:colId xmlns:a16="http://schemas.microsoft.com/office/drawing/2014/main" val="4253850136"/>
                    </a:ext>
                  </a:extLst>
                </a:gridCol>
              </a:tblGrid>
              <a:tr h="573798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a:effectLst/>
                        </a:rPr>
                        <a:t>package org.apache.rocketmq.broker.out;</a:t>
                      </a:r>
                      <a:br>
                        <a:rPr lang="en-US" sz="600" kern="0">
                          <a:effectLst/>
                        </a:rPr>
                      </a:br>
                      <a:r>
                        <a:rPr lang="en-US" sz="600" kern="0">
                          <a:effectLst/>
                        </a:rPr>
                        <a:t>public class BrokerOuterAPI {</a:t>
                      </a:r>
                      <a:br>
                        <a:rPr lang="en-US" sz="600" kern="0">
                          <a:effectLst/>
                        </a:rPr>
                      </a:br>
                      <a:r>
                        <a:rPr lang="en-US" sz="600" kern="0">
                          <a:effectLst/>
                        </a:rPr>
                        <a:t>    public List&lt;RegisterBrokerResult&gt; registerBrokerAll(</a:t>
                      </a:r>
                      <a:r>
                        <a:rPr lang="en-US" sz="600" kern="100">
                          <a:effectLst/>
                        </a:rPr>
                        <a:t>	</a:t>
                      </a:r>
                      <a:r>
                        <a:rPr lang="en-US" sz="600" kern="0">
                          <a:effectLst/>
                        </a:rPr>
                        <a:t>// </a:t>
                      </a:r>
                      <a:r>
                        <a:rPr lang="zh-CN" sz="600" kern="0">
                          <a:effectLst/>
                        </a:rPr>
                        <a:t>发送心跳数据</a:t>
                      </a:r>
                      <a:r>
                        <a:rPr lang="en-US" sz="600" kern="0">
                          <a:effectLst/>
                        </a:rPr>
                        <a:t/>
                      </a:r>
                      <a:br>
                        <a:rPr lang="en-US" sz="600" kern="0">
                          <a:effectLst/>
                        </a:rPr>
                      </a:br>
                      <a:r>
                        <a:rPr lang="en-US" sz="600" kern="0">
                          <a:effectLst/>
                        </a:rPr>
                        <a:t>        final String clusterName, </a:t>
                      </a:r>
                      <a:r>
                        <a:rPr lang="en-US" sz="600" kern="100">
                          <a:effectLst/>
                        </a:rPr>
                        <a:t>				</a:t>
                      </a:r>
                      <a:r>
                        <a:rPr lang="en-US" sz="600" kern="0">
                          <a:effectLst/>
                        </a:rPr>
                        <a:t>// </a:t>
                      </a:r>
                      <a:r>
                        <a:rPr lang="zh-CN" sz="600" kern="0">
                          <a:effectLst/>
                        </a:rPr>
                        <a:t>集群名称</a:t>
                      </a:r>
                      <a:r>
                        <a:rPr lang="en-US" sz="600" kern="0">
                          <a:effectLst/>
                        </a:rPr>
                        <a:t/>
                      </a:r>
                      <a:br>
                        <a:rPr lang="en-US" sz="600" kern="0">
                          <a:effectLst/>
                        </a:rPr>
                      </a:br>
                      <a:r>
                        <a:rPr lang="en-US" sz="600" kern="0">
                          <a:effectLst/>
                        </a:rPr>
                        <a:t>        final String brokerAddr, </a:t>
                      </a:r>
                      <a:r>
                        <a:rPr lang="en-US" sz="600" kern="100">
                          <a:effectLst/>
                        </a:rPr>
                        <a:t>				</a:t>
                      </a:r>
                      <a:r>
                        <a:rPr lang="en-US" sz="600" kern="0">
                          <a:effectLst/>
                        </a:rPr>
                        <a:t>// Broker</a:t>
                      </a:r>
                      <a:r>
                        <a:rPr lang="zh-CN" sz="600" kern="0">
                          <a:effectLst/>
                        </a:rPr>
                        <a:t>地址</a:t>
                      </a:r>
                      <a:r>
                        <a:rPr lang="en-US" sz="600" kern="0">
                          <a:effectLst/>
                        </a:rPr>
                        <a:t/>
                      </a:r>
                      <a:br>
                        <a:rPr lang="en-US" sz="600" kern="0">
                          <a:effectLst/>
                        </a:rPr>
                      </a:br>
                      <a:r>
                        <a:rPr lang="en-US" sz="600" kern="0">
                          <a:effectLst/>
                        </a:rPr>
                        <a:t>        final String brokerName, </a:t>
                      </a:r>
                      <a:r>
                        <a:rPr lang="en-US" sz="600" kern="100">
                          <a:effectLst/>
                        </a:rPr>
                        <a:t>				</a:t>
                      </a:r>
                      <a:r>
                        <a:rPr lang="en-US" sz="600" kern="0">
                          <a:effectLst/>
                        </a:rPr>
                        <a:t>// Broker</a:t>
                      </a:r>
                      <a:r>
                        <a:rPr lang="zh-CN" sz="600" kern="0">
                          <a:effectLst/>
                        </a:rPr>
                        <a:t>名称</a:t>
                      </a:r>
                      <a:r>
                        <a:rPr lang="en-US" sz="600" kern="0">
                          <a:effectLst/>
                        </a:rPr>
                        <a:t/>
                      </a:r>
                      <a:br>
                        <a:rPr lang="en-US" sz="600" kern="0">
                          <a:effectLst/>
                        </a:rPr>
                      </a:br>
                      <a:r>
                        <a:rPr lang="en-US" sz="600" kern="0">
                          <a:effectLst/>
                        </a:rPr>
                        <a:t>        final long brokerId, </a:t>
                      </a:r>
                      <a:r>
                        <a:rPr lang="en-US" sz="600" kern="100">
                          <a:effectLst/>
                        </a:rPr>
                        <a:t>				</a:t>
                      </a:r>
                      <a:r>
                        <a:rPr lang="en-US" sz="600" kern="0">
                          <a:effectLst/>
                        </a:rPr>
                        <a:t>// BrokerID</a:t>
                      </a:r>
                      <a:br>
                        <a:rPr lang="en-US" sz="600" kern="0">
                          <a:effectLst/>
                        </a:rPr>
                      </a:br>
                      <a:r>
                        <a:rPr lang="en-US" sz="600" kern="0">
                          <a:effectLst/>
                        </a:rPr>
                        <a:t>        final String haServerAddr, </a:t>
                      </a:r>
                      <a:r>
                        <a:rPr lang="en-US" sz="600" kern="100">
                          <a:effectLst/>
                        </a:rPr>
                        <a:t>				</a:t>
                      </a:r>
                      <a:r>
                        <a:rPr lang="en-US" sz="600" kern="0">
                          <a:effectLst/>
                        </a:rPr>
                        <a:t>// HA</a:t>
                      </a:r>
                      <a:r>
                        <a:rPr lang="zh-CN" sz="600" kern="0">
                          <a:effectLst/>
                        </a:rPr>
                        <a:t>服务地址</a:t>
                      </a:r>
                      <a:r>
                        <a:rPr lang="en-US" sz="600" kern="0">
                          <a:effectLst/>
                        </a:rPr>
                        <a:t/>
                      </a:r>
                      <a:br>
                        <a:rPr lang="en-US" sz="600" kern="0">
                          <a:effectLst/>
                        </a:rPr>
                      </a:br>
                      <a:r>
                        <a:rPr lang="en-US" sz="600" kern="0">
                          <a:effectLst/>
                        </a:rPr>
                        <a:t>        final TopicConfigSerializeWrapper topicConfigWrapper,// </a:t>
                      </a:r>
                      <a:r>
                        <a:rPr lang="zh-CN" sz="600" kern="0">
                          <a:effectLst/>
                        </a:rPr>
                        <a:t>主题配置项</a:t>
                      </a:r>
                      <a:r>
                        <a:rPr lang="en-US" sz="600" kern="0">
                          <a:effectLst/>
                        </a:rPr>
                        <a:t/>
                      </a:r>
                      <a:br>
                        <a:rPr lang="en-US" sz="600" kern="0">
                          <a:effectLst/>
                        </a:rPr>
                      </a:br>
                      <a:r>
                        <a:rPr lang="en-US" sz="600" kern="0">
                          <a:effectLst/>
                        </a:rPr>
                        <a:t>        final List&lt;String&gt; filterServerList, </a:t>
                      </a:r>
                      <a:r>
                        <a:rPr lang="en-US" sz="600" kern="100">
                          <a:effectLst/>
                        </a:rPr>
                        <a:t>		</a:t>
                      </a:r>
                      <a:r>
                        <a:rPr lang="en-US" sz="600" kern="0">
                          <a:effectLst/>
                        </a:rPr>
                        <a:t>// </a:t>
                      </a:r>
                      <a:r>
                        <a:rPr lang="zh-CN" sz="600" kern="0">
                          <a:effectLst/>
                        </a:rPr>
                        <a:t>服务过滤</a:t>
                      </a:r>
                      <a:r>
                        <a:rPr lang="en-US" sz="600" kern="0">
                          <a:effectLst/>
                        </a:rPr>
                        <a:t/>
                      </a:r>
                      <a:br>
                        <a:rPr lang="en-US" sz="600" kern="0">
                          <a:effectLst/>
                        </a:rPr>
                      </a:br>
                      <a:r>
                        <a:rPr lang="en-US" sz="600" kern="0">
                          <a:effectLst/>
                        </a:rPr>
                        <a:t>        final boolean oneway, </a:t>
                      </a:r>
                      <a:r>
                        <a:rPr lang="en-US" sz="600" kern="100">
                          <a:effectLst/>
                        </a:rPr>
                        <a:t>				</a:t>
                      </a:r>
                      <a:r>
                        <a:rPr lang="en-US" sz="600" kern="0">
                          <a:effectLst/>
                        </a:rPr>
                        <a:t>// </a:t>
                      </a:r>
                      <a:r>
                        <a:rPr lang="zh-CN" sz="600" kern="0">
                          <a:effectLst/>
                        </a:rPr>
                        <a:t>单向消息</a:t>
                      </a:r>
                      <a:r>
                        <a:rPr lang="en-US" sz="600" kern="0">
                          <a:effectLst/>
                        </a:rPr>
                        <a:t/>
                      </a:r>
                      <a:br>
                        <a:rPr lang="en-US" sz="600" kern="0">
                          <a:effectLst/>
                        </a:rPr>
                      </a:br>
                      <a:r>
                        <a:rPr lang="en-US" sz="600" kern="0">
                          <a:effectLst/>
                        </a:rPr>
                        <a:t>        final int timeoutMills, </a:t>
                      </a:r>
                      <a:r>
                        <a:rPr lang="en-US" sz="600" kern="100">
                          <a:effectLst/>
                        </a:rPr>
                        <a:t>				</a:t>
                      </a:r>
                      <a:r>
                        <a:rPr lang="en-US" sz="600" kern="0">
                          <a:effectLst/>
                        </a:rPr>
                        <a:t>// </a:t>
                      </a:r>
                      <a:r>
                        <a:rPr lang="zh-CN" sz="600" kern="0">
                          <a:effectLst/>
                        </a:rPr>
                        <a:t>注册超时时间</a:t>
                      </a:r>
                      <a:r>
                        <a:rPr lang="en-US" sz="600" kern="0">
                          <a:effectLst/>
                        </a:rPr>
                        <a:t/>
                      </a:r>
                      <a:br>
                        <a:rPr lang="en-US" sz="600" kern="0">
                          <a:effectLst/>
                        </a:rPr>
                      </a:br>
                      <a:r>
                        <a:rPr lang="en-US" sz="600" kern="0">
                          <a:effectLst/>
                        </a:rPr>
                        <a:t>        final boolean compressed) { </a:t>
                      </a:r>
                      <a:r>
                        <a:rPr lang="en-US" sz="600" kern="100">
                          <a:effectLst/>
                        </a:rPr>
                        <a:t>			</a:t>
                      </a:r>
                      <a:r>
                        <a:rPr lang="en-US" sz="600" kern="0">
                          <a:effectLst/>
                        </a:rPr>
                        <a:t>// </a:t>
                      </a:r>
                      <a:r>
                        <a:rPr lang="zh-CN" sz="600" kern="0">
                          <a:effectLst/>
                        </a:rPr>
                        <a:t>是否压缩</a:t>
                      </a:r>
                      <a:r>
                        <a:rPr lang="en-US" sz="600" kern="0">
                          <a:effectLst/>
                        </a:rPr>
                        <a:t/>
                      </a:r>
                      <a:br>
                        <a:rPr lang="en-US" sz="600" kern="0">
                          <a:effectLst/>
                        </a:rPr>
                      </a:br>
                      <a:r>
                        <a:rPr lang="en-US" sz="600" kern="0">
                          <a:effectLst/>
                        </a:rPr>
                        <a:t>        final List&lt;RegisterBrokerResult&gt; registerBrokerResultList =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new CopyOnWriteArrayList&lt;&gt;(); </a:t>
                      </a:r>
                      <a:r>
                        <a:rPr lang="en-US" sz="600" kern="100">
                          <a:effectLst/>
                        </a:rPr>
                        <a:t>		</a:t>
                      </a:r>
                      <a:r>
                        <a:rPr lang="en-US" sz="600" kern="0">
                          <a:effectLst/>
                        </a:rPr>
                        <a:t>// </a:t>
                      </a:r>
                      <a:r>
                        <a:rPr lang="zh-CN" sz="600" kern="0">
                          <a:effectLst/>
                        </a:rPr>
                        <a:t>保存注册结果</a:t>
                      </a:r>
                      <a:r>
                        <a:rPr lang="en-US" sz="600" kern="0">
                          <a:effectLst/>
                        </a:rPr>
                        <a:t/>
                      </a:r>
                      <a:br>
                        <a:rPr lang="en-US" sz="600" kern="0">
                          <a:effectLst/>
                        </a:rPr>
                      </a:br>
                      <a:r>
                        <a:rPr lang="en-US" sz="600" kern="0">
                          <a:effectLst/>
                        </a:rPr>
                        <a:t>        List&lt;String&gt; nameServerAddressList = this.remotingClient</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.getNameServerAddressList();</a:t>
                      </a:r>
                      <a:r>
                        <a:rPr lang="en-US" sz="600" kern="100">
                          <a:effectLst/>
                        </a:rPr>
                        <a:t>		</a:t>
                      </a:r>
                      <a:r>
                        <a:rPr lang="en-US" sz="600" kern="0">
                          <a:effectLst/>
                        </a:rPr>
                        <a:t>// </a:t>
                      </a:r>
                      <a:r>
                        <a:rPr lang="zh-CN" sz="600" kern="0">
                          <a:effectLst/>
                        </a:rPr>
                        <a:t>获取</a:t>
                      </a:r>
                      <a:r>
                        <a:rPr lang="en-US" sz="600" kern="0">
                          <a:effectLst/>
                        </a:rPr>
                        <a:t>NameServer</a:t>
                      </a:r>
                      <a:r>
                        <a:rPr lang="zh-CN" sz="600" kern="0">
                          <a:effectLst/>
                        </a:rPr>
                        <a:t>地址</a:t>
                      </a:r>
                      <a:r>
                        <a:rPr lang="en-US" sz="600" kern="0">
                          <a:effectLst/>
                        </a:rPr>
                        <a:t/>
                      </a:r>
                      <a:br>
                        <a:rPr lang="en-US" sz="600" kern="0">
                          <a:effectLst/>
                        </a:rPr>
                      </a:br>
                      <a:r>
                        <a:rPr lang="en-US" sz="600" kern="0">
                          <a:effectLst/>
                        </a:rPr>
                        <a:t>        if (nameServerAddressList != null &amp;&amp;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nameServerAddressList.size() &gt; 0) { </a:t>
                      </a:r>
                      <a:r>
                        <a:rPr lang="en-US" sz="600" kern="100">
                          <a:effectLst/>
                        </a:rPr>
                        <a:t>	</a:t>
                      </a:r>
                      <a:r>
                        <a:rPr lang="en-US" sz="600" kern="0">
                          <a:effectLst/>
                        </a:rPr>
                        <a:t>// </a:t>
                      </a:r>
                      <a:r>
                        <a:rPr lang="zh-CN" sz="600" kern="0">
                          <a:effectLst/>
                        </a:rPr>
                        <a:t>判断是否存在</a:t>
                      </a:r>
                      <a:r>
                        <a:rPr lang="en-US" sz="600" kern="0">
                          <a:effectLst/>
                        </a:rPr>
                        <a:t>NameServer</a:t>
                      </a:r>
                      <a:r>
                        <a:rPr lang="zh-CN" sz="600" kern="0">
                          <a:effectLst/>
                        </a:rPr>
                        <a:t>地址</a:t>
                      </a:r>
                      <a:r>
                        <a:rPr lang="en-US" sz="600" kern="0">
                          <a:effectLst/>
                        </a:rPr>
                        <a:t/>
                      </a:r>
                      <a:br>
                        <a:rPr lang="en-US" sz="600" kern="0">
                          <a:effectLst/>
                        </a:rPr>
                      </a:br>
                      <a:r>
                        <a:rPr lang="en-US" sz="600" kern="0">
                          <a:effectLst/>
                        </a:rPr>
                        <a:t>            final RegisterBrokerRequestHeader requestHeader =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new RegisterBrokerRequestHeader();</a:t>
                      </a:r>
                      <a:r>
                        <a:rPr lang="en-US" sz="600" kern="100">
                          <a:effectLst/>
                        </a:rPr>
                        <a:t>	</a:t>
                      </a:r>
                      <a:r>
                        <a:rPr lang="en-US" sz="600" kern="0">
                          <a:effectLst/>
                        </a:rPr>
                        <a:t>// Broker</a:t>
                      </a:r>
                      <a:r>
                        <a:rPr lang="zh-CN" sz="600" kern="0">
                          <a:effectLst/>
                        </a:rPr>
                        <a:t>注册头信息</a:t>
                      </a:r>
                      <a:r>
                        <a:rPr lang="en-US" sz="600" kern="0">
                          <a:effectLst/>
                        </a:rPr>
                        <a:t/>
                      </a:r>
                      <a:br>
                        <a:rPr lang="en-US" sz="600" kern="0">
                          <a:effectLst/>
                        </a:rPr>
                      </a:br>
                      <a:r>
                        <a:rPr lang="en-US" sz="600" kern="0">
                          <a:effectLst/>
                        </a:rPr>
                        <a:t>            requestHeader.setBrokerAddr(brokerAddr); </a:t>
                      </a:r>
                      <a:r>
                        <a:rPr lang="en-US" sz="600" kern="100">
                          <a:effectLst/>
                        </a:rPr>
                        <a:t>		</a:t>
                      </a:r>
                      <a:r>
                        <a:rPr lang="en-US" sz="600" kern="0">
                          <a:effectLst/>
                        </a:rPr>
                        <a:t>// Broker</a:t>
                      </a:r>
                      <a:r>
                        <a:rPr lang="zh-CN" sz="600" kern="0">
                          <a:effectLst/>
                        </a:rPr>
                        <a:t>地址</a:t>
                      </a:r>
                      <a:r>
                        <a:rPr lang="en-US" sz="600" kern="0">
                          <a:effectLst/>
                        </a:rPr>
                        <a:t/>
                      </a:r>
                      <a:br>
                        <a:rPr lang="en-US" sz="600" kern="0">
                          <a:effectLst/>
                        </a:rPr>
                      </a:br>
                      <a:r>
                        <a:rPr lang="en-US" sz="600" kern="0">
                          <a:effectLst/>
                        </a:rPr>
                        <a:t>            requestHeader.setBrokerId(brokerId); </a:t>
                      </a:r>
                      <a:r>
                        <a:rPr lang="en-US" sz="600" kern="100">
                          <a:effectLst/>
                        </a:rPr>
                        <a:t>		</a:t>
                      </a:r>
                      <a:r>
                        <a:rPr lang="en-US" sz="600" kern="0">
                          <a:effectLst/>
                        </a:rPr>
                        <a:t>// BrokerID</a:t>
                      </a:r>
                      <a:br>
                        <a:rPr lang="en-US" sz="600" kern="0">
                          <a:effectLst/>
                        </a:rPr>
                      </a:br>
                      <a:r>
                        <a:rPr lang="en-US" sz="600" kern="0">
                          <a:effectLst/>
                        </a:rPr>
                        <a:t>            requestHeader.setBrokerName(brokerName); </a:t>
                      </a:r>
                      <a:r>
                        <a:rPr lang="en-US" sz="600" kern="100">
                          <a:effectLst/>
                        </a:rPr>
                        <a:t>		</a:t>
                      </a:r>
                      <a:r>
                        <a:rPr lang="en-US" sz="600" kern="0">
                          <a:effectLst/>
                        </a:rPr>
                        <a:t>// Broker</a:t>
                      </a:r>
                      <a:r>
                        <a:rPr lang="zh-CN" sz="600" kern="0">
                          <a:effectLst/>
                        </a:rPr>
                        <a:t>名称</a:t>
                      </a:r>
                      <a:r>
                        <a:rPr lang="en-US" sz="600" kern="0">
                          <a:effectLst/>
                        </a:rPr>
                        <a:t/>
                      </a:r>
                      <a:br>
                        <a:rPr lang="en-US" sz="600" kern="0">
                          <a:effectLst/>
                        </a:rPr>
                      </a:br>
                      <a:r>
                        <a:rPr lang="en-US" sz="600" kern="0">
                          <a:effectLst/>
                        </a:rPr>
                        <a:t>            requestHeader.setClusterName(clusterName); </a:t>
                      </a:r>
                      <a:r>
                        <a:rPr lang="en-US" sz="600" kern="100">
                          <a:effectLst/>
                        </a:rPr>
                        <a:t>	</a:t>
                      </a:r>
                      <a:r>
                        <a:rPr lang="en-US" sz="600" kern="0">
                          <a:effectLst/>
                        </a:rPr>
                        <a:t>// </a:t>
                      </a:r>
                      <a:r>
                        <a:rPr lang="zh-CN" sz="600" kern="0">
                          <a:effectLst/>
                        </a:rPr>
                        <a:t>集群名称</a:t>
                      </a:r>
                      <a:r>
                        <a:rPr lang="en-US" sz="600" kern="0">
                          <a:effectLst/>
                        </a:rPr>
                        <a:t/>
                      </a:r>
                      <a:br>
                        <a:rPr lang="en-US" sz="600" kern="0">
                          <a:effectLst/>
                        </a:rPr>
                      </a:br>
                      <a:r>
                        <a:rPr lang="en-US" sz="600" kern="0">
                          <a:effectLst/>
                        </a:rPr>
                        <a:t>            requestHeader.setHaServerAddr(haServerAddr); </a:t>
                      </a:r>
                      <a:r>
                        <a:rPr lang="en-US" sz="600" kern="100">
                          <a:effectLst/>
                        </a:rPr>
                        <a:t>	</a:t>
                      </a:r>
                      <a:r>
                        <a:rPr lang="en-US" sz="600" kern="0">
                          <a:effectLst/>
                        </a:rPr>
                        <a:t>// HA</a:t>
                      </a:r>
                      <a:r>
                        <a:rPr lang="zh-CN" sz="600" kern="0">
                          <a:effectLst/>
                        </a:rPr>
                        <a:t>服务地址</a:t>
                      </a:r>
                      <a:r>
                        <a:rPr lang="en-US" sz="600" kern="0">
                          <a:effectLst/>
                        </a:rPr>
                        <a:t/>
                      </a:r>
                      <a:br>
                        <a:rPr lang="en-US" sz="600" kern="0">
                          <a:effectLst/>
                        </a:rPr>
                      </a:br>
                      <a:r>
                        <a:rPr lang="en-US" sz="600" kern="0">
                          <a:effectLst/>
                        </a:rPr>
                        <a:t>            requestHeader.setCompressed(compressed); </a:t>
                      </a:r>
                      <a:r>
                        <a:rPr lang="en-US" sz="600" kern="100">
                          <a:effectLst/>
                        </a:rPr>
                        <a:t>		</a:t>
                      </a:r>
                      <a:r>
                        <a:rPr lang="en-US" sz="600" kern="0">
                          <a:effectLst/>
                        </a:rPr>
                        <a:t>// </a:t>
                      </a:r>
                      <a:r>
                        <a:rPr lang="zh-CN" sz="600" kern="0">
                          <a:effectLst/>
                        </a:rPr>
                        <a:t>压缩配置</a:t>
                      </a:r>
                      <a:r>
                        <a:rPr lang="en-US" sz="600" kern="0">
                          <a:effectLst/>
                        </a:rPr>
                        <a:t/>
                      </a:r>
                      <a:br>
                        <a:rPr lang="en-US" sz="600" kern="0">
                          <a:effectLst/>
                        </a:rPr>
                      </a:br>
                      <a:r>
                        <a:rPr lang="en-US" sz="600" kern="0">
                          <a:effectLst/>
                        </a:rPr>
                        <a:t>            RegisterBrokerBody requestBody = new RegisterBrokerBody(); // Broker</a:t>
                      </a:r>
                      <a:r>
                        <a:rPr lang="zh-CN" sz="600" kern="0">
                          <a:effectLst/>
                        </a:rPr>
                        <a:t>注册主体</a:t>
                      </a:r>
                      <a:r>
                        <a:rPr lang="en-US" sz="600" kern="0">
                          <a:effectLst/>
                        </a:rPr>
                        <a:t/>
                      </a:r>
                      <a:br>
                        <a:rPr lang="en-US" sz="600" kern="0">
                          <a:effectLst/>
                        </a:rPr>
                      </a:br>
                      <a:r>
                        <a:rPr lang="en-US" sz="600" kern="0">
                          <a:effectLst/>
                        </a:rPr>
                        <a:t>            requestBody.setTopicConfigSerializeWrapper(topicConfigWrapper); // </a:t>
                      </a:r>
                      <a:r>
                        <a:rPr lang="zh-CN" sz="600" kern="0">
                          <a:effectLst/>
                        </a:rPr>
                        <a:t>主题数据</a:t>
                      </a:r>
                      <a:r>
                        <a:rPr lang="en-US" sz="600" kern="0">
                          <a:effectLst/>
                        </a:rPr>
                        <a:t/>
                      </a:r>
                      <a:br>
                        <a:rPr lang="en-US" sz="600" kern="0">
                          <a:effectLst/>
                        </a:rPr>
                      </a:br>
                      <a:r>
                        <a:rPr lang="en-US" sz="600" kern="0">
                          <a:effectLst/>
                        </a:rPr>
                        <a:t>            requestBody.setFilterServerList(filterServerList);</a:t>
                      </a:r>
                      <a:r>
                        <a:rPr lang="en-US" sz="600" kern="100">
                          <a:effectLst/>
                        </a:rPr>
                        <a:t> 	</a:t>
                      </a:r>
                      <a:r>
                        <a:rPr lang="en-US" sz="600" kern="0">
                          <a:effectLst/>
                        </a:rPr>
                        <a:t>// </a:t>
                      </a:r>
                      <a:r>
                        <a:rPr lang="zh-CN" sz="600" kern="0">
                          <a:effectLst/>
                        </a:rPr>
                        <a:t>服务过滤</a:t>
                      </a:r>
                      <a:r>
                        <a:rPr lang="en-US" sz="600" kern="0">
                          <a:effectLst/>
                        </a:rPr>
                        <a:t/>
                      </a:r>
                      <a:br>
                        <a:rPr lang="en-US" sz="600" kern="0">
                          <a:effectLst/>
                        </a:rPr>
                      </a:br>
                      <a:r>
                        <a:rPr lang="en-US" sz="600" kern="0">
                          <a:effectLst/>
                        </a:rPr>
                        <a:t>            final byte[] body = requestBody.encode(compressed); </a:t>
                      </a:r>
                      <a:r>
                        <a:rPr lang="en-US" sz="600" kern="100">
                          <a:effectLst/>
                        </a:rPr>
                        <a:t>	</a:t>
                      </a:r>
                      <a:r>
                        <a:rPr lang="en-US" sz="600" kern="0">
                          <a:effectLst/>
                        </a:rPr>
                        <a:t>// </a:t>
                      </a:r>
                      <a:r>
                        <a:rPr lang="zh-CN" sz="600" kern="0">
                          <a:effectLst/>
                        </a:rPr>
                        <a:t>数据编码</a:t>
                      </a:r>
                      <a:r>
                        <a:rPr lang="en-US" sz="600" kern="0">
                          <a:effectLst/>
                        </a:rPr>
                        <a:t/>
                      </a:r>
                      <a:br>
                        <a:rPr lang="en-US" sz="600" kern="0">
                          <a:effectLst/>
                        </a:rPr>
                      </a:br>
                      <a:r>
                        <a:rPr lang="en-US" sz="600" kern="0">
                          <a:effectLst/>
                        </a:rPr>
                        <a:t>            final int bodyCrc32 = UtilAll.crc32(body); </a:t>
                      </a:r>
                      <a:r>
                        <a:rPr lang="en-US" sz="600" kern="100">
                          <a:effectLst/>
                        </a:rPr>
                        <a:t>	</a:t>
                      </a:r>
                      <a:r>
                        <a:rPr lang="en-US" sz="600" kern="0">
                          <a:effectLst/>
                        </a:rPr>
                        <a:t>// CRC</a:t>
                      </a:r>
                      <a:r>
                        <a:rPr lang="zh-CN" sz="600" kern="0">
                          <a:effectLst/>
                        </a:rPr>
                        <a:t>校验</a:t>
                      </a:r>
                      <a:r>
                        <a:rPr lang="en-US" sz="600" kern="0">
                          <a:effectLst/>
                        </a:rPr>
                        <a:t/>
                      </a:r>
                      <a:br>
                        <a:rPr lang="en-US" sz="600" kern="0">
                          <a:effectLst/>
                        </a:rPr>
                      </a:br>
                      <a:r>
                        <a:rPr lang="en-US" sz="600" kern="0">
                          <a:effectLst/>
                        </a:rPr>
                        <a:t>            requestHeader.setBodyCrc32(bodyCrc32); </a:t>
                      </a:r>
                      <a:r>
                        <a:rPr lang="en-US" sz="600" kern="100">
                          <a:effectLst/>
                        </a:rPr>
                        <a:t>		</a:t>
                      </a:r>
                      <a:r>
                        <a:rPr lang="en-US" sz="600" kern="0">
                          <a:effectLst/>
                        </a:rPr>
                        <a:t>// </a:t>
                      </a:r>
                      <a:r>
                        <a:rPr lang="zh-CN" sz="600" kern="0">
                          <a:effectLst/>
                        </a:rPr>
                        <a:t>设置</a:t>
                      </a:r>
                      <a:r>
                        <a:rPr lang="en-US" sz="600" kern="0">
                          <a:effectLst/>
                        </a:rPr>
                        <a:t>CRC</a:t>
                      </a:r>
                      <a:r>
                        <a:rPr lang="zh-CN" sz="600" kern="0">
                          <a:effectLst/>
                        </a:rPr>
                        <a:t>头信息</a:t>
                      </a:r>
                      <a:r>
                        <a:rPr lang="en-US" sz="600" kern="0">
                          <a:effectLst/>
                        </a:rPr>
                        <a:t/>
                      </a:r>
                      <a:br>
                        <a:rPr lang="en-US" sz="600" kern="0">
                          <a:effectLst/>
                        </a:rPr>
                      </a:br>
                      <a:r>
                        <a:rPr lang="en-US" sz="600" kern="0">
                          <a:effectLst/>
                        </a:rPr>
                        <a:t>            final CountDownLatch countDownLatch =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new CountDownLatch(nameServerAddressList.size());</a:t>
                      </a:r>
                      <a:r>
                        <a:rPr lang="en-US" sz="600" kern="100">
                          <a:effectLst/>
                        </a:rPr>
                        <a:t>	</a:t>
                      </a:r>
                      <a:r>
                        <a:rPr lang="en-US" sz="600" kern="0">
                          <a:effectLst/>
                        </a:rPr>
                        <a:t>// </a:t>
                      </a:r>
                      <a:r>
                        <a:rPr lang="zh-CN" sz="600" kern="0">
                          <a:effectLst/>
                        </a:rPr>
                        <a:t>计数同步</a:t>
                      </a:r>
                      <a:r>
                        <a:rPr lang="en-US" sz="600" kern="0">
                          <a:effectLst/>
                        </a:rPr>
                        <a:t/>
                      </a:r>
                      <a:br>
                        <a:rPr lang="en-US" sz="600" kern="0">
                          <a:effectLst/>
                        </a:rPr>
                      </a:br>
                      <a:r>
                        <a:rPr lang="en-US" sz="600" kern="0">
                          <a:effectLst/>
                        </a:rPr>
                        <a:t>            // Broker</a:t>
                      </a:r>
                      <a:r>
                        <a:rPr lang="zh-CN" sz="600" kern="0">
                          <a:effectLst/>
                        </a:rPr>
                        <a:t>在发送心跳时，需要向所有的</a:t>
                      </a:r>
                      <a:r>
                        <a:rPr lang="en-US" sz="600" kern="0">
                          <a:effectLst/>
                        </a:rPr>
                        <a:t>NameServer</a:t>
                      </a:r>
                      <a:r>
                        <a:rPr lang="zh-CN" sz="600" kern="0">
                          <a:effectLst/>
                        </a:rPr>
                        <a:t>节点发送，以达到数据存储一致的目的</a:t>
                      </a:r>
                      <a:r>
                        <a:rPr lang="en-US" sz="600" kern="0">
                          <a:effectLst/>
                        </a:rPr>
                        <a:t/>
                      </a:r>
                      <a:br>
                        <a:rPr lang="en-US" sz="600" kern="0">
                          <a:effectLst/>
                        </a:rPr>
                      </a:br>
                      <a:r>
                        <a:rPr lang="en-US" sz="600" kern="0">
                          <a:effectLst/>
                        </a:rPr>
                        <a:t>            for (final String namesrvAddr : nameServerAddressList) { </a:t>
                      </a:r>
                      <a:r>
                        <a:rPr lang="en-US" sz="600" kern="100">
                          <a:effectLst/>
                        </a:rPr>
                        <a:t>	</a:t>
                      </a:r>
                      <a:r>
                        <a:rPr lang="en-US" sz="600" kern="0">
                          <a:effectLst/>
                        </a:rPr>
                        <a:t>// NameServer</a:t>
                      </a:r>
                      <a:r>
                        <a:rPr lang="zh-CN" sz="600" kern="0">
                          <a:effectLst/>
                        </a:rPr>
                        <a:t>迭代</a:t>
                      </a:r>
                      <a:r>
                        <a:rPr lang="en-US" sz="600" kern="0">
                          <a:effectLst/>
                        </a:rPr>
                        <a:t/>
                      </a:r>
                      <a:br>
                        <a:rPr lang="en-US" sz="600" kern="0">
                          <a:effectLst/>
                        </a:rPr>
                      </a:br>
                      <a:r>
                        <a:rPr lang="en-US" sz="600" kern="0">
                          <a:effectLst/>
                        </a:rPr>
                        <a:t>                brokerOuterExecutor.execute(new Runnable() {</a:t>
                      </a:r>
                      <a:r>
                        <a:rPr lang="en-US" sz="600" kern="100">
                          <a:effectLst/>
                        </a:rPr>
                        <a:t>	</a:t>
                      </a:r>
                      <a:r>
                        <a:rPr lang="en-US" sz="600" kern="0">
                          <a:effectLst/>
                        </a:rPr>
                        <a:t>// </a:t>
                      </a:r>
                      <a:r>
                        <a:rPr lang="zh-CN" sz="600" kern="0">
                          <a:effectLst/>
                        </a:rPr>
                        <a:t>注册线程池处理</a:t>
                      </a:r>
                      <a:r>
                        <a:rPr lang="en-US" sz="600" kern="0">
                          <a:effectLst/>
                        </a:rPr>
                        <a:t/>
                      </a:r>
                      <a:br>
                        <a:rPr lang="en-US" sz="600" kern="0">
                          <a:effectLst/>
                        </a:rPr>
                      </a:br>
                      <a:r>
                        <a:rPr lang="en-US" sz="600" kern="0">
                          <a:effectLst/>
                        </a:rPr>
                        <a:t>                    @Override</a:t>
                      </a:r>
                      <a:br>
                        <a:rPr lang="en-US" sz="600" kern="0">
                          <a:effectLst/>
                        </a:rPr>
                      </a:br>
                      <a:r>
                        <a:rPr lang="en-US" sz="600" kern="0">
                          <a:effectLst/>
                        </a:rPr>
                        <a:t>                    public void run() { </a:t>
                      </a:r>
                      <a:r>
                        <a:rPr lang="en-US" sz="600" kern="100">
                          <a:effectLst/>
                        </a:rPr>
                        <a:t>			</a:t>
                      </a:r>
                      <a:r>
                        <a:rPr lang="en-US" sz="600" kern="0">
                          <a:effectLst/>
                        </a:rPr>
                        <a:t>// Broker</a:t>
                      </a:r>
                      <a:r>
                        <a:rPr lang="zh-CN" sz="600" kern="0">
                          <a:effectLst/>
                        </a:rPr>
                        <a:t>注册</a:t>
                      </a:r>
                      <a:r>
                        <a:rPr lang="en-US" sz="600" kern="0">
                          <a:effectLst/>
                        </a:rPr>
                        <a:t/>
                      </a:r>
                      <a:br>
                        <a:rPr lang="en-US" sz="600" kern="0">
                          <a:effectLst/>
                        </a:rPr>
                      </a:br>
                      <a:r>
                        <a:rPr lang="en-US" sz="600" kern="0">
                          <a:effectLst/>
                        </a:rPr>
                        <a:t>                        try {</a:t>
                      </a:r>
                      <a:br>
                        <a:rPr lang="en-US" sz="600" kern="0">
                          <a:effectLst/>
                        </a:rPr>
                      </a:br>
                      <a:r>
                        <a:rPr lang="en-US" sz="600" kern="0">
                          <a:effectLst/>
                        </a:rPr>
                        <a:t>                            // </a:t>
                      </a:r>
                      <a:r>
                        <a:rPr lang="zh-CN" sz="600" kern="0">
                          <a:effectLst/>
                        </a:rPr>
                        <a:t>通过</a:t>
                      </a:r>
                      <a:r>
                        <a:rPr lang="en-US" sz="600" kern="0">
                          <a:effectLst/>
                        </a:rPr>
                        <a:t>RemotingCommand</a:t>
                      </a:r>
                      <a:r>
                        <a:rPr lang="zh-CN" sz="600" kern="0">
                          <a:effectLst/>
                        </a:rPr>
                        <a:t>类提供的</a:t>
                      </a:r>
                      <a:r>
                        <a:rPr lang="en-US" sz="600" kern="0">
                          <a:effectLst/>
                        </a:rPr>
                        <a:t>invokeOneway()</a:t>
                      </a:r>
                      <a:r>
                        <a:rPr lang="zh-CN" sz="600" kern="0">
                          <a:effectLst/>
                        </a:rPr>
                        <a:t>方法发送</a:t>
                      </a:r>
                      <a:r>
                        <a:rPr lang="en-US" sz="600" kern="0">
                          <a:effectLst/>
                        </a:rPr>
                        <a:t>Broker</a:t>
                      </a:r>
                      <a:r>
                        <a:rPr lang="zh-CN" sz="600" kern="0">
                          <a:effectLst/>
                        </a:rPr>
                        <a:t>数据</a:t>
                      </a:r>
                      <a:r>
                        <a:rPr lang="en-US" sz="600" kern="0">
                          <a:effectLst/>
                        </a:rPr>
                        <a:t/>
                      </a:r>
                      <a:br>
                        <a:rPr lang="en-US" sz="600" kern="0">
                          <a:effectLst/>
                        </a:rPr>
                      </a:br>
                      <a:r>
                        <a:rPr lang="en-US" sz="600" kern="0">
                          <a:effectLst/>
                        </a:rPr>
                        <a:t>                            RegisterBrokerResult result = registerBroker(namesrvAddr, oneway,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timeoutMills, requestHeader, body);</a:t>
                      </a:r>
                      <a:r>
                        <a:rPr lang="en-US" sz="600" kern="100">
                          <a:effectLst/>
                        </a:rPr>
                        <a:t> 	</a:t>
                      </a:r>
                      <a:r>
                        <a:rPr lang="en-US" sz="600" kern="0">
                          <a:effectLst/>
                        </a:rPr>
                        <a:t>// </a:t>
                      </a:r>
                      <a:r>
                        <a:rPr lang="zh-CN" sz="600" kern="0">
                          <a:effectLst/>
                        </a:rPr>
                        <a:t>服务注册</a:t>
                      </a:r>
                      <a:r>
                        <a:rPr lang="en-US" sz="600" kern="0">
                          <a:effectLst/>
                        </a:rPr>
                        <a:t/>
                      </a:r>
                      <a:br>
                        <a:rPr lang="en-US" sz="600" kern="0">
                          <a:effectLst/>
                        </a:rPr>
                      </a:br>
                      <a:r>
                        <a:rPr lang="en-US" sz="600" kern="0">
                          <a:effectLst/>
                        </a:rPr>
                        <a:t>                            if (result != null) {</a:t>
                      </a:r>
                      <a:r>
                        <a:rPr lang="en-US" sz="600" kern="100">
                          <a:effectLst/>
                        </a:rPr>
                        <a:t>		</a:t>
                      </a:r>
                      <a:r>
                        <a:rPr lang="en-US" sz="600" kern="0">
                          <a:effectLst/>
                        </a:rPr>
                        <a:t>// </a:t>
                      </a:r>
                      <a:r>
                        <a:rPr lang="zh-CN" sz="600" kern="0">
                          <a:effectLst/>
                        </a:rPr>
                        <a:t>有结果返回</a:t>
                      </a:r>
                      <a:r>
                        <a:rPr lang="en-US" sz="600" kern="0">
                          <a:effectLst/>
                        </a:rPr>
                        <a:t/>
                      </a:r>
                      <a:br>
                        <a:rPr lang="en-US" sz="600" kern="0">
                          <a:effectLst/>
                        </a:rPr>
                      </a:br>
                      <a:r>
                        <a:rPr lang="en-US" sz="600" kern="0">
                          <a:effectLst/>
                        </a:rPr>
                        <a:t>                                registerBrokerResultList.add(result); // </a:t>
                      </a:r>
                      <a:r>
                        <a:rPr lang="zh-CN" sz="600" kern="0">
                          <a:effectLst/>
                        </a:rPr>
                        <a:t>保存处理结果</a:t>
                      </a:r>
                      <a:r>
                        <a:rPr lang="en-US" sz="600" kern="0">
                          <a:effectLst/>
                        </a:rPr>
                        <a:t/>
                      </a:r>
                      <a:br>
                        <a:rPr lang="en-US" sz="600" kern="0">
                          <a:effectLst/>
                        </a:rPr>
                      </a:br>
                      <a:r>
                        <a:rPr lang="en-US" sz="600" kern="0">
                          <a:effectLst/>
                        </a:rPr>
                        <a:t>                            }</a:t>
                      </a:r>
                      <a:br>
                        <a:rPr lang="en-US" sz="600" kern="0">
                          <a:effectLst/>
                        </a:rPr>
                      </a:br>
                      <a:r>
                        <a:rPr lang="en-US" sz="600" kern="0">
                          <a:effectLst/>
                        </a:rPr>
                        <a:t>                        } catch (Exception e) {</a:t>
                      </a:r>
                      <a:br>
                        <a:rPr lang="en-US" sz="600" kern="0">
                          <a:effectLst/>
                        </a:rPr>
                      </a:br>
                      <a:r>
                        <a:rPr lang="en-US" sz="600" kern="0">
                          <a:effectLst/>
                        </a:rPr>
                        <a:t>                        } finally { countDownLatch.countDown(); } // </a:t>
                      </a:r>
                      <a:r>
                        <a:rPr lang="zh-CN" sz="600" kern="0">
                          <a:effectLst/>
                        </a:rPr>
                        <a:t>减少计数</a:t>
                      </a:r>
                      <a:r>
                        <a:rPr lang="en-US" sz="600" kern="0">
                          <a:effectLst/>
                        </a:rPr>
                        <a:t/>
                      </a:r>
                      <a:br>
                        <a:rPr lang="en-US" sz="600" kern="0">
                          <a:effectLst/>
                        </a:rPr>
                      </a:br>
                      <a:r>
                        <a:rPr lang="en-US" sz="600" kern="0">
                          <a:effectLst/>
                        </a:rPr>
                        <a:t>                    }</a:t>
                      </a:r>
                      <a:br>
                        <a:rPr lang="en-US" sz="600" kern="0">
                          <a:effectLst/>
                        </a:rPr>
                      </a:br>
                      <a:r>
                        <a:rPr lang="en-US" sz="600" kern="0">
                          <a:effectLst/>
                        </a:rPr>
                        <a:t>                });</a:t>
                      </a:r>
                      <a:br>
                        <a:rPr lang="en-US" sz="600" kern="0">
                          <a:effectLst/>
                        </a:rPr>
                      </a:br>
                      <a:r>
                        <a:rPr lang="en-US" sz="600" kern="0">
                          <a:effectLst/>
                        </a:rPr>
                        <a:t>            }</a:t>
                      </a:r>
                      <a:br>
                        <a:rPr lang="en-US" sz="600" kern="0">
                          <a:effectLst/>
                        </a:rPr>
                      </a:br>
                      <a:r>
                        <a:rPr lang="en-US" sz="600" kern="0">
                          <a:effectLst/>
                        </a:rPr>
                        <a:t>            try {</a:t>
                      </a:r>
                      <a:br>
                        <a:rPr lang="en-US" sz="600" kern="0">
                          <a:effectLst/>
                        </a:rPr>
                      </a:br>
                      <a:r>
                        <a:rPr lang="en-US" sz="600" kern="0">
                          <a:effectLst/>
                        </a:rPr>
                        <a:t>                countDownLatch.await(timeoutMills, TimeUnit.MILLISECONDS); // </a:t>
                      </a:r>
                      <a:r>
                        <a:rPr lang="zh-CN" sz="600" kern="0">
                          <a:effectLst/>
                        </a:rPr>
                        <a:t>线程等待</a:t>
                      </a:r>
                      <a:r>
                        <a:rPr lang="en-US" sz="600" kern="0">
                          <a:effectLst/>
                        </a:rPr>
                        <a:t/>
                      </a:r>
                      <a:br>
                        <a:rPr lang="en-US" sz="600" kern="0">
                          <a:effectLst/>
                        </a:rPr>
                      </a:br>
                      <a:r>
                        <a:rPr lang="en-US" sz="600" kern="0">
                          <a:effectLst/>
                        </a:rPr>
                        <a:t>            } catch (InterruptedException e) { }</a:t>
                      </a:r>
                      <a:br>
                        <a:rPr lang="en-US" sz="600" kern="0">
                          <a:effectLst/>
                        </a:rPr>
                      </a:br>
                      <a:r>
                        <a:rPr lang="en-US" sz="600" kern="0">
                          <a:effectLst/>
                        </a:rPr>
                        <a:t>        }</a:t>
                      </a:r>
                      <a:br>
                        <a:rPr lang="en-US" sz="600" kern="0">
                          <a:effectLst/>
                        </a:rPr>
                      </a:br>
                      <a:r>
                        <a:rPr lang="en-US" sz="600" kern="0">
                          <a:effectLst/>
                        </a:rPr>
                        <a:t>        return registerBrokerResultList;</a:t>
                      </a:r>
                      <a:r>
                        <a:rPr lang="en-US" sz="600" kern="100">
                          <a:effectLst/>
                        </a:rPr>
                        <a:t> 			</a:t>
                      </a:r>
                      <a:r>
                        <a:rPr lang="en-US" sz="600" kern="0">
                          <a:effectLst/>
                        </a:rPr>
                        <a:t>// </a:t>
                      </a:r>
                      <a:r>
                        <a:rPr lang="zh-CN" sz="600" kern="0">
                          <a:effectLst/>
                        </a:rPr>
                        <a:t>返回注册结果集合</a:t>
                      </a:r>
                      <a:r>
                        <a:rPr lang="en-US" sz="600" kern="0">
                          <a:effectLst/>
                        </a:rPr>
                        <a:t/>
                      </a:r>
                      <a:br>
                        <a:rPr lang="en-US" sz="600" kern="0">
                          <a:effectLst/>
                        </a:rPr>
                      </a:br>
                      <a:r>
                        <a:rPr lang="en-US" sz="600" kern="0">
                          <a:effectLst/>
                        </a:rPr>
                        <a:t>    }</a:t>
                      </a:r>
                      <a:endParaRPr lang="zh-CN" sz="7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a:effectLst/>
                        </a:rPr>
                        <a:t>}</a:t>
                      </a:r>
                      <a:endParaRPr lang="zh-CN" sz="700" kern="100">
                        <a:effectLst/>
                        <a:latin typeface="Times New Roman" panose="02020603050405020304" pitchFamily="18" charset="0"/>
                        <a:ea typeface="宋体" panose="02010600030101010101" pitchFamily="2" charset="-122"/>
                      </a:endParaRPr>
                    </a:p>
                  </a:txBody>
                  <a:tcPr marL="48614" marR="48614" marT="0" marB="0"/>
                </a:tc>
                <a:extLst>
                  <a:ext uri="{0D108BD9-81ED-4DB2-BD59-A6C34878D82A}">
                    <a16:rowId xmlns:a16="http://schemas.microsoft.com/office/drawing/2014/main" val="2786870"/>
                  </a:ext>
                </a:extLst>
              </a:tr>
            </a:tbl>
          </a:graphicData>
        </a:graphic>
      </p:graphicFrame>
      <p:pic>
        <p:nvPicPr>
          <p:cNvPr id="6145"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6768" y="3867530"/>
            <a:ext cx="7526866" cy="259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7659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RouteInfoManager.registerBroker()</a:t>
            </a:r>
            <a:endParaRPr lang="zh-CN" altLang="en-US"/>
          </a:p>
        </p:txBody>
      </p:sp>
      <p:graphicFrame>
        <p:nvGraphicFramePr>
          <p:cNvPr id="4" name="表格 3"/>
          <p:cNvGraphicFramePr>
            <a:graphicFrameLocks noGrp="1"/>
          </p:cNvGraphicFramePr>
          <p:nvPr>
            <p:extLst/>
          </p:nvPr>
        </p:nvGraphicFramePr>
        <p:xfrm>
          <a:off x="176166" y="813330"/>
          <a:ext cx="11802656" cy="5930900"/>
        </p:xfrm>
        <a:graphic>
          <a:graphicData uri="http://schemas.openxmlformats.org/drawingml/2006/table">
            <a:tbl>
              <a:tblPr firstRow="1" firstCol="1" lastRow="1" lastCol="1" bandRow="1" bandCol="1">
                <a:tableStyleId>{5940675A-B579-460E-94D1-54222C63F5DA}</a:tableStyleId>
              </a:tblPr>
              <a:tblGrid>
                <a:gridCol w="11802656">
                  <a:extLst>
                    <a:ext uri="{9D8B030D-6E8A-4147-A177-3AD203B41FA5}">
                      <a16:colId xmlns:a16="http://schemas.microsoft.com/office/drawing/2014/main" val="622230039"/>
                    </a:ext>
                  </a:extLst>
                </a:gridCol>
              </a:tblGrid>
              <a:tr h="593090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500" kern="0">
                          <a:effectLst/>
                        </a:rPr>
                        <a:t>package org.apache.rocketmq.namesrv.routeinfo;</a:t>
                      </a:r>
                      <a:br>
                        <a:rPr lang="en-US" sz="500" kern="0">
                          <a:effectLst/>
                        </a:rPr>
                      </a:br>
                      <a:r>
                        <a:rPr lang="en-US" sz="500" kern="0">
                          <a:effectLst/>
                        </a:rPr>
                        <a:t>public class RouteInfoManager {</a:t>
                      </a:r>
                      <a:br>
                        <a:rPr lang="en-US" sz="500" kern="0">
                          <a:effectLst/>
                        </a:rPr>
                      </a:br>
                      <a:r>
                        <a:rPr lang="en-US" sz="500" kern="0">
                          <a:effectLst/>
                        </a:rPr>
                        <a:t>    public RegisterBrokerResult registerBroker(</a:t>
                      </a:r>
                      <a:r>
                        <a:rPr lang="en-US" sz="500" kern="100">
                          <a:effectLst/>
                        </a:rPr>
                        <a:t>		</a:t>
                      </a:r>
                      <a:r>
                        <a:rPr lang="en-US" sz="500" kern="0">
                          <a:effectLst/>
                        </a:rPr>
                        <a:t>// Broker</a:t>
                      </a:r>
                      <a:r>
                        <a:rPr lang="zh-CN" sz="500" kern="0">
                          <a:effectLst/>
                        </a:rPr>
                        <a:t>注册</a:t>
                      </a:r>
                      <a:r>
                        <a:rPr lang="en-US" sz="500" kern="0">
                          <a:effectLst/>
                        </a:rPr>
                        <a:t/>
                      </a:r>
                      <a:br>
                        <a:rPr lang="en-US" sz="500" kern="0">
                          <a:effectLst/>
                        </a:rPr>
                      </a:br>
                      <a:r>
                        <a:rPr lang="en-US" sz="500" kern="0">
                          <a:effectLst/>
                        </a:rPr>
                        <a:t>        final String clusterName, </a:t>
                      </a:r>
                      <a:r>
                        <a:rPr lang="en-US" sz="500" kern="100">
                          <a:effectLst/>
                        </a:rPr>
                        <a:t>				</a:t>
                      </a:r>
                      <a:r>
                        <a:rPr lang="en-US" sz="500" kern="0">
                          <a:effectLst/>
                        </a:rPr>
                        <a:t>// </a:t>
                      </a:r>
                      <a:r>
                        <a:rPr lang="zh-CN" sz="500" kern="0">
                          <a:effectLst/>
                        </a:rPr>
                        <a:t>集群名称</a:t>
                      </a:r>
                      <a:r>
                        <a:rPr lang="en-US" sz="500" kern="0">
                          <a:effectLst/>
                        </a:rPr>
                        <a:t/>
                      </a:r>
                      <a:br>
                        <a:rPr lang="en-US" sz="500" kern="0">
                          <a:effectLst/>
                        </a:rPr>
                      </a:br>
                      <a:r>
                        <a:rPr lang="en-US" sz="500" kern="0">
                          <a:effectLst/>
                        </a:rPr>
                        <a:t>        final String brokerAddr, </a:t>
                      </a:r>
                      <a:r>
                        <a:rPr lang="en-US" sz="500" kern="100">
                          <a:effectLst/>
                        </a:rPr>
                        <a:t>				</a:t>
                      </a:r>
                      <a:r>
                        <a:rPr lang="en-US" sz="500" kern="0">
                          <a:effectLst/>
                        </a:rPr>
                        <a:t>// Broker</a:t>
                      </a:r>
                      <a:r>
                        <a:rPr lang="zh-CN" sz="500" kern="0">
                          <a:effectLst/>
                        </a:rPr>
                        <a:t>地址</a:t>
                      </a:r>
                      <a:r>
                        <a:rPr lang="en-US" sz="500" kern="0">
                          <a:effectLst/>
                        </a:rPr>
                        <a:t/>
                      </a:r>
                      <a:br>
                        <a:rPr lang="en-US" sz="500" kern="0">
                          <a:effectLst/>
                        </a:rPr>
                      </a:br>
                      <a:r>
                        <a:rPr lang="en-US" sz="500" kern="0">
                          <a:effectLst/>
                        </a:rPr>
                        <a:t>        final String brokerName, </a:t>
                      </a:r>
                      <a:r>
                        <a:rPr lang="en-US" sz="500" kern="100">
                          <a:effectLst/>
                        </a:rPr>
                        <a:t>				</a:t>
                      </a:r>
                      <a:r>
                        <a:rPr lang="en-US" sz="500" kern="0">
                          <a:effectLst/>
                        </a:rPr>
                        <a:t>// Broker</a:t>
                      </a:r>
                      <a:r>
                        <a:rPr lang="zh-CN" sz="500" kern="0">
                          <a:effectLst/>
                        </a:rPr>
                        <a:t>名称</a:t>
                      </a:r>
                      <a:r>
                        <a:rPr lang="en-US" sz="500" kern="0">
                          <a:effectLst/>
                        </a:rPr>
                        <a:t/>
                      </a:r>
                      <a:br>
                        <a:rPr lang="en-US" sz="500" kern="0">
                          <a:effectLst/>
                        </a:rPr>
                      </a:br>
                      <a:r>
                        <a:rPr lang="en-US" sz="500" kern="0">
                          <a:effectLst/>
                        </a:rPr>
                        <a:t>        final long brokerId, </a:t>
                      </a:r>
                      <a:r>
                        <a:rPr lang="en-US" sz="500" kern="100">
                          <a:effectLst/>
                        </a:rPr>
                        <a:t>				</a:t>
                      </a:r>
                      <a:r>
                        <a:rPr lang="en-US" sz="500" kern="0">
                          <a:effectLst/>
                        </a:rPr>
                        <a:t>// BrokerID</a:t>
                      </a:r>
                      <a:br>
                        <a:rPr lang="en-US" sz="500" kern="0">
                          <a:effectLst/>
                        </a:rPr>
                      </a:br>
                      <a:r>
                        <a:rPr lang="en-US" sz="500" kern="0">
                          <a:effectLst/>
                        </a:rPr>
                        <a:t>        final String haServerAddr, </a:t>
                      </a:r>
                      <a:r>
                        <a:rPr lang="en-US" sz="500" kern="100">
                          <a:effectLst/>
                        </a:rPr>
                        <a:t>				</a:t>
                      </a:r>
                      <a:r>
                        <a:rPr lang="en-US" sz="500" kern="0">
                          <a:effectLst/>
                        </a:rPr>
                        <a:t>// HA</a:t>
                      </a:r>
                      <a:r>
                        <a:rPr lang="zh-CN" sz="500" kern="0">
                          <a:effectLst/>
                        </a:rPr>
                        <a:t>服务地址</a:t>
                      </a:r>
                      <a:r>
                        <a:rPr lang="en-US" sz="500" kern="0">
                          <a:effectLst/>
                        </a:rPr>
                        <a:t/>
                      </a:r>
                      <a:br>
                        <a:rPr lang="en-US" sz="500" kern="0">
                          <a:effectLst/>
                        </a:rPr>
                      </a:br>
                      <a:r>
                        <a:rPr lang="en-US" sz="500" kern="0">
                          <a:effectLst/>
                        </a:rPr>
                        <a:t>        final TopicConfigSerializeWrapper topicConfigWrapper, // </a:t>
                      </a:r>
                      <a:r>
                        <a:rPr lang="zh-CN" sz="500" kern="0">
                          <a:effectLst/>
                        </a:rPr>
                        <a:t>主题数据</a:t>
                      </a:r>
                      <a:r>
                        <a:rPr lang="en-US" sz="500" kern="0">
                          <a:effectLst/>
                        </a:rPr>
                        <a:t/>
                      </a:r>
                      <a:br>
                        <a:rPr lang="en-US" sz="500" kern="0">
                          <a:effectLst/>
                        </a:rPr>
                      </a:br>
                      <a:r>
                        <a:rPr lang="en-US" sz="500" kern="0">
                          <a:effectLst/>
                        </a:rPr>
                        <a:t>        final List&lt;String&gt; filterServerList, </a:t>
                      </a:r>
                      <a:r>
                        <a:rPr lang="en-US" sz="500" kern="100">
                          <a:effectLst/>
                        </a:rPr>
                        <a:t>		</a:t>
                      </a:r>
                      <a:r>
                        <a:rPr lang="en-US" sz="500" kern="0">
                          <a:effectLst/>
                        </a:rPr>
                        <a:t>// </a:t>
                      </a:r>
                      <a:r>
                        <a:rPr lang="zh-CN" sz="500" kern="0">
                          <a:effectLst/>
                        </a:rPr>
                        <a:t>过滤配置</a:t>
                      </a:r>
                      <a:r>
                        <a:rPr lang="en-US" sz="500" kern="0">
                          <a:effectLst/>
                        </a:rPr>
                        <a:t/>
                      </a:r>
                      <a:br>
                        <a:rPr lang="en-US" sz="500" kern="0">
                          <a:effectLst/>
                        </a:rPr>
                      </a:br>
                      <a:r>
                        <a:rPr lang="en-US" sz="500" kern="0">
                          <a:effectLst/>
                        </a:rPr>
                        <a:t>        final Channel channel) { </a:t>
                      </a:r>
                      <a:r>
                        <a:rPr lang="en-US" sz="500" kern="100">
                          <a:effectLst/>
                        </a:rPr>
                        <a:t>				</a:t>
                      </a:r>
                      <a:r>
                        <a:rPr lang="en-US" sz="500" kern="0">
                          <a:effectLst/>
                        </a:rPr>
                        <a:t>// </a:t>
                      </a:r>
                      <a:r>
                        <a:rPr lang="zh-CN" sz="500" kern="0">
                          <a:effectLst/>
                        </a:rPr>
                        <a:t>数据通道</a:t>
                      </a:r>
                      <a:r>
                        <a:rPr lang="en-US" sz="500" kern="0">
                          <a:effectLst/>
                        </a:rPr>
                        <a:t/>
                      </a:r>
                      <a:br>
                        <a:rPr lang="en-US" sz="500" kern="0">
                          <a:effectLst/>
                        </a:rPr>
                      </a:br>
                      <a:r>
                        <a:rPr lang="en-US" sz="500" kern="0">
                          <a:effectLst/>
                        </a:rPr>
                        <a:t>        RegisterBrokerResult result = new RegisterBrokerResult(); // Broker</a:t>
                      </a:r>
                      <a:r>
                        <a:rPr lang="zh-CN" sz="500" kern="0">
                          <a:effectLst/>
                        </a:rPr>
                        <a:t>注册结果</a:t>
                      </a:r>
                      <a:r>
                        <a:rPr lang="en-US" sz="500" kern="0">
                          <a:effectLst/>
                        </a:rPr>
                        <a:t/>
                      </a:r>
                      <a:br>
                        <a:rPr lang="en-US" sz="500" kern="0">
                          <a:effectLst/>
                        </a:rPr>
                      </a:br>
                      <a:r>
                        <a:rPr lang="en-US" sz="500" kern="0">
                          <a:effectLst/>
                        </a:rPr>
                        <a:t>        try {</a:t>
                      </a:r>
                      <a:br>
                        <a:rPr lang="en-US" sz="500" kern="0">
                          <a:effectLst/>
                        </a:rPr>
                      </a:br>
                      <a:r>
                        <a:rPr lang="en-US" sz="500" kern="0">
                          <a:effectLst/>
                        </a:rPr>
                        <a:t>            try {</a:t>
                      </a:r>
                      <a:br>
                        <a:rPr lang="en-US" sz="500" kern="0">
                          <a:effectLst/>
                        </a:rPr>
                      </a:br>
                      <a:r>
                        <a:rPr lang="en-US" sz="500" kern="0">
                          <a:effectLst/>
                        </a:rPr>
                        <a:t>                this.lock.writeLock().lockInterruptibly();</a:t>
                      </a:r>
                      <a:r>
                        <a:rPr lang="en-US" sz="500" kern="100">
                          <a:effectLst/>
                        </a:rPr>
                        <a:t>	</a:t>
                      </a:r>
                      <a:r>
                        <a:rPr lang="en-US" sz="500" kern="0">
                          <a:effectLst/>
                        </a:rPr>
                        <a:t>// </a:t>
                      </a:r>
                      <a:r>
                        <a:rPr lang="zh-CN" sz="500" kern="0">
                          <a:effectLst/>
                        </a:rPr>
                        <a:t>写锁</a:t>
                      </a:r>
                      <a:r>
                        <a:rPr lang="en-US" sz="500" kern="0">
                          <a:effectLst/>
                        </a:rPr>
                        <a:t/>
                      </a:r>
                      <a:br>
                        <a:rPr lang="en-US" sz="500" kern="0">
                          <a:effectLst/>
                        </a:rPr>
                      </a:br>
                      <a:r>
                        <a:rPr lang="en-US" sz="500" kern="0">
                          <a:effectLst/>
                        </a:rPr>
                        <a:t>                Set&lt;String&gt; brokerNames = this.clusterAddrTable</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500" kern="100">
                          <a:effectLst/>
                        </a:rPr>
                        <a:t>			</a:t>
                      </a:r>
                      <a:r>
                        <a:rPr lang="en-US" sz="500" kern="0">
                          <a:effectLst/>
                        </a:rPr>
                        <a:t>.get(clusterName); </a:t>
                      </a:r>
                      <a:r>
                        <a:rPr lang="en-US" sz="500" kern="100">
                          <a:effectLst/>
                        </a:rPr>
                        <a:t>		</a:t>
                      </a:r>
                      <a:r>
                        <a:rPr lang="en-US" sz="500" kern="0">
                          <a:effectLst/>
                        </a:rPr>
                        <a:t>// </a:t>
                      </a:r>
                      <a:r>
                        <a:rPr lang="zh-CN" sz="500" kern="0">
                          <a:effectLst/>
                        </a:rPr>
                        <a:t>获取</a:t>
                      </a:r>
                      <a:r>
                        <a:rPr lang="en-US" sz="500" kern="0">
                          <a:effectLst/>
                        </a:rPr>
                        <a:t>Broker</a:t>
                      </a:r>
                      <a:r>
                        <a:rPr lang="zh-CN" sz="500" kern="0">
                          <a:effectLst/>
                        </a:rPr>
                        <a:t>名称</a:t>
                      </a:r>
                      <a:r>
                        <a:rPr lang="en-US" sz="500" kern="0">
                          <a:effectLst/>
                        </a:rPr>
                        <a:t/>
                      </a:r>
                      <a:br>
                        <a:rPr lang="en-US" sz="500" kern="0">
                          <a:effectLst/>
                        </a:rPr>
                      </a:br>
                      <a:r>
                        <a:rPr lang="en-US" sz="500" kern="0">
                          <a:effectLst/>
                        </a:rPr>
                        <a:t>                if (null == brokerNames) { </a:t>
                      </a:r>
                      <a:r>
                        <a:rPr lang="en-US" sz="500" kern="100">
                          <a:effectLst/>
                        </a:rPr>
                        <a:t>			</a:t>
                      </a:r>
                      <a:r>
                        <a:rPr lang="en-US" sz="500" kern="0">
                          <a:effectLst/>
                        </a:rPr>
                        <a:t>// </a:t>
                      </a:r>
                      <a:r>
                        <a:rPr lang="zh-CN" sz="500" kern="0">
                          <a:effectLst/>
                        </a:rPr>
                        <a:t>未获取到</a:t>
                      </a:r>
                      <a:r>
                        <a:rPr lang="en-US" sz="500" kern="0">
                          <a:effectLst/>
                        </a:rPr>
                        <a:t>Broker</a:t>
                      </a:r>
                      <a:r>
                        <a:rPr lang="zh-CN" sz="500" kern="0">
                          <a:effectLst/>
                        </a:rPr>
                        <a:t>名称</a:t>
                      </a:r>
                      <a:r>
                        <a:rPr lang="en-US" sz="500" kern="0">
                          <a:effectLst/>
                        </a:rPr>
                        <a:t/>
                      </a:r>
                      <a:br>
                        <a:rPr lang="en-US" sz="500" kern="0">
                          <a:effectLst/>
                        </a:rPr>
                      </a:br>
                      <a:r>
                        <a:rPr lang="en-US" sz="500" kern="0">
                          <a:effectLst/>
                        </a:rPr>
                        <a:t>                    brokerNames = new HashSet&lt;String&gt;(); </a:t>
                      </a:r>
                      <a:r>
                        <a:rPr lang="en-US" sz="500" kern="100">
                          <a:effectLst/>
                        </a:rPr>
                        <a:t>	</a:t>
                      </a:r>
                      <a:r>
                        <a:rPr lang="en-US" sz="500" kern="0">
                          <a:effectLst/>
                        </a:rPr>
                        <a:t>// </a:t>
                      </a:r>
                      <a:r>
                        <a:rPr lang="zh-CN" sz="500" kern="0">
                          <a:effectLst/>
                        </a:rPr>
                        <a:t>开辟新集合</a:t>
                      </a:r>
                      <a:r>
                        <a:rPr lang="en-US" sz="500" kern="0">
                          <a:effectLst/>
                        </a:rPr>
                        <a:t/>
                      </a:r>
                      <a:br>
                        <a:rPr lang="en-US" sz="500" kern="0">
                          <a:effectLst/>
                        </a:rPr>
                      </a:br>
                      <a:r>
                        <a:rPr lang="en-US" sz="500" kern="0">
                          <a:effectLst/>
                        </a:rPr>
                        <a:t>                    this.clusterAddrTable.put(clusterName, brokerNames); // </a:t>
                      </a:r>
                      <a:r>
                        <a:rPr lang="zh-CN" sz="500" kern="0">
                          <a:effectLst/>
                        </a:rPr>
                        <a:t>保存</a:t>
                      </a:r>
                      <a:r>
                        <a:rPr lang="en-US" sz="500" kern="0">
                          <a:effectLst/>
                        </a:rPr>
                        <a:t>Broker</a:t>
                      </a:r>
                      <a:r>
                        <a:rPr lang="zh-CN" sz="500" kern="0">
                          <a:effectLst/>
                        </a:rPr>
                        <a:t>名称</a:t>
                      </a:r>
                      <a:r>
                        <a:rPr lang="en-US" sz="500" kern="0">
                          <a:effectLst/>
                        </a:rPr>
                        <a:t/>
                      </a:r>
                      <a:br>
                        <a:rPr lang="en-US" sz="500" kern="0">
                          <a:effectLst/>
                        </a:rPr>
                      </a:br>
                      <a:r>
                        <a:rPr lang="en-US" sz="500" kern="0">
                          <a:effectLst/>
                        </a:rPr>
                        <a:t>                }</a:t>
                      </a:r>
                      <a:br>
                        <a:rPr lang="en-US" sz="500" kern="0">
                          <a:effectLst/>
                        </a:rPr>
                      </a:br>
                      <a:r>
                        <a:rPr lang="en-US" sz="500" kern="0">
                          <a:effectLst/>
                        </a:rPr>
                        <a:t>                brokerNames.add(brokerName); </a:t>
                      </a:r>
                      <a:r>
                        <a:rPr lang="en-US" sz="500" kern="100">
                          <a:effectLst/>
                        </a:rPr>
                        <a:t>			</a:t>
                      </a:r>
                      <a:r>
                        <a:rPr lang="en-US" sz="500" kern="0">
                          <a:effectLst/>
                        </a:rPr>
                        <a:t>// </a:t>
                      </a:r>
                      <a:r>
                        <a:rPr lang="zh-CN" sz="500" kern="0">
                          <a:effectLst/>
                        </a:rPr>
                        <a:t>保存</a:t>
                      </a:r>
                      <a:r>
                        <a:rPr lang="en-US" sz="500" kern="0">
                          <a:effectLst/>
                        </a:rPr>
                        <a:t>Broker</a:t>
                      </a:r>
                      <a:r>
                        <a:rPr lang="zh-CN" sz="500" kern="0">
                          <a:effectLst/>
                        </a:rPr>
                        <a:t>名称</a:t>
                      </a:r>
                      <a:r>
                        <a:rPr lang="en-US" sz="500" kern="0">
                          <a:effectLst/>
                        </a:rPr>
                        <a:t/>
                      </a:r>
                      <a:br>
                        <a:rPr lang="en-US" sz="500" kern="0">
                          <a:effectLst/>
                        </a:rPr>
                      </a:br>
                      <a:r>
                        <a:rPr lang="en-US" sz="500" kern="0">
                          <a:effectLst/>
                        </a:rPr>
                        <a:t>                boolean registerFirst = false; </a:t>
                      </a:r>
                      <a:r>
                        <a:rPr lang="en-US" sz="500" kern="100">
                          <a:effectLst/>
                        </a:rPr>
                        <a:t>		</a:t>
                      </a:r>
                      <a:r>
                        <a:rPr lang="en-US" sz="500" kern="0">
                          <a:effectLst/>
                        </a:rPr>
                        <a:t>// </a:t>
                      </a:r>
                      <a:r>
                        <a:rPr lang="zh-CN" sz="500" kern="0">
                          <a:effectLst/>
                        </a:rPr>
                        <a:t>第一个注册标记</a:t>
                      </a:r>
                      <a:r>
                        <a:rPr lang="en-US" sz="500" kern="0">
                          <a:effectLst/>
                        </a:rPr>
                        <a:t/>
                      </a:r>
                      <a:br>
                        <a:rPr lang="en-US" sz="500" kern="0">
                          <a:effectLst/>
                        </a:rPr>
                      </a:br>
                      <a:r>
                        <a:rPr lang="en-US" sz="500" kern="0">
                          <a:effectLst/>
                        </a:rPr>
                        <a:t>                BrokerData brokerData = this.brokerAddrTable.get(brokerName); // </a:t>
                      </a:r>
                      <a:r>
                        <a:rPr lang="zh-CN" sz="500" kern="0">
                          <a:effectLst/>
                        </a:rPr>
                        <a:t>数据</a:t>
                      </a:r>
                      <a:r>
                        <a:rPr lang="en-US" sz="500" kern="0">
                          <a:effectLst/>
                        </a:rPr>
                        <a:t/>
                      </a:r>
                      <a:br>
                        <a:rPr lang="en-US" sz="500" kern="0">
                          <a:effectLst/>
                        </a:rPr>
                      </a:br>
                      <a:r>
                        <a:rPr lang="en-US" sz="500" kern="0">
                          <a:effectLst/>
                        </a:rPr>
                        <a:t>                if (null == brokerData) { </a:t>
                      </a:r>
                      <a:r>
                        <a:rPr lang="en-US" sz="500" kern="100">
                          <a:effectLst/>
                        </a:rPr>
                        <a:t>			</a:t>
                      </a:r>
                      <a:r>
                        <a:rPr lang="en-US" sz="500" kern="0">
                          <a:effectLst/>
                        </a:rPr>
                        <a:t>// </a:t>
                      </a:r>
                      <a:r>
                        <a:rPr lang="zh-CN" sz="500" kern="0">
                          <a:effectLst/>
                        </a:rPr>
                        <a:t>数据不为空</a:t>
                      </a:r>
                      <a:r>
                        <a:rPr lang="en-US" sz="500" kern="0">
                          <a:effectLst/>
                        </a:rPr>
                        <a:t/>
                      </a:r>
                      <a:br>
                        <a:rPr lang="en-US" sz="500" kern="0">
                          <a:effectLst/>
                        </a:rPr>
                      </a:br>
                      <a:r>
                        <a:rPr lang="en-US" sz="500" kern="0">
                          <a:effectLst/>
                        </a:rPr>
                        <a:t>                    registerFirst = true; </a:t>
                      </a:r>
                      <a:r>
                        <a:rPr lang="en-US" sz="500" kern="100">
                          <a:effectLst/>
                        </a:rPr>
                        <a:t>			</a:t>
                      </a:r>
                      <a:r>
                        <a:rPr lang="en-US" sz="500" kern="0">
                          <a:effectLst/>
                        </a:rPr>
                        <a:t>// </a:t>
                      </a:r>
                      <a:r>
                        <a:rPr lang="zh-CN" sz="500" kern="0">
                          <a:effectLst/>
                        </a:rPr>
                        <a:t>修改注册标记</a:t>
                      </a:r>
                      <a:r>
                        <a:rPr lang="en-US" sz="500" kern="0">
                          <a:effectLst/>
                        </a:rPr>
                        <a:t/>
                      </a:r>
                      <a:br>
                        <a:rPr lang="en-US" sz="500" kern="0">
                          <a:effectLst/>
                        </a:rPr>
                      </a:br>
                      <a:r>
                        <a:rPr lang="en-US" sz="500" kern="0">
                          <a:effectLst/>
                        </a:rPr>
                        <a:t>                    brokerData = new BrokerData(clusterName, brokerName, </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500" kern="100">
                          <a:effectLst/>
                        </a:rPr>
                        <a:t>			</a:t>
                      </a:r>
                      <a:r>
                        <a:rPr lang="en-US" sz="500" kern="0">
                          <a:effectLst/>
                        </a:rPr>
                        <a:t>new HashMap&lt;Long, String&gt;()); </a:t>
                      </a:r>
                      <a:r>
                        <a:rPr lang="en-US" sz="500" kern="100">
                          <a:effectLst/>
                        </a:rPr>
                        <a:t>	</a:t>
                      </a:r>
                      <a:r>
                        <a:rPr lang="en-US" sz="500" kern="0">
                          <a:effectLst/>
                        </a:rPr>
                        <a:t>// </a:t>
                      </a:r>
                      <a:r>
                        <a:rPr lang="zh-CN" sz="500" kern="0">
                          <a:effectLst/>
                        </a:rPr>
                        <a:t>保存</a:t>
                      </a:r>
                      <a:r>
                        <a:rPr lang="en-US" sz="500" kern="0">
                          <a:effectLst/>
                        </a:rPr>
                        <a:t>Broker</a:t>
                      </a:r>
                      <a:r>
                        <a:rPr lang="zh-CN" sz="500" kern="0">
                          <a:effectLst/>
                        </a:rPr>
                        <a:t>数据</a:t>
                      </a:r>
                      <a:r>
                        <a:rPr lang="en-US" sz="500" kern="0">
                          <a:effectLst/>
                        </a:rPr>
                        <a:t/>
                      </a:r>
                      <a:br>
                        <a:rPr lang="en-US" sz="500" kern="0">
                          <a:effectLst/>
                        </a:rPr>
                      </a:br>
                      <a:r>
                        <a:rPr lang="en-US" sz="500" kern="0">
                          <a:effectLst/>
                        </a:rPr>
                        <a:t>                    this.brokerAddrTable.put(brokerName, brokerData); // </a:t>
                      </a:r>
                      <a:r>
                        <a:rPr lang="zh-CN" sz="500" kern="0">
                          <a:effectLst/>
                        </a:rPr>
                        <a:t>保存</a:t>
                      </a:r>
                      <a:r>
                        <a:rPr lang="en-US" sz="500" kern="0">
                          <a:effectLst/>
                        </a:rPr>
                        <a:t>Broker</a:t>
                      </a:r>
                      <a:r>
                        <a:rPr lang="zh-CN" sz="500" kern="0">
                          <a:effectLst/>
                        </a:rPr>
                        <a:t>地址信息</a:t>
                      </a:r>
                      <a:r>
                        <a:rPr lang="en-US" sz="500" kern="0">
                          <a:effectLst/>
                        </a:rPr>
                        <a:t/>
                      </a:r>
                      <a:br>
                        <a:rPr lang="en-US" sz="500" kern="0">
                          <a:effectLst/>
                        </a:rPr>
                      </a:br>
                      <a:r>
                        <a:rPr lang="en-US" sz="500" kern="0">
                          <a:effectLst/>
                        </a:rPr>
                        <a:t>                }</a:t>
                      </a:r>
                      <a:br>
                        <a:rPr lang="en-US" sz="500" kern="0">
                          <a:effectLst/>
                        </a:rPr>
                      </a:br>
                      <a:r>
                        <a:rPr lang="en-US" sz="500" kern="0">
                          <a:effectLst/>
                        </a:rPr>
                        <a:t>                Map&lt;Long, String&gt; brokerAddrsMap = brokerData.getBrokerAddrs();</a:t>
                      </a:r>
                      <a:br>
                        <a:rPr lang="en-US" sz="500" kern="0">
                          <a:effectLst/>
                        </a:rPr>
                      </a:br>
                      <a:r>
                        <a:rPr lang="en-US" sz="500" kern="0">
                          <a:effectLst/>
                        </a:rPr>
                        <a:t>                // </a:t>
                      </a:r>
                      <a:r>
                        <a:rPr lang="zh-CN" sz="500" kern="0">
                          <a:effectLst/>
                        </a:rPr>
                        <a:t>切换</a:t>
                      </a:r>
                      <a:r>
                        <a:rPr lang="en-US" sz="500" kern="0">
                          <a:effectLst/>
                        </a:rPr>
                        <a:t>Slave</a:t>
                      </a:r>
                      <a:r>
                        <a:rPr lang="zh-CN" sz="500" kern="0">
                          <a:effectLst/>
                        </a:rPr>
                        <a:t>节点到</a:t>
                      </a:r>
                      <a:r>
                        <a:rPr lang="en-US" sz="500" kern="0">
                          <a:effectLst/>
                        </a:rPr>
                        <a:t>Master</a:t>
                      </a:r>
                      <a:r>
                        <a:rPr lang="zh-CN" sz="500" kern="0">
                          <a:effectLst/>
                        </a:rPr>
                        <a:t>节点，首先通过</a:t>
                      </a:r>
                      <a:r>
                        <a:rPr lang="en-US" sz="500" kern="0">
                          <a:effectLst/>
                        </a:rPr>
                        <a:t>NameServer</a:t>
                      </a:r>
                      <a:r>
                        <a:rPr lang="zh-CN" sz="500" kern="0">
                          <a:effectLst/>
                        </a:rPr>
                        <a:t>删除第二个配置项（</a:t>
                      </a:r>
                      <a:r>
                        <a:rPr lang="en-US" sz="500" kern="0">
                          <a:effectLst/>
                        </a:rPr>
                        <a:t>&lt;1, IP:PORT&gt;</a:t>
                      </a:r>
                      <a:r>
                        <a:rPr lang="zh-CN" sz="500" kern="0">
                          <a:effectLst/>
                        </a:rPr>
                        <a:t>）</a:t>
                      </a:r>
                      <a:r>
                        <a:rPr lang="en-US" sz="500" kern="0">
                          <a:effectLst/>
                        </a:rPr>
                        <a:t/>
                      </a:r>
                      <a:br>
                        <a:rPr lang="en-US" sz="500" kern="0">
                          <a:effectLst/>
                        </a:rPr>
                      </a:br>
                      <a:r>
                        <a:rPr lang="en-US" sz="500" kern="0">
                          <a:effectLst/>
                        </a:rPr>
                        <a:t>                // </a:t>
                      </a:r>
                      <a:r>
                        <a:rPr lang="zh-CN" sz="500" kern="0">
                          <a:effectLst/>
                        </a:rPr>
                        <a:t>随后在集合首位增加一个新的配置项（</a:t>
                      </a:r>
                      <a:r>
                        <a:rPr lang="en-US" sz="500" kern="0">
                          <a:effectLst/>
                        </a:rPr>
                        <a:t>&lt;0, IP:PORT&gt;</a:t>
                      </a:r>
                      <a:r>
                        <a:rPr lang="zh-CN" sz="500" kern="0">
                          <a:effectLst/>
                        </a:rPr>
                        <a:t>），相同</a:t>
                      </a:r>
                      <a:r>
                        <a:rPr lang="en-US" sz="500" kern="0">
                          <a:effectLst/>
                        </a:rPr>
                        <a:t>“IP:</a:t>
                      </a:r>
                      <a:r>
                        <a:rPr lang="zh-CN" sz="500" kern="0">
                          <a:effectLst/>
                        </a:rPr>
                        <a:t>端口</a:t>
                      </a:r>
                      <a:r>
                        <a:rPr lang="en-US" sz="500" kern="0">
                          <a:effectLst/>
                        </a:rPr>
                        <a:t>”</a:t>
                      </a:r>
                      <a:r>
                        <a:rPr lang="zh-CN" sz="500" kern="0">
                          <a:effectLst/>
                        </a:rPr>
                        <a:t>只能保留一条记录</a:t>
                      </a:r>
                      <a:r>
                        <a:rPr lang="en-US" sz="500" kern="0">
                          <a:effectLst/>
                        </a:rPr>
                        <a:t/>
                      </a:r>
                      <a:br>
                        <a:rPr lang="en-US" sz="500" kern="0">
                          <a:effectLst/>
                        </a:rPr>
                      </a:br>
                      <a:r>
                        <a:rPr lang="en-US" sz="500" kern="0">
                          <a:effectLst/>
                        </a:rPr>
                        <a:t>                Iterator&lt;Entry&lt;Long, String&gt;&gt; it = brokerAddrsMap.entrySet().iterator();</a:t>
                      </a:r>
                      <a:br>
                        <a:rPr lang="en-US" sz="500" kern="0">
                          <a:effectLst/>
                        </a:rPr>
                      </a:br>
                      <a:r>
                        <a:rPr lang="en-US" sz="500" kern="0">
                          <a:effectLst/>
                        </a:rPr>
                        <a:t>                while (it.hasNext()) { </a:t>
                      </a:r>
                      <a:r>
                        <a:rPr lang="en-US" sz="500" kern="100">
                          <a:effectLst/>
                        </a:rPr>
                        <a:t>			</a:t>
                      </a:r>
                      <a:r>
                        <a:rPr lang="en-US" sz="500" kern="0">
                          <a:effectLst/>
                        </a:rPr>
                        <a:t>// </a:t>
                      </a:r>
                      <a:r>
                        <a:rPr lang="zh-CN" sz="500" kern="0">
                          <a:effectLst/>
                        </a:rPr>
                        <a:t>数据迭代</a:t>
                      </a:r>
                      <a:r>
                        <a:rPr lang="en-US" sz="500" kern="0">
                          <a:effectLst/>
                        </a:rPr>
                        <a:t/>
                      </a:r>
                      <a:br>
                        <a:rPr lang="en-US" sz="500" kern="0">
                          <a:effectLst/>
                        </a:rPr>
                      </a:br>
                      <a:r>
                        <a:rPr lang="en-US" sz="500" kern="0">
                          <a:effectLst/>
                        </a:rPr>
                        <a:t>                    Entry&lt;Long, String&gt; item = it.next();</a:t>
                      </a:r>
                      <a:r>
                        <a:rPr lang="en-US" sz="500" kern="100">
                          <a:effectLst/>
                        </a:rPr>
                        <a:t>	</a:t>
                      </a:r>
                      <a:r>
                        <a:rPr lang="en-US" sz="500" kern="0">
                          <a:effectLst/>
                        </a:rPr>
                        <a:t>// </a:t>
                      </a:r>
                      <a:r>
                        <a:rPr lang="zh-CN" sz="500" kern="0">
                          <a:effectLst/>
                        </a:rPr>
                        <a:t>获取地址项</a:t>
                      </a:r>
                      <a:r>
                        <a:rPr lang="en-US" sz="500" kern="0">
                          <a:effectLst/>
                        </a:rPr>
                        <a:t/>
                      </a:r>
                      <a:br>
                        <a:rPr lang="en-US" sz="500" kern="0">
                          <a:effectLst/>
                        </a:rPr>
                      </a:br>
                      <a:r>
                        <a:rPr lang="en-US" sz="500" kern="0">
                          <a:effectLst/>
                        </a:rPr>
                        <a:t>                    if (null != brokerAddr &amp;&amp; brokerAddr.equals(item.getValue()) </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500" kern="100">
                          <a:effectLst/>
                        </a:rPr>
                        <a:t>			</a:t>
                      </a:r>
                      <a:r>
                        <a:rPr lang="en-US" sz="500" kern="0">
                          <a:effectLst/>
                        </a:rPr>
                        <a:t>&amp;&amp; brokerId != item.getKey()) {</a:t>
                      </a:r>
                      <a:r>
                        <a:rPr lang="en-US" sz="500" kern="100">
                          <a:effectLst/>
                        </a:rPr>
                        <a:t>	</a:t>
                      </a:r>
                      <a:r>
                        <a:rPr lang="en-US" sz="500" kern="0">
                          <a:effectLst/>
                        </a:rPr>
                        <a:t>// Broker</a:t>
                      </a:r>
                      <a:r>
                        <a:rPr lang="zh-CN" sz="500" kern="0">
                          <a:effectLst/>
                        </a:rPr>
                        <a:t>地址重复</a:t>
                      </a:r>
                      <a:r>
                        <a:rPr lang="en-US" sz="500" kern="0">
                          <a:effectLst/>
                        </a:rPr>
                        <a:t/>
                      </a:r>
                      <a:br>
                        <a:rPr lang="en-US" sz="500" kern="0">
                          <a:effectLst/>
                        </a:rPr>
                      </a:br>
                      <a:r>
                        <a:rPr lang="en-US" sz="500" kern="0">
                          <a:effectLst/>
                        </a:rPr>
                        <a:t>                        it.remove();</a:t>
                      </a:r>
                      <a:r>
                        <a:rPr lang="en-US" sz="500" kern="100">
                          <a:effectLst/>
                        </a:rPr>
                        <a:t>				</a:t>
                      </a:r>
                      <a:r>
                        <a:rPr lang="en-US" sz="500" kern="0">
                          <a:effectLst/>
                        </a:rPr>
                        <a:t>// </a:t>
                      </a:r>
                      <a:r>
                        <a:rPr lang="zh-CN" sz="500" kern="0">
                          <a:effectLst/>
                        </a:rPr>
                        <a:t>数据移除</a:t>
                      </a:r>
                      <a:r>
                        <a:rPr lang="en-US" sz="500" kern="0">
                          <a:effectLst/>
                        </a:rPr>
                        <a:t/>
                      </a:r>
                      <a:br>
                        <a:rPr lang="en-US" sz="500" kern="0">
                          <a:effectLst/>
                        </a:rPr>
                      </a:br>
                      <a:r>
                        <a:rPr lang="en-US" sz="500" kern="0">
                          <a:effectLst/>
                        </a:rPr>
                        <a:t>                    }</a:t>
                      </a:r>
                      <a:br>
                        <a:rPr lang="en-US" sz="500" kern="0">
                          <a:effectLst/>
                        </a:rPr>
                      </a:br>
                      <a:r>
                        <a:rPr lang="en-US" sz="500" kern="0">
                          <a:effectLst/>
                        </a:rPr>
                        <a:t>                }</a:t>
                      </a:r>
                      <a:br>
                        <a:rPr lang="en-US" sz="500" kern="0">
                          <a:effectLst/>
                        </a:rPr>
                      </a:br>
                      <a:r>
                        <a:rPr lang="en-US" sz="500" kern="0">
                          <a:effectLst/>
                        </a:rPr>
                        <a:t>                // </a:t>
                      </a:r>
                      <a:r>
                        <a:rPr lang="zh-CN" sz="500" kern="0">
                          <a:effectLst/>
                        </a:rPr>
                        <a:t>根据</a:t>
                      </a:r>
                      <a:r>
                        <a:rPr lang="en-US" sz="500" kern="0">
                          <a:effectLst/>
                        </a:rPr>
                        <a:t>BrokerID</a:t>
                      </a:r>
                      <a:r>
                        <a:rPr lang="zh-CN" sz="500" kern="0">
                          <a:effectLst/>
                        </a:rPr>
                        <a:t>保存新的</a:t>
                      </a:r>
                      <a:r>
                        <a:rPr lang="en-US" sz="500" kern="0">
                          <a:effectLst/>
                        </a:rPr>
                        <a:t>Broker</a:t>
                      </a:r>
                      <a:r>
                        <a:rPr lang="zh-CN" sz="500" kern="0">
                          <a:effectLst/>
                        </a:rPr>
                        <a:t>地址，并返回原始对应的</a:t>
                      </a:r>
                      <a:r>
                        <a:rPr lang="en-US" sz="500" kern="0">
                          <a:effectLst/>
                        </a:rPr>
                        <a:t>Broker</a:t>
                      </a:r>
                      <a:r>
                        <a:rPr lang="zh-CN" sz="500" kern="0">
                          <a:effectLst/>
                        </a:rPr>
                        <a:t>地址</a:t>
                      </a:r>
                      <a:r>
                        <a:rPr lang="en-US" sz="500" kern="0">
                          <a:effectLst/>
                        </a:rPr>
                        <a:t/>
                      </a:r>
                      <a:br>
                        <a:rPr lang="en-US" sz="500" kern="0">
                          <a:effectLst/>
                        </a:rPr>
                      </a:br>
                      <a:r>
                        <a:rPr lang="en-US" sz="500" kern="0">
                          <a:effectLst/>
                        </a:rPr>
                        <a:t>                String oldAddr = brokerData.getBrokerAddrs().put(brokerId, brokerAddr);</a:t>
                      </a:r>
                      <a:br>
                        <a:rPr lang="en-US" sz="500" kern="0">
                          <a:effectLst/>
                        </a:rPr>
                      </a:br>
                      <a:r>
                        <a:rPr lang="en-US" sz="500" kern="0">
                          <a:effectLst/>
                        </a:rPr>
                        <a:t>                registerFirst = registerFirst || (null == oldAddr); // </a:t>
                      </a:r>
                      <a:r>
                        <a:rPr lang="zh-CN" sz="500" kern="0">
                          <a:effectLst/>
                        </a:rPr>
                        <a:t>修改标记</a:t>
                      </a:r>
                      <a:r>
                        <a:rPr lang="en-US" sz="500" kern="0">
                          <a:effectLst/>
                        </a:rPr>
                        <a:t/>
                      </a:r>
                      <a:br>
                        <a:rPr lang="en-US" sz="500" kern="0">
                          <a:effectLst/>
                        </a:rPr>
                      </a:br>
                      <a:r>
                        <a:rPr lang="en-US" sz="500" kern="0">
                          <a:effectLst/>
                        </a:rPr>
                        <a:t>                if (null != topicConfigWrapper &amp;&amp; MixAll.MASTER_ID == brokerId) {</a:t>
                      </a:r>
                      <a:br>
                        <a:rPr lang="en-US" sz="500" kern="0">
                          <a:effectLst/>
                        </a:rPr>
                      </a:br>
                      <a:r>
                        <a:rPr lang="en-US" sz="500" kern="0">
                          <a:effectLst/>
                        </a:rPr>
                        <a:t>                    if (this.isBrokerTopicConfigChanged(brokerAddr, </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500" kern="100">
                          <a:effectLst/>
                        </a:rPr>
                        <a:t>			</a:t>
                      </a:r>
                      <a:r>
                        <a:rPr lang="en-US" sz="500" kern="0">
                          <a:effectLst/>
                        </a:rPr>
                        <a:t>topicConfigWrapper.getDataVersion()) || registerFirst) {</a:t>
                      </a:r>
                      <a:br>
                        <a:rPr lang="en-US" sz="500" kern="0">
                          <a:effectLst/>
                        </a:rPr>
                      </a:br>
                      <a:r>
                        <a:rPr lang="en-US" sz="500" kern="0">
                          <a:effectLst/>
                        </a:rPr>
                        <a:t>                        ConcurrentMap&lt;String, TopicConfig&gt; tcTable = topicConfigWrapper</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500" kern="100">
                          <a:effectLst/>
                        </a:rPr>
                        <a:t>			</a:t>
                      </a:r>
                      <a:r>
                        <a:rPr lang="en-US" sz="500" kern="0">
                          <a:effectLst/>
                        </a:rPr>
                        <a:t>.getTopicConfigTable();</a:t>
                      </a:r>
                      <a:r>
                        <a:rPr lang="en-US" sz="500" kern="100">
                          <a:effectLst/>
                        </a:rPr>
                        <a:t>		</a:t>
                      </a:r>
                      <a:r>
                        <a:rPr lang="en-US" sz="500" kern="0">
                          <a:effectLst/>
                        </a:rPr>
                        <a:t>// </a:t>
                      </a:r>
                      <a:r>
                        <a:rPr lang="zh-CN" sz="500" kern="0">
                          <a:effectLst/>
                        </a:rPr>
                        <a:t>获取主题数据</a:t>
                      </a:r>
                      <a:r>
                        <a:rPr lang="en-US" sz="500" kern="0">
                          <a:effectLst/>
                        </a:rPr>
                        <a:t/>
                      </a:r>
                      <a:br>
                        <a:rPr lang="en-US" sz="500" kern="0">
                          <a:effectLst/>
                        </a:rPr>
                      </a:br>
                      <a:r>
                        <a:rPr lang="en-US" sz="500" kern="0">
                          <a:effectLst/>
                        </a:rPr>
                        <a:t>                        if (tcTable != null) {</a:t>
                      </a:r>
                      <a:br>
                        <a:rPr lang="en-US" sz="500" kern="0">
                          <a:effectLst/>
                        </a:rPr>
                      </a:br>
                      <a:r>
                        <a:rPr lang="en-US" sz="500" kern="0">
                          <a:effectLst/>
                        </a:rPr>
                        <a:t>                            for (Map.Entry&lt;String, TopicConfig&gt; entry : tcTable.entrySet()) {</a:t>
                      </a:r>
                      <a:br>
                        <a:rPr lang="en-US" sz="500" kern="0">
                          <a:effectLst/>
                        </a:rPr>
                      </a:br>
                      <a:r>
                        <a:rPr lang="en-US" sz="500" kern="0">
                          <a:effectLst/>
                        </a:rPr>
                        <a:t>                                this.createAndUpdateQueueData(brokerName, </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500" kern="100">
                          <a:effectLst/>
                        </a:rPr>
                        <a:t>				</a:t>
                      </a:r>
                      <a:r>
                        <a:rPr lang="en-US" sz="500" kern="0">
                          <a:effectLst/>
                        </a:rPr>
                        <a:t>entry.getValue());</a:t>
                      </a:r>
                      <a:r>
                        <a:rPr lang="en-US" sz="500" kern="100">
                          <a:effectLst/>
                        </a:rPr>
                        <a:t>	</a:t>
                      </a:r>
                      <a:r>
                        <a:rPr lang="en-US" sz="500" kern="0">
                          <a:effectLst/>
                        </a:rPr>
                        <a:t>// </a:t>
                      </a:r>
                      <a:r>
                        <a:rPr lang="zh-CN" sz="500" kern="0">
                          <a:effectLst/>
                        </a:rPr>
                        <a:t>创建或更新队列</a:t>
                      </a:r>
                      <a:r>
                        <a:rPr lang="en-US" sz="500" kern="0">
                          <a:effectLst/>
                        </a:rPr>
                        <a:t/>
                      </a:r>
                      <a:br>
                        <a:rPr lang="en-US" sz="500" kern="0">
                          <a:effectLst/>
                        </a:rPr>
                      </a:br>
                      <a:r>
                        <a:rPr lang="en-US" sz="500" kern="0">
                          <a:effectLst/>
                        </a:rPr>
                        <a:t>                            }</a:t>
                      </a:r>
                      <a:br>
                        <a:rPr lang="en-US" sz="500" kern="0">
                          <a:effectLst/>
                        </a:rPr>
                      </a:br>
                      <a:r>
                        <a:rPr lang="en-US" sz="500" kern="0">
                          <a:effectLst/>
                        </a:rPr>
                        <a:t>                        }</a:t>
                      </a:r>
                      <a:br>
                        <a:rPr lang="en-US" sz="500" kern="0">
                          <a:effectLst/>
                        </a:rPr>
                      </a:br>
                      <a:r>
                        <a:rPr lang="en-US" sz="500" kern="0">
                          <a:effectLst/>
                        </a:rPr>
                        <a:t>                    }</a:t>
                      </a:r>
                      <a:br>
                        <a:rPr lang="en-US" sz="500" kern="0">
                          <a:effectLst/>
                        </a:rPr>
                      </a:br>
                      <a:r>
                        <a:rPr lang="en-US" sz="500" kern="0">
                          <a:effectLst/>
                        </a:rPr>
                        <a:t>                }</a:t>
                      </a:r>
                      <a:br>
                        <a:rPr lang="en-US" sz="500" kern="0">
                          <a:effectLst/>
                        </a:rPr>
                      </a:br>
                      <a:r>
                        <a:rPr lang="en-US" sz="500" kern="0">
                          <a:effectLst/>
                        </a:rPr>
                        <a:t>                BrokerLiveInfo prevBrokerLiveInfo = this.brokerLiveTable.put(brokerAddr,</a:t>
                      </a:r>
                      <a:br>
                        <a:rPr lang="en-US" sz="500" kern="0">
                          <a:effectLst/>
                        </a:rPr>
                      </a:br>
                      <a:r>
                        <a:rPr lang="en-US" sz="500" kern="0">
                          <a:effectLst/>
                        </a:rPr>
                        <a:t>                    new BrokerLiveInfo(</a:t>
                      </a:r>
                      <a:r>
                        <a:rPr lang="en-US" sz="500" kern="100">
                          <a:effectLst/>
                        </a:rPr>
                        <a:t>			</a:t>
                      </a:r>
                      <a:r>
                        <a:rPr lang="en-US" sz="500" kern="0">
                          <a:effectLst/>
                        </a:rPr>
                        <a:t>// Broker</a:t>
                      </a:r>
                      <a:r>
                        <a:rPr lang="zh-CN" sz="500" kern="0">
                          <a:effectLst/>
                        </a:rPr>
                        <a:t>存活信息</a:t>
                      </a:r>
                      <a:r>
                        <a:rPr lang="en-US" sz="500" kern="0">
                          <a:effectLst/>
                        </a:rPr>
                        <a:t/>
                      </a:r>
                      <a:br>
                        <a:rPr lang="en-US" sz="500" kern="0">
                          <a:effectLst/>
                        </a:rPr>
                      </a:br>
                      <a:r>
                        <a:rPr lang="en-US" sz="500" kern="0">
                          <a:effectLst/>
                        </a:rPr>
                        <a:t>                        System.currentTimeMillis(),</a:t>
                      </a:r>
                      <a:r>
                        <a:rPr lang="en-US" sz="500" kern="100">
                          <a:effectLst/>
                        </a:rPr>
                        <a:t>		</a:t>
                      </a:r>
                      <a:r>
                        <a:rPr lang="en-US" sz="500" kern="0">
                          <a:effectLst/>
                        </a:rPr>
                        <a:t>// </a:t>
                      </a:r>
                      <a:r>
                        <a:rPr lang="zh-CN" sz="500" kern="0">
                          <a:effectLst/>
                        </a:rPr>
                        <a:t>时间戳</a:t>
                      </a:r>
                      <a:r>
                        <a:rPr lang="en-US" sz="500" kern="0">
                          <a:effectLst/>
                        </a:rPr>
                        <a:t/>
                      </a:r>
                      <a:br>
                        <a:rPr lang="en-US" sz="500" kern="0">
                          <a:effectLst/>
                        </a:rPr>
                      </a:br>
                      <a:r>
                        <a:rPr lang="en-US" sz="500" kern="0">
                          <a:effectLst/>
                        </a:rPr>
                        <a:t>                        topicConfigWrapper.getDataVersion(),</a:t>
                      </a:r>
                      <a:r>
                        <a:rPr lang="en-US" sz="500" kern="100">
                          <a:effectLst/>
                        </a:rPr>
                        <a:t>	</a:t>
                      </a:r>
                      <a:r>
                        <a:rPr lang="en-US" sz="500" kern="0">
                          <a:effectLst/>
                        </a:rPr>
                        <a:t>// </a:t>
                      </a:r>
                      <a:r>
                        <a:rPr lang="zh-CN" sz="500" kern="0">
                          <a:effectLst/>
                        </a:rPr>
                        <a:t>数据版本</a:t>
                      </a:r>
                      <a:r>
                        <a:rPr lang="en-US" sz="500" kern="0">
                          <a:effectLst/>
                        </a:rPr>
                        <a:t/>
                      </a:r>
                      <a:br>
                        <a:rPr lang="en-US" sz="500" kern="0">
                          <a:effectLst/>
                        </a:rPr>
                      </a:br>
                      <a:r>
                        <a:rPr lang="en-US" sz="500" kern="0">
                          <a:effectLst/>
                        </a:rPr>
                        <a:t>                        channel, </a:t>
                      </a:r>
                      <a:r>
                        <a:rPr lang="en-US" sz="500" kern="100">
                          <a:effectLst/>
                        </a:rPr>
                        <a:t>				</a:t>
                      </a:r>
                      <a:r>
                        <a:rPr lang="en-US" sz="500" kern="0">
                          <a:effectLst/>
                        </a:rPr>
                        <a:t>// NIO</a:t>
                      </a:r>
                      <a:r>
                        <a:rPr lang="zh-CN" sz="500" kern="0">
                          <a:effectLst/>
                        </a:rPr>
                        <a:t>通道</a:t>
                      </a:r>
                      <a:r>
                        <a:rPr lang="en-US" sz="500" kern="0">
                          <a:effectLst/>
                        </a:rPr>
                        <a:t/>
                      </a:r>
                      <a:br>
                        <a:rPr lang="en-US" sz="500" kern="0">
                          <a:effectLst/>
                        </a:rPr>
                      </a:br>
                      <a:r>
                        <a:rPr lang="en-US" sz="500" kern="0">
                          <a:effectLst/>
                        </a:rPr>
                        <a:t>                        haServerAddr)); </a:t>
                      </a:r>
                      <a:r>
                        <a:rPr lang="en-US" sz="500" kern="100">
                          <a:effectLst/>
                        </a:rPr>
                        <a:t>			</a:t>
                      </a:r>
                      <a:r>
                        <a:rPr lang="en-US" sz="500" kern="0">
                          <a:effectLst/>
                        </a:rPr>
                        <a:t>// HA</a:t>
                      </a:r>
                      <a:r>
                        <a:rPr lang="zh-CN" sz="500" kern="0">
                          <a:effectLst/>
                        </a:rPr>
                        <a:t>服务地址</a:t>
                      </a:r>
                      <a:r>
                        <a:rPr lang="en-US" sz="500" kern="0">
                          <a:effectLst/>
                        </a:rPr>
                        <a:t/>
                      </a:r>
                      <a:br>
                        <a:rPr lang="en-US" sz="500" kern="0">
                          <a:effectLst/>
                        </a:rPr>
                      </a:br>
                      <a:r>
                        <a:rPr lang="en-US" sz="500" kern="0">
                          <a:effectLst/>
                        </a:rPr>
                        <a:t>                // </a:t>
                      </a:r>
                      <a:r>
                        <a:rPr lang="zh-CN" sz="500" kern="0">
                          <a:effectLst/>
                        </a:rPr>
                        <a:t>后续代码，略</a:t>
                      </a:r>
                      <a:r>
                        <a:rPr lang="en-US" sz="500" kern="0">
                          <a:effectLst/>
                        </a:rPr>
                        <a:t/>
                      </a:r>
                      <a:br>
                        <a:rPr lang="en-US" sz="500" kern="0">
                          <a:effectLst/>
                        </a:rPr>
                      </a:br>
                      <a:r>
                        <a:rPr lang="en-US" sz="500" kern="0">
                          <a:effectLst/>
                        </a:rPr>
                        <a:t>            } finally { this.lock.writeLock().unlock(); }</a:t>
                      </a:r>
                      <a:br>
                        <a:rPr lang="en-US" sz="500" kern="0">
                          <a:effectLst/>
                        </a:rPr>
                      </a:br>
                      <a:r>
                        <a:rPr lang="en-US" sz="500" kern="0">
                          <a:effectLst/>
                        </a:rPr>
                        <a:t>        } catch (Exception e) { }</a:t>
                      </a:r>
                      <a:br>
                        <a:rPr lang="en-US" sz="500" kern="0">
                          <a:effectLst/>
                        </a:rPr>
                      </a:br>
                      <a:r>
                        <a:rPr lang="en-US" sz="500" kern="0">
                          <a:effectLst/>
                        </a:rPr>
                        <a:t>        return result;</a:t>
                      </a:r>
                      <a:br>
                        <a:rPr lang="en-US" sz="500" kern="0">
                          <a:effectLst/>
                        </a:rPr>
                      </a:br>
                      <a:r>
                        <a:rPr lang="en-US" sz="500" kern="0">
                          <a:effectLst/>
                        </a:rPr>
                        <a:t>    }</a:t>
                      </a:r>
                      <a:br>
                        <a:rPr lang="en-US" sz="500" kern="0">
                          <a:effectLst/>
                        </a:rPr>
                      </a:br>
                      <a:r>
                        <a:rPr lang="en-US" sz="500" kern="0">
                          <a:effectLst/>
                        </a:rPr>
                        <a:t>}</a:t>
                      </a:r>
                      <a:endParaRPr lang="zh-CN" sz="600" kern="100">
                        <a:effectLst/>
                        <a:latin typeface="Times New Roman" panose="02020603050405020304" pitchFamily="18" charset="0"/>
                        <a:ea typeface="宋体" panose="02010600030101010101" pitchFamily="2" charset="-122"/>
                      </a:endParaRPr>
                    </a:p>
                  </a:txBody>
                  <a:tcPr marL="39539" marR="39539" marT="0" marB="0"/>
                </a:tc>
                <a:extLst>
                  <a:ext uri="{0D108BD9-81ED-4DB2-BD59-A6C34878D82A}">
                    <a16:rowId xmlns:a16="http://schemas.microsoft.com/office/drawing/2014/main" val="1761315121"/>
                  </a:ext>
                </a:extLst>
              </a:tr>
            </a:tbl>
          </a:graphicData>
        </a:graphic>
      </p:graphicFrame>
    </p:spTree>
    <p:extLst>
      <p:ext uri="{BB962C8B-B14F-4D97-AF65-F5344CB8AC3E}">
        <p14:creationId xmlns:p14="http://schemas.microsoft.com/office/powerpoint/2010/main" val="539422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NamesrvControler.initialize()</a:t>
            </a:r>
            <a:r>
              <a:rPr lang="zh-CN" altLang="zh-CN"/>
              <a:t>方法</a:t>
            </a:r>
            <a:endParaRPr lang="zh-CN" altLang="en-US"/>
          </a:p>
        </p:txBody>
      </p:sp>
      <p:graphicFrame>
        <p:nvGraphicFramePr>
          <p:cNvPr id="4" name="表格 3"/>
          <p:cNvGraphicFramePr>
            <a:graphicFrameLocks noGrp="1"/>
          </p:cNvGraphicFramePr>
          <p:nvPr>
            <p:extLst/>
          </p:nvPr>
        </p:nvGraphicFramePr>
        <p:xfrm>
          <a:off x="248232" y="1025842"/>
          <a:ext cx="11537367" cy="5590857"/>
        </p:xfrm>
        <a:graphic>
          <a:graphicData uri="http://schemas.openxmlformats.org/drawingml/2006/table">
            <a:tbl>
              <a:tblPr firstRow="1" firstCol="1" lastRow="1" lastCol="1" bandRow="1" bandCol="1">
                <a:tableStyleId>{5940675A-B579-460E-94D1-54222C63F5DA}</a:tableStyleId>
              </a:tblPr>
              <a:tblGrid>
                <a:gridCol w="11537367">
                  <a:extLst>
                    <a:ext uri="{9D8B030D-6E8A-4147-A177-3AD203B41FA5}">
                      <a16:colId xmlns:a16="http://schemas.microsoft.com/office/drawing/2014/main" val="3232171234"/>
                    </a:ext>
                  </a:extLst>
                </a:gridCol>
              </a:tblGrid>
              <a:tr h="5590857">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package org.apache.rocketmq.namesrv;</a:t>
                      </a:r>
                      <a:br>
                        <a:rPr lang="en-US" sz="1600" kern="0">
                          <a:effectLst/>
                        </a:rPr>
                      </a:br>
                      <a:r>
                        <a:rPr lang="en-US" sz="1600" kern="0">
                          <a:effectLst/>
                        </a:rPr>
                        <a:t>public class NamesrvController {</a:t>
                      </a:r>
                      <a:br>
                        <a:rPr lang="en-US" sz="1600" kern="0">
                          <a:effectLst/>
                        </a:rPr>
                      </a:br>
                      <a:r>
                        <a:rPr lang="en-US" sz="1600" kern="0">
                          <a:effectLst/>
                        </a:rPr>
                        <a:t>    public NamesrvController(NamesrvConfig namesrvConfig, </a:t>
                      </a:r>
                      <a:endParaRPr lang="zh-CN" sz="1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100">
                          <a:effectLst/>
                        </a:rPr>
                        <a:t>		</a:t>
                      </a:r>
                      <a:r>
                        <a:rPr lang="en-US" sz="1600" kern="0">
                          <a:effectLst/>
                        </a:rPr>
                        <a:t>NettyServerConfig nettyServerConfig) {</a:t>
                      </a:r>
                      <a:br>
                        <a:rPr lang="en-US" sz="1600" kern="0">
                          <a:effectLst/>
                        </a:rPr>
                      </a:br>
                      <a:r>
                        <a:rPr lang="en-US" sz="1600" kern="0">
                          <a:effectLst/>
                        </a:rPr>
                        <a:t>        // </a:t>
                      </a:r>
                      <a:r>
                        <a:rPr lang="zh-CN" sz="1600" kern="0">
                          <a:effectLst/>
                        </a:rPr>
                        <a:t>本处只列出部分核心代码，其他代码略</a:t>
                      </a:r>
                      <a:r>
                        <a:rPr lang="en-US" sz="1600" kern="0">
                          <a:effectLst/>
                        </a:rPr>
                        <a:t/>
                      </a:r>
                      <a:br>
                        <a:rPr lang="en-US" sz="1600" kern="0">
                          <a:effectLst/>
                        </a:rPr>
                      </a:br>
                      <a:r>
                        <a:rPr lang="en-US" sz="1600" kern="0">
                          <a:effectLst/>
                        </a:rPr>
                        <a:t>        this.scheduledExecutorService.scheduleAtFixedRate(new Runnable() { // </a:t>
                      </a:r>
                      <a:r>
                        <a:rPr lang="zh-CN" sz="1600" kern="0">
                          <a:effectLst/>
                        </a:rPr>
                        <a:t>定时任务</a:t>
                      </a:r>
                      <a:r>
                        <a:rPr lang="en-US" sz="1600" kern="0">
                          <a:effectLst/>
                        </a:rPr>
                        <a:t/>
                      </a:r>
                      <a:br>
                        <a:rPr lang="en-US" sz="1600" kern="0">
                          <a:effectLst/>
                        </a:rPr>
                      </a:br>
                      <a:r>
                        <a:rPr lang="en-US" sz="1600" kern="0">
                          <a:effectLst/>
                        </a:rPr>
                        <a:t>            @Override</a:t>
                      </a:r>
                      <a:br>
                        <a:rPr lang="en-US" sz="1600" kern="0">
                          <a:effectLst/>
                        </a:rPr>
                      </a:br>
                      <a:r>
                        <a:rPr lang="en-US" sz="1600" kern="0">
                          <a:effectLst/>
                        </a:rPr>
                        <a:t>            public void run() { </a:t>
                      </a:r>
                      <a:r>
                        <a:rPr lang="en-US" sz="1600" kern="100">
                          <a:effectLst/>
                        </a:rPr>
                        <a:t>			</a:t>
                      </a:r>
                      <a:r>
                        <a:rPr lang="en-US" sz="1600" kern="0">
                          <a:effectLst/>
                        </a:rPr>
                        <a:t>// </a:t>
                      </a:r>
                      <a:r>
                        <a:rPr lang="zh-CN" sz="1600" kern="0">
                          <a:effectLst/>
                        </a:rPr>
                        <a:t>扫描存活的</a:t>
                      </a:r>
                      <a:r>
                        <a:rPr lang="en-US" sz="1600" kern="0">
                          <a:effectLst/>
                        </a:rPr>
                        <a:t>Broker</a:t>
                      </a:r>
                      <a:br>
                        <a:rPr lang="en-US" sz="1600" kern="0">
                          <a:effectLst/>
                        </a:rPr>
                      </a:br>
                      <a:r>
                        <a:rPr lang="en-US" sz="1600" kern="0">
                          <a:effectLst/>
                        </a:rPr>
                        <a:t>                NamesrvController.this.routeInfoManager.scanNotActiveBroker();</a:t>
                      </a:r>
                      <a:br>
                        <a:rPr lang="en-US" sz="1600" kern="0">
                          <a:effectLst/>
                        </a:rPr>
                      </a:br>
                      <a:r>
                        <a:rPr lang="en-US" sz="1600" kern="0">
                          <a:effectLst/>
                        </a:rPr>
                        <a:t>            }</a:t>
                      </a:r>
                      <a:br>
                        <a:rPr lang="en-US" sz="1600" kern="0">
                          <a:effectLst/>
                        </a:rPr>
                      </a:br>
                      <a:r>
                        <a:rPr lang="en-US" sz="1600" kern="0">
                          <a:effectLst/>
                        </a:rPr>
                        <a:t>        }, 5, 10, TimeUnit.SECONDS); </a:t>
                      </a:r>
                      <a:r>
                        <a:rPr lang="en-US" sz="1600" kern="100">
                          <a:effectLst/>
                        </a:rPr>
                        <a:t>		</a:t>
                      </a:r>
                      <a:r>
                        <a:rPr lang="en-US" sz="1600" kern="0">
                          <a:effectLst/>
                        </a:rPr>
                        <a:t>// </a:t>
                      </a:r>
                      <a:r>
                        <a:rPr lang="zh-CN" sz="1600" kern="0">
                          <a:effectLst/>
                        </a:rPr>
                        <a:t>每</a:t>
                      </a:r>
                      <a:r>
                        <a:rPr lang="en-US" sz="1600" kern="0">
                          <a:effectLst/>
                        </a:rPr>
                        <a:t>10</a:t>
                      </a:r>
                      <a:r>
                        <a:rPr lang="zh-CN" sz="1600" kern="0">
                          <a:effectLst/>
                        </a:rPr>
                        <a:t>秒检查一次</a:t>
                      </a:r>
                      <a:r>
                        <a:rPr lang="en-US" sz="1600" kern="0">
                          <a:effectLst/>
                        </a:rPr>
                        <a:t/>
                      </a:r>
                      <a:br>
                        <a:rPr lang="en-US" sz="1600" kern="0">
                          <a:effectLst/>
                        </a:rPr>
                      </a:br>
                      <a:r>
                        <a:rPr lang="en-US" sz="1600" kern="0">
                          <a:effectLst/>
                        </a:rPr>
                        <a:t>        return true;</a:t>
                      </a:r>
                      <a:br>
                        <a:rPr lang="en-US" sz="1600" kern="0">
                          <a:effectLst/>
                        </a:rPr>
                      </a:br>
                      <a:r>
                        <a:rPr lang="en-US" sz="1600" kern="0">
                          <a:effectLst/>
                        </a:rPr>
                        <a:t>    }</a:t>
                      </a:r>
                      <a:endParaRPr lang="zh-CN" sz="1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68484715"/>
                  </a:ext>
                </a:extLst>
              </a:tr>
            </a:tbl>
          </a:graphicData>
        </a:graphic>
      </p:graphicFrame>
    </p:spTree>
    <p:extLst>
      <p:ext uri="{BB962C8B-B14F-4D97-AF65-F5344CB8AC3E}">
        <p14:creationId xmlns:p14="http://schemas.microsoft.com/office/powerpoint/2010/main" val="26518220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RouteInfoManager.scanNotActiveBroker()</a:t>
            </a:r>
            <a:r>
              <a:rPr lang="zh-CN" altLang="zh-CN"/>
              <a:t>方法</a:t>
            </a:r>
            <a:endParaRPr lang="zh-CN" altLang="en-US"/>
          </a:p>
        </p:txBody>
      </p:sp>
      <p:graphicFrame>
        <p:nvGraphicFramePr>
          <p:cNvPr id="4" name="表格 3"/>
          <p:cNvGraphicFramePr>
            <a:graphicFrameLocks noGrp="1"/>
          </p:cNvGraphicFramePr>
          <p:nvPr>
            <p:extLst/>
          </p:nvPr>
        </p:nvGraphicFramePr>
        <p:xfrm>
          <a:off x="197432" y="849087"/>
          <a:ext cx="11689768" cy="5445880"/>
        </p:xfrm>
        <a:graphic>
          <a:graphicData uri="http://schemas.openxmlformats.org/drawingml/2006/table">
            <a:tbl>
              <a:tblPr firstRow="1" firstCol="1" lastRow="1" lastCol="1" bandRow="1" bandCol="1">
                <a:tableStyleId>{5940675A-B579-460E-94D1-54222C63F5DA}</a:tableStyleId>
              </a:tblPr>
              <a:tblGrid>
                <a:gridCol w="11689768">
                  <a:extLst>
                    <a:ext uri="{9D8B030D-6E8A-4147-A177-3AD203B41FA5}">
                      <a16:colId xmlns:a16="http://schemas.microsoft.com/office/drawing/2014/main" val="3127385234"/>
                    </a:ext>
                  </a:extLst>
                </a:gridCol>
              </a:tblGrid>
              <a:tr h="544588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package org.apache.rocketmq.namesrv.routeinfo;</a:t>
                      </a:r>
                      <a:br>
                        <a:rPr lang="en-US" sz="1600" kern="0">
                          <a:effectLst/>
                        </a:rPr>
                      </a:br>
                      <a:r>
                        <a:rPr lang="en-US" sz="1600" kern="0">
                          <a:effectLst/>
                        </a:rPr>
                        <a:t>public class RouteInfoManager {</a:t>
                      </a:r>
                      <a:br>
                        <a:rPr lang="en-US" sz="1600" kern="0">
                          <a:effectLst/>
                        </a:rPr>
                      </a:br>
                      <a:r>
                        <a:rPr lang="en-US" sz="1600" kern="0">
                          <a:effectLst/>
                        </a:rPr>
                        <a:t>    public void scanNotActiveBroker() { </a:t>
                      </a:r>
                      <a:r>
                        <a:rPr lang="en-US" sz="1600" kern="100">
                          <a:effectLst/>
                        </a:rPr>
                        <a:t>			</a:t>
                      </a:r>
                      <a:r>
                        <a:rPr lang="en-US" sz="1600" kern="0">
                          <a:effectLst/>
                        </a:rPr>
                        <a:t>// </a:t>
                      </a:r>
                      <a:r>
                        <a:rPr lang="zh-CN" sz="1600" kern="0">
                          <a:effectLst/>
                        </a:rPr>
                        <a:t>扫描不存活的</a:t>
                      </a:r>
                      <a:r>
                        <a:rPr lang="en-US" sz="1600" kern="0">
                          <a:effectLst/>
                        </a:rPr>
                        <a:t>Broker</a:t>
                      </a:r>
                      <a:br>
                        <a:rPr lang="en-US" sz="1600" kern="0">
                          <a:effectLst/>
                        </a:rPr>
                      </a:br>
                      <a:r>
                        <a:rPr lang="en-US" sz="1600" kern="0">
                          <a:effectLst/>
                        </a:rPr>
                        <a:t>        Iterator&lt;Entry&lt;String, BrokerLiveInfo&gt;&gt; it = this.brokerLiveTable</a:t>
                      </a:r>
                      <a:endParaRPr lang="zh-CN" sz="1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100">
                          <a:effectLst/>
                        </a:rPr>
                        <a:t>		</a:t>
                      </a:r>
                      <a:r>
                        <a:rPr lang="en-US" sz="1600" kern="0">
                          <a:effectLst/>
                        </a:rPr>
                        <a:t>.entrySet().iterator();</a:t>
                      </a:r>
                      <a:r>
                        <a:rPr lang="en-US" sz="1600" kern="100">
                          <a:effectLst/>
                        </a:rPr>
                        <a:t>			</a:t>
                      </a:r>
                      <a:r>
                        <a:rPr lang="en-US" sz="1600" kern="0">
                          <a:effectLst/>
                        </a:rPr>
                        <a:t>// </a:t>
                      </a:r>
                      <a:r>
                        <a:rPr lang="zh-CN" sz="1600" kern="0">
                          <a:effectLst/>
                        </a:rPr>
                        <a:t>存活</a:t>
                      </a:r>
                      <a:r>
                        <a:rPr lang="en-US" sz="1600" kern="0">
                          <a:effectLst/>
                        </a:rPr>
                        <a:t>Broker</a:t>
                      </a:r>
                      <a:r>
                        <a:rPr lang="zh-CN" sz="1600" kern="0">
                          <a:effectLst/>
                        </a:rPr>
                        <a:t>集合迭代</a:t>
                      </a:r>
                      <a:r>
                        <a:rPr lang="en-US" sz="1600" kern="0">
                          <a:effectLst/>
                        </a:rPr>
                        <a:t/>
                      </a:r>
                      <a:br>
                        <a:rPr lang="en-US" sz="1600" kern="0">
                          <a:effectLst/>
                        </a:rPr>
                      </a:br>
                      <a:r>
                        <a:rPr lang="en-US" sz="1600" kern="0">
                          <a:effectLst/>
                        </a:rPr>
                        <a:t>        while (it.hasNext()) { </a:t>
                      </a:r>
                      <a:r>
                        <a:rPr lang="en-US" sz="1600" kern="100">
                          <a:effectLst/>
                        </a:rPr>
                        <a:t>				</a:t>
                      </a:r>
                      <a:r>
                        <a:rPr lang="en-US" sz="1600" kern="0">
                          <a:effectLst/>
                        </a:rPr>
                        <a:t>// Broker</a:t>
                      </a:r>
                      <a:r>
                        <a:rPr lang="zh-CN" sz="1600" kern="0">
                          <a:effectLst/>
                        </a:rPr>
                        <a:t>迭代</a:t>
                      </a:r>
                      <a:r>
                        <a:rPr lang="en-US" sz="1600" kern="0">
                          <a:effectLst/>
                        </a:rPr>
                        <a:t/>
                      </a:r>
                      <a:br>
                        <a:rPr lang="en-US" sz="1600" kern="0">
                          <a:effectLst/>
                        </a:rPr>
                      </a:br>
                      <a:r>
                        <a:rPr lang="en-US" sz="1600" kern="0">
                          <a:effectLst/>
                        </a:rPr>
                        <a:t>            Entry&lt;String, BrokerLiveInfo&gt; next = it.next();</a:t>
                      </a:r>
                      <a:r>
                        <a:rPr lang="en-US" sz="1600" kern="100">
                          <a:effectLst/>
                        </a:rPr>
                        <a:t>	</a:t>
                      </a:r>
                      <a:r>
                        <a:rPr lang="en-US" sz="1600" kern="0">
                          <a:effectLst/>
                        </a:rPr>
                        <a:t>// </a:t>
                      </a:r>
                      <a:r>
                        <a:rPr lang="zh-CN" sz="1600" kern="0">
                          <a:effectLst/>
                        </a:rPr>
                        <a:t>获取</a:t>
                      </a:r>
                      <a:r>
                        <a:rPr lang="en-US" sz="1600" kern="0">
                          <a:effectLst/>
                        </a:rPr>
                        <a:t>Broker</a:t>
                      </a:r>
                      <a:r>
                        <a:rPr lang="zh-CN" sz="1600" kern="0">
                          <a:effectLst/>
                        </a:rPr>
                        <a:t>存活信息</a:t>
                      </a:r>
                      <a:r>
                        <a:rPr lang="en-US" sz="1600" kern="0">
                          <a:effectLst/>
                        </a:rPr>
                        <a:t/>
                      </a:r>
                      <a:br>
                        <a:rPr lang="en-US" sz="1600" kern="0">
                          <a:effectLst/>
                        </a:rPr>
                      </a:br>
                      <a:r>
                        <a:rPr lang="en-US" sz="1600" kern="0">
                          <a:effectLst/>
                        </a:rPr>
                        <a:t>            long last = next.getValue().getLastUpdateTimestamp(); // </a:t>
                      </a:r>
                      <a:r>
                        <a:rPr lang="zh-CN" sz="1600" kern="0">
                          <a:effectLst/>
                        </a:rPr>
                        <a:t>获得最后一次更新时间戳</a:t>
                      </a:r>
                      <a:r>
                        <a:rPr lang="en-US" sz="1600" kern="0">
                          <a:effectLst/>
                        </a:rPr>
                        <a:t/>
                      </a:r>
                      <a:br>
                        <a:rPr lang="en-US" sz="1600" kern="0">
                          <a:effectLst/>
                        </a:rPr>
                      </a:br>
                      <a:r>
                        <a:rPr lang="en-US" sz="1600" kern="0">
                          <a:effectLst/>
                        </a:rPr>
                        <a:t>            if ((last + BROKER_CHANNEL_EXPIRED_TIME) &lt; </a:t>
                      </a:r>
                      <a:endParaRPr lang="zh-CN" sz="1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100">
                          <a:effectLst/>
                        </a:rPr>
                        <a:t>		</a:t>
                      </a:r>
                      <a:r>
                        <a:rPr lang="en-US" sz="1600" kern="0">
                          <a:effectLst/>
                        </a:rPr>
                        <a:t>System.currentTimeMillis()) { </a:t>
                      </a:r>
                      <a:r>
                        <a:rPr lang="en-US" sz="1600" kern="100">
                          <a:effectLst/>
                        </a:rPr>
                        <a:t>		</a:t>
                      </a:r>
                      <a:r>
                        <a:rPr lang="en-US" sz="1600" kern="0">
                          <a:effectLst/>
                        </a:rPr>
                        <a:t>// </a:t>
                      </a:r>
                      <a:r>
                        <a:rPr lang="zh-CN" sz="1600" kern="0">
                          <a:effectLst/>
                        </a:rPr>
                        <a:t>当前</a:t>
                      </a:r>
                      <a:r>
                        <a:rPr lang="en-US" sz="1600" kern="0">
                          <a:effectLst/>
                        </a:rPr>
                        <a:t>Broker</a:t>
                      </a:r>
                      <a:r>
                        <a:rPr lang="zh-CN" sz="1600" kern="0">
                          <a:effectLst/>
                        </a:rPr>
                        <a:t>已经失效</a:t>
                      </a:r>
                      <a:r>
                        <a:rPr lang="en-US" sz="1600" kern="0">
                          <a:effectLst/>
                        </a:rPr>
                        <a:t/>
                      </a:r>
                      <a:br>
                        <a:rPr lang="en-US" sz="1600" kern="0">
                          <a:effectLst/>
                        </a:rPr>
                      </a:br>
                      <a:r>
                        <a:rPr lang="en-US" sz="1600" kern="0">
                          <a:effectLst/>
                        </a:rPr>
                        <a:t>                RemotingUtil.closeChannel(next.getValue().getChannel()); // </a:t>
                      </a:r>
                      <a:r>
                        <a:rPr lang="zh-CN" sz="1600" kern="0">
                          <a:effectLst/>
                        </a:rPr>
                        <a:t>通道关闭</a:t>
                      </a:r>
                      <a:r>
                        <a:rPr lang="en-US" sz="1600" kern="0">
                          <a:effectLst/>
                        </a:rPr>
                        <a:t/>
                      </a:r>
                      <a:br>
                        <a:rPr lang="en-US" sz="1600" kern="0">
                          <a:effectLst/>
                        </a:rPr>
                      </a:br>
                      <a:r>
                        <a:rPr lang="en-US" sz="1600" kern="0">
                          <a:effectLst/>
                        </a:rPr>
                        <a:t>                it.remove();</a:t>
                      </a:r>
                      <a:r>
                        <a:rPr lang="en-US" sz="1600" kern="100">
                          <a:effectLst/>
                        </a:rPr>
                        <a:t>					</a:t>
                      </a:r>
                      <a:r>
                        <a:rPr lang="en-US" sz="1600" kern="0">
                          <a:effectLst/>
                        </a:rPr>
                        <a:t>// </a:t>
                      </a:r>
                      <a:r>
                        <a:rPr lang="zh-CN" sz="1600" kern="0">
                          <a:effectLst/>
                        </a:rPr>
                        <a:t>移除</a:t>
                      </a:r>
                      <a:r>
                        <a:rPr lang="en-US" sz="1600" kern="0">
                          <a:effectLst/>
                        </a:rPr>
                        <a:t>Broker</a:t>
                      </a:r>
                      <a:br>
                        <a:rPr lang="en-US" sz="1600" kern="0">
                          <a:effectLst/>
                        </a:rPr>
                      </a:br>
                      <a:r>
                        <a:rPr lang="en-US" sz="1600" kern="0">
                          <a:effectLst/>
                        </a:rPr>
                        <a:t>                this.onChannelDestroy(next.getKey(), next.getValue().getChannel());</a:t>
                      </a:r>
                      <a:br>
                        <a:rPr lang="en-US" sz="1600" kern="0">
                          <a:effectLst/>
                        </a:rPr>
                      </a:br>
                      <a:r>
                        <a:rPr lang="en-US" sz="1600" kern="0">
                          <a:effectLst/>
                        </a:rPr>
                        <a:t>            }</a:t>
                      </a:r>
                      <a:br>
                        <a:rPr lang="en-US" sz="1600" kern="0">
                          <a:effectLst/>
                        </a:rPr>
                      </a:br>
                      <a:r>
                        <a:rPr lang="en-US" sz="1600" kern="0">
                          <a:effectLst/>
                        </a:rPr>
                        <a:t>        }</a:t>
                      </a:r>
                      <a:br>
                        <a:rPr lang="en-US" sz="1600" kern="0">
                          <a:effectLst/>
                        </a:rPr>
                      </a:br>
                      <a:r>
                        <a:rPr lang="en-US" sz="1600" kern="0">
                          <a:effectLst/>
                        </a:rPr>
                        <a:t>    }</a:t>
                      </a:r>
                      <a:endParaRPr lang="zh-CN" sz="1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10590932"/>
                  </a:ext>
                </a:extLst>
              </a:tr>
            </a:tbl>
          </a:graphicData>
        </a:graphic>
      </p:graphicFrame>
    </p:spTree>
    <p:extLst>
      <p:ext uri="{BB962C8B-B14F-4D97-AF65-F5344CB8AC3E}">
        <p14:creationId xmlns:p14="http://schemas.microsoft.com/office/powerpoint/2010/main" val="25240946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RocketMQ</a:t>
            </a:r>
            <a:r>
              <a:rPr lang="zh-CN" altLang="en-US" smtClean="0"/>
              <a:t>数据存储</a:t>
            </a:r>
            <a:endParaRPr lang="zh-CN" altLang="en-US"/>
          </a:p>
        </p:txBody>
      </p:sp>
      <p:sp>
        <p:nvSpPr>
          <p:cNvPr id="3" name="内容占位符 2"/>
          <p:cNvSpPr>
            <a:spLocks noGrp="1"/>
          </p:cNvSpPr>
          <p:nvPr>
            <p:ph idx="1"/>
          </p:nvPr>
        </p:nvSpPr>
        <p:spPr/>
        <p:txBody>
          <a:bodyPr/>
          <a:lstStyle/>
          <a:p>
            <a:r>
              <a:rPr lang="zh-CN" altLang="zh-CN"/>
              <a:t>每当生产者进行消息生产时，所有的消息数据都会保存在</a:t>
            </a:r>
            <a:r>
              <a:rPr lang="en-US" altLang="zh-CN"/>
              <a:t>Broker</a:t>
            </a:r>
            <a:r>
              <a:rPr lang="zh-CN" altLang="zh-CN"/>
              <a:t>节点之中，而为了便于消息数据的存储，往往会通过</a:t>
            </a:r>
            <a:r>
              <a:rPr lang="en-US" altLang="zh-CN"/>
              <a:t>broker.conf</a:t>
            </a:r>
            <a:r>
              <a:rPr lang="zh-CN" altLang="zh-CN"/>
              <a:t>文件定义消息的存储目录，这样一旦进行服务启动，开发者往往会见到如</a:t>
            </a:r>
            <a:r>
              <a:rPr lang="zh-CN" altLang="zh-CN" smtClean="0"/>
              <a:t>图所</a:t>
            </a:r>
            <a:r>
              <a:rPr lang="zh-CN" altLang="zh-CN"/>
              <a:t>示的目录结构，在该目录中一般会提供有三个重要的配置文件目录</a:t>
            </a:r>
            <a:r>
              <a:rPr lang="zh-CN" altLang="zh-CN" smtClean="0"/>
              <a:t>：</a:t>
            </a:r>
            <a:endParaRPr lang="en-US" altLang="zh-CN" smtClean="0"/>
          </a:p>
          <a:p>
            <a:pPr lvl="1"/>
            <a:r>
              <a:rPr lang="en-US" altLang="zh-CN" b="1"/>
              <a:t>commitlog</a:t>
            </a:r>
            <a:r>
              <a:rPr lang="zh-CN" altLang="zh-CN" b="1"/>
              <a:t>：</a:t>
            </a:r>
            <a:r>
              <a:rPr lang="zh-CN" altLang="zh-CN"/>
              <a:t>提交日志目录，所有生产者生产的消息数据全部保存在该目录之中，同时该目录中的文件会随着消息量的增加而增多，考虑到性能问题，每一个数据存储文件只有</a:t>
            </a:r>
            <a:r>
              <a:rPr lang="en-US" altLang="zh-CN"/>
              <a:t>1G</a:t>
            </a:r>
            <a:r>
              <a:rPr lang="zh-CN" altLang="zh-CN"/>
              <a:t>大小，同时为便于数据操作，每个</a:t>
            </a:r>
            <a:r>
              <a:rPr lang="en-US" altLang="zh-CN"/>
              <a:t>commitlog</a:t>
            </a:r>
            <a:r>
              <a:rPr lang="zh-CN" altLang="zh-CN"/>
              <a:t>记录文件的文件名称采用“上一个文件名称</a:t>
            </a:r>
            <a:r>
              <a:rPr lang="en-US" altLang="zh-CN"/>
              <a:t> + </a:t>
            </a:r>
            <a:r>
              <a:rPr lang="zh-CN" altLang="zh-CN"/>
              <a:t>物理偏移量（</a:t>
            </a:r>
            <a:r>
              <a:rPr lang="en-US" altLang="zh-CN"/>
              <a:t>offset</a:t>
            </a:r>
            <a:r>
              <a:rPr lang="zh-CN" altLang="zh-CN"/>
              <a:t>）”的规则进行创建，这样就可以在消费时根据当前</a:t>
            </a:r>
            <a:r>
              <a:rPr lang="en-US" altLang="zh-CN"/>
              <a:t>commitLogOffset</a:t>
            </a:r>
            <a:r>
              <a:rPr lang="zh-CN" altLang="zh-CN"/>
              <a:t>来确定要使用的数据文件名称</a:t>
            </a:r>
            <a:r>
              <a:rPr lang="zh-CN" altLang="zh-CN" smtClean="0"/>
              <a:t>；</a:t>
            </a:r>
            <a:endParaRPr lang="en-US" altLang="zh-CN" smtClean="0"/>
          </a:p>
          <a:p>
            <a:pPr lvl="1"/>
            <a:r>
              <a:rPr lang="en-US" altLang="zh-CN" b="1"/>
              <a:t>config</a:t>
            </a:r>
            <a:r>
              <a:rPr lang="zh-CN" altLang="zh-CN" b="1"/>
              <a:t>：</a:t>
            </a:r>
            <a:r>
              <a:rPr lang="zh-CN" altLang="zh-CN"/>
              <a:t>配置保存目录，用户所创建的主题、消费组等信息都在此目录中存储；</a:t>
            </a:r>
          </a:p>
          <a:p>
            <a:pPr lvl="1"/>
            <a:r>
              <a:rPr lang="en-US" altLang="zh-CN" b="1"/>
              <a:t>index</a:t>
            </a:r>
            <a:r>
              <a:rPr lang="zh-CN" altLang="zh-CN" b="1"/>
              <a:t>：</a:t>
            </a:r>
            <a:r>
              <a:rPr lang="zh-CN" altLang="zh-CN"/>
              <a:t>保存消息索引，此索引可以实现</a:t>
            </a:r>
            <a:r>
              <a:rPr lang="en-US" altLang="zh-CN"/>
              <a:t>MessageKey</a:t>
            </a:r>
            <a:r>
              <a:rPr lang="zh-CN" altLang="zh-CN"/>
              <a:t>的数据查询。</a:t>
            </a:r>
            <a:endParaRPr lang="zh-CN" altLang="en-US"/>
          </a:p>
        </p:txBody>
      </p:sp>
    </p:spTree>
    <p:extLst>
      <p:ext uri="{BB962C8B-B14F-4D97-AF65-F5344CB8AC3E}">
        <p14:creationId xmlns:p14="http://schemas.microsoft.com/office/powerpoint/2010/main" val="17872800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a:t>
            </a:r>
            <a:r>
              <a:rPr lang="zh-CN" altLang="zh-CN"/>
              <a:t>数据存储</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08" y="849087"/>
            <a:ext cx="7798859" cy="582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188201" y="2262491"/>
            <a:ext cx="4741333" cy="3000821"/>
          </a:xfrm>
          <a:prstGeom prst="rect">
            <a:avLst/>
          </a:prstGeom>
        </p:spPr>
        <p:txBody>
          <a:bodyPr wrap="square">
            <a:spAutoFit/>
          </a:bodyPr>
          <a:lstStyle/>
          <a:p>
            <a:pPr algn="just">
              <a:spcAft>
                <a:spcPts val="0"/>
              </a:spcAft>
            </a:pPr>
            <a:r>
              <a:rPr lang="en-US" altLang="zh-CN" sz="1050" b="1" kern="100">
                <a:latin typeface="Times New Roman" panose="02020603050405020304" pitchFamily="18" charset="0"/>
                <a:ea typeface="宋体" panose="02010600030101010101" pitchFamily="2" charset="-122"/>
              </a:rPr>
              <a:t>IndexFile</a:t>
            </a:r>
            <a:r>
              <a:rPr lang="zh-CN" altLang="zh-CN" sz="1050" b="1" kern="100">
                <a:latin typeface="Times New Roman" panose="02020603050405020304" pitchFamily="18" charset="0"/>
                <a:ea typeface="宋体" panose="02010600030101010101" pitchFamily="2" charset="-122"/>
              </a:rPr>
              <a:t>主要的目的是根据</a:t>
            </a:r>
            <a:r>
              <a:rPr lang="en-US" altLang="zh-CN" sz="1050" b="1" kern="100">
                <a:latin typeface="Times New Roman" panose="02020603050405020304" pitchFamily="18" charset="0"/>
                <a:ea typeface="宋体" panose="02010600030101010101" pitchFamily="2" charset="-122"/>
              </a:rPr>
              <a:t>MessageKey</a:t>
            </a:r>
            <a:r>
              <a:rPr lang="zh-CN" altLang="zh-CN" sz="1050" b="1" kern="100">
                <a:latin typeface="Times New Roman" panose="02020603050405020304" pitchFamily="18" charset="0"/>
                <a:ea typeface="宋体" panose="02010600030101010101" pitchFamily="2" charset="-122"/>
              </a:rPr>
              <a:t>实现数据的查询，而为了便于获取消息内容，所以在每次存储时都会保存有对应的</a:t>
            </a:r>
            <a:r>
              <a:rPr lang="en-US" altLang="zh-CN" sz="1050" b="1" kern="100">
                <a:latin typeface="Times New Roman" panose="02020603050405020304" pitchFamily="18" charset="0"/>
                <a:ea typeface="宋体" panose="02010600030101010101" pitchFamily="2" charset="-122"/>
              </a:rPr>
              <a:t>CommitLogOffset</a:t>
            </a:r>
            <a:r>
              <a:rPr lang="zh-CN" altLang="zh-CN" sz="1050" b="1" kern="100">
                <a:latin typeface="Times New Roman" panose="02020603050405020304" pitchFamily="18" charset="0"/>
                <a:ea typeface="宋体" panose="02010600030101010101" pitchFamily="2" charset="-122"/>
              </a:rPr>
              <a:t>，这样就便于定位</a:t>
            </a:r>
            <a:r>
              <a:rPr lang="en-US" altLang="zh-CN" sz="1050" b="1" kern="100">
                <a:latin typeface="Times New Roman" panose="02020603050405020304" pitchFamily="18" charset="0"/>
                <a:ea typeface="宋体" panose="02010600030101010101" pitchFamily="2" charset="-122"/>
              </a:rPr>
              <a:t>CommitLog</a:t>
            </a:r>
            <a:r>
              <a:rPr lang="zh-CN" altLang="zh-CN" sz="1050" b="1" kern="100">
                <a:latin typeface="Times New Roman" panose="02020603050405020304" pitchFamily="18" charset="0"/>
                <a:ea typeface="宋体" panose="02010600030101010101" pitchFamily="2" charset="-122"/>
              </a:rPr>
              <a:t>文件中的数据内容，每一个</a:t>
            </a:r>
            <a:r>
              <a:rPr lang="en-US" altLang="zh-CN" sz="1050" b="1" kern="100">
                <a:latin typeface="Times New Roman" panose="02020603050405020304" pitchFamily="18" charset="0"/>
                <a:ea typeface="宋体" panose="02010600030101010101" pitchFamily="2" charset="-122"/>
              </a:rPr>
              <a:t>IndexFile</a:t>
            </a:r>
            <a:r>
              <a:rPr lang="zh-CN" altLang="zh-CN" sz="1050" b="1" kern="100">
                <a:latin typeface="Times New Roman" panose="02020603050405020304" pitchFamily="18" charset="0"/>
                <a:ea typeface="宋体" panose="02010600030101010101" pitchFamily="2" charset="-122"/>
              </a:rPr>
              <a:t>本质上都是一个链表的集合，一共可以保存下</a:t>
            </a:r>
            <a:r>
              <a:rPr lang="en-US" altLang="zh-CN" sz="1050" b="1" kern="100">
                <a:latin typeface="Times New Roman" panose="02020603050405020304" pitchFamily="18" charset="0"/>
                <a:ea typeface="宋体" panose="02010600030101010101" pitchFamily="2" charset="-122"/>
              </a:rPr>
              <a:t>2000W</a:t>
            </a:r>
            <a:r>
              <a:rPr lang="zh-CN" altLang="zh-CN" sz="1050" b="1" kern="100">
                <a:latin typeface="Times New Roman" panose="02020603050405020304" pitchFamily="18" charset="0"/>
                <a:ea typeface="宋体" panose="02010600030101010101" pitchFamily="2" charset="-122"/>
              </a:rPr>
              <a:t>个数据索引（</a:t>
            </a:r>
            <a:r>
              <a:rPr lang="en-US" altLang="zh-CN" sz="1050" b="1" kern="100">
                <a:latin typeface="Times New Roman" panose="02020603050405020304" pitchFamily="18" charset="0"/>
                <a:ea typeface="宋体" panose="02010600030101010101" pitchFamily="2" charset="-122"/>
              </a:rPr>
              <a:t>4</a:t>
            </a:r>
            <a:r>
              <a:rPr lang="zh-CN" altLang="zh-CN" sz="1050" b="1" kern="100">
                <a:latin typeface="Times New Roman" panose="02020603050405020304" pitchFamily="18" charset="0"/>
                <a:ea typeface="宋体" panose="02010600030101010101" pitchFamily="2" charset="-122"/>
              </a:rPr>
              <a:t>个</a:t>
            </a:r>
            <a:r>
              <a:rPr lang="en-US" altLang="zh-CN" sz="1050" b="1" kern="100">
                <a:latin typeface="Times New Roman" panose="02020603050405020304" pitchFamily="18" charset="0"/>
                <a:ea typeface="宋体" panose="02010600030101010101" pitchFamily="2" charset="-122"/>
              </a:rPr>
              <a:t>SlotTable</a:t>
            </a:r>
            <a:r>
              <a:rPr lang="zh-CN" altLang="zh-CN" sz="1050" b="1" kern="100">
                <a:latin typeface="Times New Roman" panose="02020603050405020304" pitchFamily="18" charset="0"/>
                <a:ea typeface="宋体" panose="02010600030101010101" pitchFamily="2" charset="-122"/>
              </a:rPr>
              <a:t>）。</a:t>
            </a:r>
          </a:p>
          <a:p>
            <a:pPr algn="just">
              <a:spcAft>
                <a:spcPts val="0"/>
              </a:spcAft>
            </a:pPr>
            <a:endParaRPr lang="en-US" altLang="zh-CN" sz="1050" b="1" kern="100" smtClean="0">
              <a:latin typeface="Times New Roman" panose="02020603050405020304" pitchFamily="18" charset="0"/>
              <a:ea typeface="宋体" panose="02010600030101010101" pitchFamily="2" charset="-122"/>
            </a:endParaRPr>
          </a:p>
          <a:p>
            <a:pPr algn="just">
              <a:spcAft>
                <a:spcPts val="0"/>
              </a:spcAft>
            </a:pPr>
            <a:r>
              <a:rPr lang="zh-CN" altLang="zh-CN" sz="1050" b="1" kern="100" smtClean="0">
                <a:latin typeface="Times New Roman" panose="02020603050405020304" pitchFamily="18" charset="0"/>
                <a:ea typeface="宋体" panose="02010600030101010101" pitchFamily="2" charset="-122"/>
              </a:rPr>
              <a:t>为</a:t>
            </a:r>
            <a:r>
              <a:rPr lang="zh-CN" altLang="zh-CN" sz="1050" b="1" kern="100">
                <a:latin typeface="Times New Roman" panose="02020603050405020304" pitchFamily="18" charset="0"/>
                <a:ea typeface="宋体" panose="02010600030101010101" pitchFamily="2" charset="-122"/>
              </a:rPr>
              <a:t>了便于数据的快速查找，每一个索引文件中都会包含有头信息，该信息的组成结构如下</a:t>
            </a:r>
            <a:r>
              <a:rPr lang="zh-CN" altLang="zh-CN" sz="1050" b="1" kern="100" smtClean="0">
                <a:latin typeface="Times New Roman" panose="02020603050405020304" pitchFamily="18" charset="0"/>
                <a:ea typeface="宋体" panose="02010600030101010101" pitchFamily="2" charset="-122"/>
              </a:rPr>
              <a:t>：</a:t>
            </a:r>
            <a:endParaRPr lang="en-US" altLang="zh-CN" sz="1050" b="1" kern="100" smtClean="0">
              <a:latin typeface="Times New Roman" panose="02020603050405020304" pitchFamily="18" charset="0"/>
              <a:ea typeface="宋体" panose="02010600030101010101" pitchFamily="2" charset="-122"/>
            </a:endParaRPr>
          </a:p>
          <a:p>
            <a:pPr algn="just">
              <a:spcAft>
                <a:spcPts val="0"/>
              </a:spcAft>
            </a:pPr>
            <a:endParaRPr lang="en-US" altLang="zh-CN" sz="1050" b="1" kern="100" smtClean="0">
              <a:latin typeface="Times New Roman" panose="02020603050405020304" pitchFamily="18" charset="0"/>
              <a:ea typeface="宋体" panose="02010600030101010101" pitchFamily="2" charset="-122"/>
            </a:endParaRPr>
          </a:p>
          <a:p>
            <a:r>
              <a:rPr lang="zh-CN" altLang="zh-CN" sz="1050" smtClean="0"/>
              <a:t>①</a:t>
            </a:r>
            <a:r>
              <a:rPr lang="zh-CN" altLang="zh-CN" sz="1050"/>
              <a:t>、</a:t>
            </a:r>
            <a:r>
              <a:rPr lang="en-US" altLang="zh-CN" sz="1050"/>
              <a:t>beginTimestamp</a:t>
            </a:r>
            <a:r>
              <a:rPr lang="zh-CN" altLang="zh-CN" sz="1050"/>
              <a:t>：</a:t>
            </a:r>
            <a:r>
              <a:rPr lang="en-US" altLang="zh-CN" sz="1050"/>
              <a:t>long</a:t>
            </a:r>
            <a:r>
              <a:rPr lang="zh-CN" altLang="zh-CN" sz="1050"/>
              <a:t>数据类型（长度</a:t>
            </a:r>
            <a:r>
              <a:rPr lang="en-US" altLang="zh-CN" sz="1050"/>
              <a:t>8</a:t>
            </a:r>
            <a:r>
              <a:rPr lang="zh-CN" altLang="zh-CN" sz="1050"/>
              <a:t>位），第一个索引的消息保存在</a:t>
            </a:r>
            <a:r>
              <a:rPr lang="en-US" altLang="zh-CN" sz="1050"/>
              <a:t>Broker</a:t>
            </a:r>
            <a:r>
              <a:rPr lang="zh-CN" altLang="zh-CN" sz="1050"/>
              <a:t>的时间戳；</a:t>
            </a:r>
          </a:p>
          <a:p>
            <a:r>
              <a:rPr lang="zh-CN" altLang="zh-CN" sz="1050" smtClean="0"/>
              <a:t>②</a:t>
            </a:r>
            <a:r>
              <a:rPr lang="zh-CN" altLang="zh-CN" sz="1050"/>
              <a:t>、</a:t>
            </a:r>
            <a:r>
              <a:rPr lang="en-US" altLang="zh-CN" sz="1050"/>
              <a:t>endTimestamp</a:t>
            </a:r>
            <a:r>
              <a:rPr lang="zh-CN" altLang="zh-CN" sz="1050"/>
              <a:t>：</a:t>
            </a:r>
            <a:r>
              <a:rPr lang="en-US" altLang="zh-CN" sz="1050"/>
              <a:t>long</a:t>
            </a:r>
            <a:r>
              <a:rPr lang="zh-CN" altLang="zh-CN" sz="1050"/>
              <a:t>数据类型（长度</a:t>
            </a:r>
            <a:r>
              <a:rPr lang="en-US" altLang="zh-CN" sz="1050"/>
              <a:t>8</a:t>
            </a:r>
            <a:r>
              <a:rPr lang="zh-CN" altLang="zh-CN" sz="1050"/>
              <a:t>位），最后一个索引消息保存在</a:t>
            </a:r>
            <a:r>
              <a:rPr lang="en-US" altLang="zh-CN" sz="1050"/>
              <a:t>Broker</a:t>
            </a:r>
            <a:r>
              <a:rPr lang="zh-CN" altLang="zh-CN" sz="1050"/>
              <a:t>时间戳；</a:t>
            </a:r>
          </a:p>
          <a:p>
            <a:r>
              <a:rPr lang="zh-CN" altLang="zh-CN" sz="1050" smtClean="0"/>
              <a:t>③</a:t>
            </a:r>
            <a:r>
              <a:rPr lang="zh-CN" altLang="zh-CN" sz="1050"/>
              <a:t>、</a:t>
            </a:r>
            <a:r>
              <a:rPr lang="en-US" altLang="zh-CN" sz="1050"/>
              <a:t>beginPhyOffset</a:t>
            </a:r>
            <a:r>
              <a:rPr lang="zh-CN" altLang="zh-CN" sz="1050"/>
              <a:t>：</a:t>
            </a:r>
            <a:r>
              <a:rPr lang="en-US" altLang="zh-CN" sz="1050"/>
              <a:t>long</a:t>
            </a:r>
            <a:r>
              <a:rPr lang="zh-CN" altLang="zh-CN" sz="1050"/>
              <a:t>数据类型（长度</a:t>
            </a:r>
            <a:r>
              <a:rPr lang="en-US" altLang="zh-CN" sz="1050"/>
              <a:t>8</a:t>
            </a:r>
            <a:r>
              <a:rPr lang="zh-CN" altLang="zh-CN" sz="1050"/>
              <a:t>位），第一个索引的消息</a:t>
            </a:r>
            <a:r>
              <a:rPr lang="en-US" altLang="zh-CN" sz="1050"/>
              <a:t>commitLog</a:t>
            </a:r>
            <a:r>
              <a:rPr lang="zh-CN" altLang="zh-CN" sz="1050"/>
              <a:t>偏移量</a:t>
            </a:r>
          </a:p>
          <a:p>
            <a:r>
              <a:rPr lang="zh-CN" altLang="zh-CN" sz="1050" smtClean="0"/>
              <a:t>④</a:t>
            </a:r>
            <a:r>
              <a:rPr lang="zh-CN" altLang="zh-CN" sz="1050"/>
              <a:t>、</a:t>
            </a:r>
            <a:r>
              <a:rPr lang="en-US" altLang="zh-CN" sz="1050"/>
              <a:t>endPhyOffset</a:t>
            </a:r>
            <a:r>
              <a:rPr lang="zh-CN" altLang="zh-CN" sz="1050"/>
              <a:t>：</a:t>
            </a:r>
            <a:r>
              <a:rPr lang="en-US" altLang="zh-CN" sz="1050"/>
              <a:t>long</a:t>
            </a:r>
            <a:r>
              <a:rPr lang="zh-CN" altLang="zh-CN" sz="1050"/>
              <a:t>数据类型（长度</a:t>
            </a:r>
            <a:r>
              <a:rPr lang="en-US" altLang="zh-CN" sz="1050"/>
              <a:t>8</a:t>
            </a:r>
            <a:r>
              <a:rPr lang="zh-CN" altLang="zh-CN" sz="1050"/>
              <a:t>位），最后一个索引消息</a:t>
            </a:r>
            <a:r>
              <a:rPr lang="en-US" altLang="zh-CN" sz="1050"/>
              <a:t>commitLog</a:t>
            </a:r>
            <a:r>
              <a:rPr lang="zh-CN" altLang="zh-CN" sz="1050"/>
              <a:t>偏移量</a:t>
            </a:r>
          </a:p>
          <a:p>
            <a:r>
              <a:rPr lang="zh-CN" altLang="zh-CN" sz="1050" smtClean="0"/>
              <a:t>⑤</a:t>
            </a:r>
            <a:r>
              <a:rPr lang="zh-CN" altLang="zh-CN" sz="1050"/>
              <a:t>、</a:t>
            </a:r>
            <a:r>
              <a:rPr lang="en-US" altLang="zh-CN" sz="1050"/>
              <a:t>hashSlotCount</a:t>
            </a:r>
            <a:r>
              <a:rPr lang="zh-CN" altLang="zh-CN" sz="1050"/>
              <a:t>：</a:t>
            </a:r>
            <a:r>
              <a:rPr lang="en-US" altLang="zh-CN" sz="1050"/>
              <a:t>int</a:t>
            </a:r>
            <a:r>
              <a:rPr lang="zh-CN" altLang="zh-CN" sz="1050"/>
              <a:t>数据类型（长度</a:t>
            </a:r>
            <a:r>
              <a:rPr lang="en-US" altLang="zh-CN" sz="1050"/>
              <a:t>4</a:t>
            </a:r>
            <a:r>
              <a:rPr lang="zh-CN" altLang="zh-CN" sz="1050"/>
              <a:t>位），占用的插槽位数；</a:t>
            </a:r>
          </a:p>
          <a:p>
            <a:r>
              <a:rPr lang="zh-CN" altLang="zh-CN" sz="1050" smtClean="0"/>
              <a:t>⑥</a:t>
            </a:r>
            <a:r>
              <a:rPr lang="zh-CN" altLang="zh-CN" sz="1050"/>
              <a:t>、</a:t>
            </a:r>
            <a:r>
              <a:rPr lang="en-US" altLang="zh-CN" sz="1050"/>
              <a:t>indexCount</a:t>
            </a:r>
            <a:r>
              <a:rPr lang="zh-CN" altLang="zh-CN" sz="1050"/>
              <a:t>：</a:t>
            </a:r>
            <a:r>
              <a:rPr lang="en-US" altLang="zh-CN" sz="1050"/>
              <a:t>int</a:t>
            </a:r>
            <a:r>
              <a:rPr lang="zh-CN" altLang="zh-CN" sz="1050"/>
              <a:t>数据类型（长度</a:t>
            </a:r>
            <a:r>
              <a:rPr lang="en-US" altLang="zh-CN" sz="1050"/>
              <a:t>4</a:t>
            </a:r>
            <a:r>
              <a:rPr lang="zh-CN" altLang="zh-CN" sz="1050"/>
              <a:t>位），构建的索引个数</a:t>
            </a:r>
            <a:r>
              <a:rPr lang="zh-CN" altLang="zh-CN" sz="1050" smtClean="0"/>
              <a:t>。</a:t>
            </a:r>
            <a:endParaRPr lang="zh-CN" altLang="zh-CN" sz="1050"/>
          </a:p>
        </p:txBody>
      </p:sp>
    </p:spTree>
    <p:extLst>
      <p:ext uri="{BB962C8B-B14F-4D97-AF65-F5344CB8AC3E}">
        <p14:creationId xmlns:p14="http://schemas.microsoft.com/office/powerpoint/2010/main" val="883947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CommitLog</a:t>
            </a:r>
            <a:r>
              <a:rPr lang="zh-CN" altLang="zh-CN"/>
              <a:t>处理机制</a:t>
            </a:r>
            <a:endParaRPr lang="zh-CN" altLang="en-US"/>
          </a:p>
        </p:txBody>
      </p:sp>
      <p:sp>
        <p:nvSpPr>
          <p:cNvPr id="3" name="内容占位符 2"/>
          <p:cNvSpPr>
            <a:spLocks noGrp="1"/>
          </p:cNvSpPr>
          <p:nvPr>
            <p:ph idx="1"/>
          </p:nvPr>
        </p:nvSpPr>
        <p:spPr/>
        <p:txBody>
          <a:bodyPr>
            <a:normAutofit/>
          </a:bodyPr>
          <a:lstStyle/>
          <a:p>
            <a:r>
              <a:rPr lang="zh-CN" altLang="zh-CN" sz="2200"/>
              <a:t>在</a:t>
            </a:r>
            <a:r>
              <a:rPr lang="en-US" altLang="zh-CN" sz="2200"/>
              <a:t>RocketMQ</a:t>
            </a:r>
            <a:r>
              <a:rPr lang="zh-CN" altLang="zh-CN" sz="2200"/>
              <a:t>的生产者进行数据生产时，为了实现与消费者之间的隔离，会将所有生产的消息直接写进</a:t>
            </a:r>
            <a:r>
              <a:rPr lang="en-US" altLang="zh-CN" sz="2200"/>
              <a:t>CommitLog</a:t>
            </a:r>
            <a:r>
              <a:rPr lang="zh-CN" altLang="zh-CN" sz="2200"/>
              <a:t>（消息存储日志数据）文件之中，同时若干个主题的数据会写入到同一个</a:t>
            </a:r>
            <a:r>
              <a:rPr lang="en-US" altLang="zh-CN" sz="2200"/>
              <a:t>CommitLog</a:t>
            </a:r>
            <a:r>
              <a:rPr lang="zh-CN" altLang="zh-CN" sz="2200"/>
              <a:t>文件内，在进行最终消费处理时，需要通过特定的处理操作将每一个已经写入的消息转为消息队列，这样消费者就可以实现消费处理，同时为了防止重复消费，在每次消费时还会通过一个</a:t>
            </a:r>
            <a:r>
              <a:rPr lang="en-US" altLang="zh-CN" sz="2200"/>
              <a:t>consumerOffset</a:t>
            </a:r>
            <a:r>
              <a:rPr lang="zh-CN" altLang="zh-CN" sz="2200"/>
              <a:t>记录下每一个消息队列中的当前消费位置</a:t>
            </a:r>
            <a:endParaRPr lang="zh-CN" altLang="en-US" sz="2200"/>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034" y="2457204"/>
            <a:ext cx="11684000" cy="419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699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Mmap</a:t>
            </a:r>
            <a:r>
              <a:rPr lang="zh-CN" altLang="en-US"/>
              <a:t>内存映射技术</a:t>
            </a:r>
          </a:p>
        </p:txBody>
      </p:sp>
      <p:sp>
        <p:nvSpPr>
          <p:cNvPr id="3" name="内容占位符 2"/>
          <p:cNvSpPr>
            <a:spLocks noGrp="1"/>
          </p:cNvSpPr>
          <p:nvPr>
            <p:ph idx="1"/>
          </p:nvPr>
        </p:nvSpPr>
        <p:spPr/>
        <p:txBody>
          <a:bodyPr/>
          <a:lstStyle/>
          <a:p>
            <a:r>
              <a:rPr lang="en-US" altLang="zh-CN"/>
              <a:t>RocketMQ</a:t>
            </a:r>
            <a:r>
              <a:rPr lang="zh-CN" altLang="zh-CN"/>
              <a:t>使用了</a:t>
            </a:r>
            <a:r>
              <a:rPr lang="en-US" altLang="zh-CN"/>
              <a:t>Mmap</a:t>
            </a:r>
            <a:r>
              <a:rPr lang="zh-CN" altLang="zh-CN"/>
              <a:t>作为</a:t>
            </a:r>
            <a:r>
              <a:rPr lang="en-US" altLang="zh-CN"/>
              <a:t>Broker</a:t>
            </a:r>
            <a:r>
              <a:rPr lang="zh-CN" altLang="zh-CN"/>
              <a:t>读写磁盘文件的核心技术，所以在进行数据操作时不需要将文件中的数据先拷贝到操作系统的内核</a:t>
            </a:r>
            <a:r>
              <a:rPr lang="en-US" altLang="zh-CN"/>
              <a:t>IO</a:t>
            </a:r>
            <a:r>
              <a:rPr lang="zh-CN" altLang="zh-CN"/>
              <a:t>缓冲区之中，而是直接将用户进程私有地址空间中的一块区域与文件对象建立映射关系，用户在操作内存数据时就会直接实现文件数据操作，只要只需要进行一次数据拷贝即可。对于容量较大的文件来讲（一般在</a:t>
            </a:r>
            <a:r>
              <a:rPr lang="en-US" altLang="zh-CN"/>
              <a:t>2G</a:t>
            </a:r>
            <a:r>
              <a:rPr lang="zh-CN" altLang="zh-CN"/>
              <a:t>以内，而</a:t>
            </a:r>
            <a:r>
              <a:rPr lang="en-US" altLang="zh-CN"/>
              <a:t>RocketMQ</a:t>
            </a:r>
            <a:r>
              <a:rPr lang="zh-CN" altLang="zh-CN"/>
              <a:t>限制的大小为</a:t>
            </a:r>
            <a:r>
              <a:rPr lang="en-US" altLang="zh-CN"/>
              <a:t>1G</a:t>
            </a:r>
            <a:r>
              <a:rPr lang="zh-CN" altLang="zh-CN"/>
              <a:t>），采用</a:t>
            </a:r>
            <a:r>
              <a:rPr lang="en-US" altLang="zh-CN"/>
              <a:t>Mmap</a:t>
            </a:r>
            <a:r>
              <a:rPr lang="zh-CN" altLang="zh-CN"/>
              <a:t>实现的读写效率和性能都非常高。</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772" y="3042707"/>
            <a:ext cx="11173443" cy="32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865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常用消息组件</a:t>
            </a:r>
            <a:endParaRPr lang="zh-CN" altLang="en-US"/>
          </a:p>
        </p:txBody>
      </p:sp>
      <p:graphicFrame>
        <p:nvGraphicFramePr>
          <p:cNvPr id="4" name="表格 3"/>
          <p:cNvGraphicFramePr>
            <a:graphicFrameLocks noGrp="1"/>
          </p:cNvGraphicFramePr>
          <p:nvPr>
            <p:extLst/>
          </p:nvPr>
        </p:nvGraphicFramePr>
        <p:xfrm>
          <a:off x="252464" y="849083"/>
          <a:ext cx="11651668" cy="5602516"/>
        </p:xfrm>
        <a:graphic>
          <a:graphicData uri="http://schemas.openxmlformats.org/drawingml/2006/table">
            <a:tbl>
              <a:tblPr firstRow="1" firstCol="1" lastRow="1" lastCol="1" bandRow="1" bandCol="1">
                <a:tableStyleId>{5940675A-B579-460E-94D1-54222C63F5DA}</a:tableStyleId>
              </a:tblPr>
              <a:tblGrid>
                <a:gridCol w="582947">
                  <a:extLst>
                    <a:ext uri="{9D8B030D-6E8A-4147-A177-3AD203B41FA5}">
                      <a16:colId xmlns:a16="http://schemas.microsoft.com/office/drawing/2014/main" val="3032801259"/>
                    </a:ext>
                  </a:extLst>
                </a:gridCol>
                <a:gridCol w="1650673">
                  <a:extLst>
                    <a:ext uri="{9D8B030D-6E8A-4147-A177-3AD203B41FA5}">
                      <a16:colId xmlns:a16="http://schemas.microsoft.com/office/drawing/2014/main" val="1373828100"/>
                    </a:ext>
                  </a:extLst>
                </a:gridCol>
                <a:gridCol w="3521921">
                  <a:extLst>
                    <a:ext uri="{9D8B030D-6E8A-4147-A177-3AD203B41FA5}">
                      <a16:colId xmlns:a16="http://schemas.microsoft.com/office/drawing/2014/main" val="1505309594"/>
                    </a:ext>
                  </a:extLst>
                </a:gridCol>
                <a:gridCol w="3521921">
                  <a:extLst>
                    <a:ext uri="{9D8B030D-6E8A-4147-A177-3AD203B41FA5}">
                      <a16:colId xmlns:a16="http://schemas.microsoft.com/office/drawing/2014/main" val="3894184653"/>
                    </a:ext>
                  </a:extLst>
                </a:gridCol>
                <a:gridCol w="2374206">
                  <a:extLst>
                    <a:ext uri="{9D8B030D-6E8A-4147-A177-3AD203B41FA5}">
                      <a16:colId xmlns:a16="http://schemas.microsoft.com/office/drawing/2014/main" val="615417979"/>
                    </a:ext>
                  </a:extLst>
                </a:gridCol>
              </a:tblGrid>
              <a:tr h="659119">
                <a:tc>
                  <a:txBody>
                    <a:bodyPr/>
                    <a:lstStyle/>
                    <a:p>
                      <a:pPr algn="ctr">
                        <a:spcAft>
                          <a:spcPts val="0"/>
                        </a:spcAft>
                      </a:pPr>
                      <a:r>
                        <a:rPr lang="en-US" sz="1200" b="1" kern="100">
                          <a:effectLst/>
                        </a:rPr>
                        <a:t>No.</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比较点</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b="1" kern="100">
                          <a:effectLst/>
                        </a:rPr>
                        <a:t>RabbitMQ</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b="1" kern="100">
                          <a:effectLst/>
                        </a:rPr>
                        <a:t>RocketMQ</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b="1" kern="100">
                          <a:effectLst/>
                        </a:rPr>
                        <a:t>Kafka</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58297730"/>
                  </a:ext>
                </a:extLst>
              </a:tr>
              <a:tr h="329560">
                <a:tc>
                  <a:txBody>
                    <a:bodyPr/>
                    <a:lstStyle/>
                    <a:p>
                      <a:pPr algn="ctr">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开发语言</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ERLang</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Java</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Scala</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21387152"/>
                  </a:ext>
                </a:extLst>
              </a:tr>
              <a:tr h="329560">
                <a:tc>
                  <a:txBody>
                    <a:bodyPr/>
                    <a:lstStyle/>
                    <a:p>
                      <a:pPr algn="ctr">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吞吐量</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万级</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十万级</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百万级</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65718903"/>
                  </a:ext>
                </a:extLst>
              </a:tr>
              <a:tr h="659119">
                <a:tc>
                  <a:txBody>
                    <a:bodyPr/>
                    <a:lstStyle/>
                    <a:p>
                      <a:pPr algn="ctr">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可用性</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高，主从架构，基于镜像模式实现，数据量大时可能有性能问题</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非常高，采用分布式主从架构</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非常高，采用分布式主从架构</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10086359"/>
                  </a:ext>
                </a:extLst>
              </a:tr>
              <a:tr h="659119">
                <a:tc>
                  <a:txBody>
                    <a:bodyPr/>
                    <a:lstStyle/>
                    <a:p>
                      <a:pPr algn="ctr">
                        <a:spcAft>
                          <a:spcPts val="0"/>
                        </a:spcAft>
                      </a:pPr>
                      <a:r>
                        <a:rPr lang="en-US" sz="1200" kern="100">
                          <a:effectLst/>
                        </a:rPr>
                        <a:t>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可靠性</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同步刷盘</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同步刷盘、异步刷盘</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异步刷盘，容易丢数据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4700477"/>
                  </a:ext>
                </a:extLst>
              </a:tr>
              <a:tr h="329560">
                <a:tc>
                  <a:txBody>
                    <a:bodyPr/>
                    <a:lstStyle/>
                    <a:p>
                      <a:pPr algn="ctr">
                        <a:spcAft>
                          <a:spcPts val="0"/>
                        </a:spcAft>
                      </a:pPr>
                      <a:r>
                        <a:rPr lang="en-US" sz="1200" kern="100">
                          <a:effectLst/>
                        </a:rPr>
                        <a:t>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堆积能力</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一般</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非常好</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非常好</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27958154"/>
                  </a:ext>
                </a:extLst>
              </a:tr>
              <a:tr h="659119">
                <a:tc>
                  <a:txBody>
                    <a:bodyPr/>
                    <a:lstStyle/>
                    <a:p>
                      <a:pPr algn="ctr">
                        <a:spcAft>
                          <a:spcPts val="0"/>
                        </a:spcAft>
                      </a:pPr>
                      <a:r>
                        <a:rPr lang="en-US" sz="1200" kern="100">
                          <a:effectLst/>
                        </a:rPr>
                        <a:t>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顺序消费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支持，一个消息失败，此消息的顺序会被打乱</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支持，顺序消息场景下，消费失败时消息队列将会暂停</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支持，一台</a:t>
                      </a:r>
                      <a:r>
                        <a:rPr lang="en-US" sz="1200" kern="100">
                          <a:effectLst/>
                        </a:rPr>
                        <a:t>Broker</a:t>
                      </a:r>
                      <a:r>
                        <a:rPr lang="zh-CN" sz="1200" kern="100">
                          <a:effectLst/>
                        </a:rPr>
                        <a:t>宕机后，消息会乱序</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31255227"/>
                  </a:ext>
                </a:extLst>
              </a:tr>
              <a:tr h="329560">
                <a:tc>
                  <a:txBody>
                    <a:bodyPr/>
                    <a:lstStyle/>
                    <a:p>
                      <a:pPr algn="ctr">
                        <a:spcAft>
                          <a:spcPts val="0"/>
                        </a:spcAft>
                      </a:pPr>
                      <a:r>
                        <a:rPr lang="en-US" sz="1200" kern="100">
                          <a:effectLst/>
                        </a:rPr>
                        <a:t>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定时消息</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不支持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43116732"/>
                  </a:ext>
                </a:extLst>
              </a:tr>
              <a:tr h="329560">
                <a:tc>
                  <a:txBody>
                    <a:bodyPr/>
                    <a:lstStyle/>
                    <a:p>
                      <a:pPr algn="ctr">
                        <a:spcAft>
                          <a:spcPts val="0"/>
                        </a:spcAft>
                      </a:pPr>
                      <a:r>
                        <a:rPr lang="en-US" sz="1200" kern="100">
                          <a:effectLst/>
                        </a:rPr>
                        <a:t>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事务消息</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不支持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不支持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43307581"/>
                  </a:ext>
                </a:extLst>
              </a:tr>
              <a:tr h="329560">
                <a:tc>
                  <a:txBody>
                    <a:bodyPr/>
                    <a:lstStyle/>
                    <a:p>
                      <a:pPr algn="ctr">
                        <a:spcAft>
                          <a:spcPts val="0"/>
                        </a:spcAft>
                      </a:pPr>
                      <a:r>
                        <a:rPr lang="en-US" sz="1200" kern="100">
                          <a:effectLst/>
                        </a:rPr>
                        <a:t>9</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消息重试</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不支持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53678370"/>
                  </a:ext>
                </a:extLst>
              </a:tr>
              <a:tr h="329560">
                <a:tc>
                  <a:txBody>
                    <a:bodyPr/>
                    <a:lstStyle/>
                    <a:p>
                      <a:pPr algn="ctr">
                        <a:spcAft>
                          <a:spcPts val="0"/>
                        </a:spcAft>
                      </a:pPr>
                      <a:r>
                        <a:rPr lang="en-US" sz="1200" kern="100">
                          <a:effectLst/>
                        </a:rPr>
                        <a:t>10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死信队列</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不支持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84538182"/>
                  </a:ext>
                </a:extLst>
              </a:tr>
              <a:tr h="329560">
                <a:tc>
                  <a:txBody>
                    <a:bodyPr/>
                    <a:lstStyle/>
                    <a:p>
                      <a:pPr algn="ctr">
                        <a:spcAft>
                          <a:spcPts val="0"/>
                        </a:spcAft>
                      </a:pPr>
                      <a:r>
                        <a:rPr lang="en-US" sz="1200" kern="100">
                          <a:effectLst/>
                        </a:rPr>
                        <a:t>11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访问权限</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认证与授权</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smtClean="0">
                          <a:effectLst/>
                        </a:rPr>
                        <a:t>无</a:t>
                      </a:r>
                      <a:r>
                        <a:rPr lang="zh-CN" altLang="en-US" sz="1200" kern="100" smtClean="0">
                          <a:effectLst/>
                        </a:rPr>
                        <a:t>（</a:t>
                      </a:r>
                      <a:r>
                        <a:rPr lang="en-US" altLang="zh-CN" sz="1200" kern="100" smtClean="0">
                          <a:effectLst/>
                        </a:rPr>
                        <a:t>4.4.0</a:t>
                      </a:r>
                      <a:r>
                        <a:rPr lang="zh-CN" altLang="en-US" sz="1200" kern="100" smtClean="0">
                          <a:effectLst/>
                        </a:rPr>
                        <a:t>版本后支持）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无</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62466201"/>
                  </a:ext>
                </a:extLst>
              </a:tr>
              <a:tr h="329560">
                <a:tc>
                  <a:txBody>
                    <a:bodyPr/>
                    <a:lstStyle/>
                    <a:p>
                      <a:pPr algn="ctr">
                        <a:spcAft>
                          <a:spcPts val="0"/>
                        </a:spcAft>
                      </a:pPr>
                      <a:r>
                        <a:rPr lang="en-US" sz="1200" kern="100">
                          <a:effectLst/>
                        </a:rPr>
                        <a:t>12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产品定位</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非日志采集的可靠消息传输</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非日志采集的可靠消息传输</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kern="100">
                          <a:effectLst/>
                        </a:rPr>
                        <a:t>日志采集消息</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87882243"/>
                  </a:ext>
                </a:extLst>
              </a:tr>
            </a:tbl>
          </a:graphicData>
        </a:graphic>
      </p:graphicFrame>
    </p:spTree>
    <p:extLst>
      <p:ext uri="{BB962C8B-B14F-4D97-AF65-F5344CB8AC3E}">
        <p14:creationId xmlns:p14="http://schemas.microsoft.com/office/powerpoint/2010/main" val="8885238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CommitLog</a:t>
            </a:r>
            <a:r>
              <a:rPr lang="zh-CN" altLang="zh-CN"/>
              <a:t>源码实现类结构</a:t>
            </a:r>
            <a:endParaRPr lang="zh-CN" altLang="en-US"/>
          </a:p>
        </p:txBody>
      </p:sp>
      <p:sp>
        <p:nvSpPr>
          <p:cNvPr id="3" name="内容占位符 2"/>
          <p:cNvSpPr>
            <a:spLocks noGrp="1"/>
          </p:cNvSpPr>
          <p:nvPr>
            <p:ph idx="1"/>
          </p:nvPr>
        </p:nvSpPr>
        <p:spPr/>
        <p:txBody>
          <a:bodyPr/>
          <a:lstStyle/>
          <a:p>
            <a:r>
              <a:rPr lang="zh-CN" altLang="zh-CN"/>
              <a:t>在</a:t>
            </a:r>
            <a:r>
              <a:rPr lang="en-US" altLang="zh-CN"/>
              <a:t>RocketMQ</a:t>
            </a:r>
            <a:r>
              <a:rPr lang="zh-CN" altLang="zh-CN"/>
              <a:t>设计中，每一个</a:t>
            </a:r>
            <a:r>
              <a:rPr lang="en-US" altLang="zh-CN"/>
              <a:t>Broker</a:t>
            </a:r>
            <a:r>
              <a:rPr lang="zh-CN" altLang="zh-CN"/>
              <a:t>都会有一个对应的</a:t>
            </a:r>
            <a:r>
              <a:rPr lang="en-US" altLang="zh-CN"/>
              <a:t>MessageStore</a:t>
            </a:r>
            <a:r>
              <a:rPr lang="zh-CN" altLang="zh-CN"/>
              <a:t>对象实例，并且通过此对象实例实现消息的存储，而每一个</a:t>
            </a:r>
            <a:r>
              <a:rPr lang="en-US" altLang="zh-CN"/>
              <a:t>MessageStore</a:t>
            </a:r>
            <a:r>
              <a:rPr lang="zh-CN" altLang="zh-CN"/>
              <a:t>中都会保存有一个</a:t>
            </a:r>
            <a:r>
              <a:rPr lang="en-US" altLang="zh-CN"/>
              <a:t>CommitLog</a:t>
            </a:r>
            <a:r>
              <a:rPr lang="zh-CN" altLang="zh-CN"/>
              <a:t>对象实例，并且由</a:t>
            </a:r>
            <a:r>
              <a:rPr lang="en-US" altLang="zh-CN"/>
              <a:t>CommitLog</a:t>
            </a:r>
            <a:r>
              <a:rPr lang="zh-CN" altLang="zh-CN"/>
              <a:t>维护了一个</a:t>
            </a:r>
            <a:r>
              <a:rPr lang="en-US" altLang="zh-CN"/>
              <a:t>MappedFileQueue</a:t>
            </a:r>
            <a:r>
              <a:rPr lang="zh-CN" altLang="zh-CN"/>
              <a:t>（映射文件队列），每一个队列中会维护多个</a:t>
            </a:r>
            <a:r>
              <a:rPr lang="en-US" altLang="zh-CN"/>
              <a:t>MappedFile</a:t>
            </a:r>
            <a:r>
              <a:rPr lang="zh-CN" altLang="zh-CN"/>
              <a:t>（映射到文件系统中的数据存储文件）</a:t>
            </a:r>
            <a:endParaRPr lang="zh-CN" altLang="en-US"/>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3994" y="2275418"/>
            <a:ext cx="8947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7428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DefaultMessageStore</a:t>
            </a:r>
            <a:r>
              <a:rPr lang="zh-CN" altLang="zh-CN"/>
              <a:t>源代码</a:t>
            </a:r>
            <a:endParaRPr lang="zh-CN" altLang="en-US"/>
          </a:p>
        </p:txBody>
      </p:sp>
      <p:graphicFrame>
        <p:nvGraphicFramePr>
          <p:cNvPr id="4" name="表格 3"/>
          <p:cNvGraphicFramePr>
            <a:graphicFrameLocks noGrp="1"/>
          </p:cNvGraphicFramePr>
          <p:nvPr>
            <p:extLst/>
          </p:nvPr>
        </p:nvGraphicFramePr>
        <p:xfrm>
          <a:off x="260931" y="849086"/>
          <a:ext cx="11630501" cy="5742213"/>
        </p:xfrm>
        <a:graphic>
          <a:graphicData uri="http://schemas.openxmlformats.org/drawingml/2006/table">
            <a:tbl>
              <a:tblPr firstRow="1" firstCol="1" lastRow="1" lastCol="1" bandRow="1" bandCol="1">
                <a:tableStyleId>{5940675A-B579-460E-94D1-54222C63F5DA}</a:tableStyleId>
              </a:tblPr>
              <a:tblGrid>
                <a:gridCol w="11630501">
                  <a:extLst>
                    <a:ext uri="{9D8B030D-6E8A-4147-A177-3AD203B41FA5}">
                      <a16:colId xmlns:a16="http://schemas.microsoft.com/office/drawing/2014/main" val="3754383574"/>
                    </a:ext>
                  </a:extLst>
                </a:gridCol>
              </a:tblGrid>
              <a:tr h="574221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org.apache.rocketmq.store;</a:t>
                      </a:r>
                      <a:br>
                        <a:rPr lang="en-US" sz="1400" kern="0">
                          <a:effectLst/>
                        </a:rPr>
                      </a:br>
                      <a:r>
                        <a:rPr lang="en-US" sz="1400" kern="0">
                          <a:effectLst/>
                        </a:rPr>
                        <a:t>public class DefaultMessageStore implements MessageStore {</a:t>
                      </a:r>
                      <a:br>
                        <a:rPr lang="en-US" sz="1400" kern="0">
                          <a:effectLst/>
                        </a:rPr>
                      </a:br>
                      <a:r>
                        <a:rPr lang="en-US" sz="1400" kern="0">
                          <a:effectLst/>
                        </a:rPr>
                        <a:t>    @Override</a:t>
                      </a:r>
                      <a:br>
                        <a:rPr lang="en-US" sz="1400" kern="0">
                          <a:effectLst/>
                        </a:rPr>
                      </a:br>
                      <a:r>
                        <a:rPr lang="en-US" sz="1400" kern="0">
                          <a:effectLst/>
                        </a:rPr>
                        <a:t>    public PutMessageResult putMessage(MessageExtBrokerInner msg) { </a:t>
                      </a:r>
                      <a:r>
                        <a:rPr lang="en-US" sz="1400" kern="100">
                          <a:effectLst/>
                        </a:rPr>
                        <a:t>	</a:t>
                      </a:r>
                      <a:r>
                        <a:rPr lang="en-US" sz="1400" kern="0">
                          <a:effectLst/>
                        </a:rPr>
                        <a:t>// </a:t>
                      </a:r>
                      <a:r>
                        <a:rPr lang="zh-CN" sz="1400" kern="0">
                          <a:effectLst/>
                        </a:rPr>
                        <a:t>消息存放</a:t>
                      </a:r>
                      <a:r>
                        <a:rPr lang="en-US" sz="1400" kern="0">
                          <a:effectLst/>
                        </a:rPr>
                        <a:t/>
                      </a:r>
                      <a:br>
                        <a:rPr lang="en-US" sz="1400" kern="0">
                          <a:effectLst/>
                        </a:rPr>
                      </a:br>
                      <a:r>
                        <a:rPr lang="en-US" sz="1400" kern="0">
                          <a:effectLst/>
                        </a:rPr>
                        <a:t>        PutMessageStatus checkStoreStatus = this.checkStoreStatus();</a:t>
                      </a:r>
                      <a:r>
                        <a:rPr lang="en-US" sz="1400" kern="100">
                          <a:effectLst/>
                        </a:rPr>
                        <a:t>	</a:t>
                      </a:r>
                      <a:r>
                        <a:rPr lang="en-US" sz="1400" kern="0">
                          <a:effectLst/>
                        </a:rPr>
                        <a:t>// </a:t>
                      </a:r>
                      <a:r>
                        <a:rPr lang="zh-CN" sz="1400" kern="0">
                          <a:effectLst/>
                        </a:rPr>
                        <a:t>消息存放状态</a:t>
                      </a:r>
                      <a:r>
                        <a:rPr lang="en-US" sz="1400" kern="0">
                          <a:effectLst/>
                        </a:rPr>
                        <a:t/>
                      </a:r>
                      <a:br>
                        <a:rPr lang="en-US" sz="1400" kern="0">
                          <a:effectLst/>
                        </a:rPr>
                      </a:br>
                      <a:r>
                        <a:rPr lang="en-US" sz="1400" kern="0">
                          <a:effectLst/>
                        </a:rPr>
                        <a:t>        if (checkStoreStatus != PutMessageStatus.PUT_OK) { </a:t>
                      </a:r>
                      <a:r>
                        <a:rPr lang="en-US" sz="1400" kern="100">
                          <a:effectLst/>
                        </a:rPr>
                        <a:t>		</a:t>
                      </a:r>
                      <a:r>
                        <a:rPr lang="en-US" sz="1400" kern="0">
                          <a:effectLst/>
                        </a:rPr>
                        <a:t>// </a:t>
                      </a:r>
                      <a:r>
                        <a:rPr lang="zh-CN" sz="1400" kern="0">
                          <a:effectLst/>
                        </a:rPr>
                        <a:t>错误状态</a:t>
                      </a:r>
                      <a:r>
                        <a:rPr lang="en-US" sz="1400" kern="0">
                          <a:effectLst/>
                        </a:rPr>
                        <a:t/>
                      </a:r>
                      <a:br>
                        <a:rPr lang="en-US" sz="1400" kern="0">
                          <a:effectLst/>
                        </a:rPr>
                      </a:br>
                      <a:r>
                        <a:rPr lang="en-US" sz="1400" kern="0">
                          <a:effectLst/>
                        </a:rPr>
                        <a:t>            return new PutMessageResult(checkStoreStatus, null); </a:t>
                      </a:r>
                      <a:r>
                        <a:rPr lang="en-US" sz="1400" kern="100">
                          <a:effectLst/>
                        </a:rPr>
                        <a:t>	</a:t>
                      </a:r>
                      <a:r>
                        <a:rPr lang="en-US" sz="1400" kern="0">
                          <a:effectLst/>
                        </a:rPr>
                        <a:t>// </a:t>
                      </a:r>
                      <a:r>
                        <a:rPr lang="zh-CN" sz="1400" kern="0">
                          <a:effectLst/>
                        </a:rPr>
                        <a:t>返回错误消息</a:t>
                      </a:r>
                      <a:r>
                        <a:rPr lang="en-US" sz="1400" kern="0">
                          <a:effectLst/>
                        </a:rPr>
                        <a:t/>
                      </a:r>
                      <a:br>
                        <a:rPr lang="en-US" sz="1400" kern="0">
                          <a:effectLst/>
                        </a:rPr>
                      </a:br>
                      <a:r>
                        <a:rPr lang="en-US" sz="1400" kern="0">
                          <a:effectLst/>
                        </a:rPr>
                        <a:t>        }</a:t>
                      </a:r>
                      <a:br>
                        <a:rPr lang="en-US" sz="1400" kern="0">
                          <a:effectLst/>
                        </a:rPr>
                      </a:br>
                      <a:r>
                        <a:rPr lang="en-US" sz="1400" kern="0">
                          <a:effectLst/>
                        </a:rPr>
                        <a:t>        PutMessageStatus msgCheckStatus = this.checkMessage(msg); </a:t>
                      </a:r>
                      <a:r>
                        <a:rPr lang="en-US" sz="1400" kern="100">
                          <a:effectLst/>
                        </a:rPr>
                        <a:t>	</a:t>
                      </a:r>
                      <a:r>
                        <a:rPr lang="en-US" sz="1400" kern="0">
                          <a:effectLst/>
                        </a:rPr>
                        <a:t>// </a:t>
                      </a:r>
                      <a:r>
                        <a:rPr lang="zh-CN" sz="1400" kern="0">
                          <a:effectLst/>
                        </a:rPr>
                        <a:t>消息检查</a:t>
                      </a:r>
                      <a:r>
                        <a:rPr lang="en-US" sz="1400" kern="0">
                          <a:effectLst/>
                        </a:rPr>
                        <a:t/>
                      </a:r>
                      <a:br>
                        <a:rPr lang="en-US" sz="1400" kern="0">
                          <a:effectLst/>
                        </a:rPr>
                      </a:br>
                      <a:r>
                        <a:rPr lang="en-US" sz="1400" kern="0">
                          <a:effectLst/>
                        </a:rPr>
                        <a:t>        if (msgCheckStatus == PutMessageStatus.MESSAGE_ILLEGAL) { </a:t>
                      </a:r>
                      <a:r>
                        <a:rPr lang="en-US" sz="1400" kern="100">
                          <a:effectLst/>
                        </a:rPr>
                        <a:t>	</a:t>
                      </a:r>
                      <a:r>
                        <a:rPr lang="en-US" sz="1400" kern="0">
                          <a:effectLst/>
                        </a:rPr>
                        <a:t>// </a:t>
                      </a:r>
                      <a:r>
                        <a:rPr lang="zh-CN" sz="1400" kern="0">
                          <a:effectLst/>
                        </a:rPr>
                        <a:t>消息出错</a:t>
                      </a:r>
                      <a:r>
                        <a:rPr lang="en-US" sz="1400" kern="0">
                          <a:effectLst/>
                        </a:rPr>
                        <a:t/>
                      </a:r>
                      <a:br>
                        <a:rPr lang="en-US" sz="1400" kern="0">
                          <a:effectLst/>
                        </a:rPr>
                      </a:br>
                      <a:r>
                        <a:rPr lang="en-US" sz="1400" kern="0">
                          <a:effectLst/>
                        </a:rPr>
                        <a:t>            return new PutMessageResult(msgCheckStatus, null); </a:t>
                      </a:r>
                      <a:r>
                        <a:rPr lang="en-US" sz="1400" kern="100">
                          <a:effectLst/>
                        </a:rPr>
                        <a:t>	</a:t>
                      </a:r>
                      <a:r>
                        <a:rPr lang="en-US" sz="1400" kern="0">
                          <a:effectLst/>
                        </a:rPr>
                        <a:t>// </a:t>
                      </a:r>
                      <a:r>
                        <a:rPr lang="zh-CN" sz="1400" kern="0">
                          <a:effectLst/>
                        </a:rPr>
                        <a:t>返回错误消息</a:t>
                      </a:r>
                      <a:r>
                        <a:rPr lang="en-US" sz="1400" kern="0">
                          <a:effectLst/>
                        </a:rPr>
                        <a:t/>
                      </a:r>
                      <a:br>
                        <a:rPr lang="en-US" sz="1400" kern="0">
                          <a:effectLst/>
                        </a:rPr>
                      </a:br>
                      <a:r>
                        <a:rPr lang="en-US" sz="1400" kern="0">
                          <a:effectLst/>
                        </a:rPr>
                        <a:t>        }</a:t>
                      </a:r>
                      <a:br>
                        <a:rPr lang="en-US" sz="1400" kern="0">
                          <a:effectLst/>
                        </a:rPr>
                      </a:br>
                      <a:r>
                        <a:rPr lang="en-US" sz="1400" kern="0">
                          <a:effectLst/>
                        </a:rPr>
                        <a:t>        long beginTime = this.getSystemClock().now();</a:t>
                      </a:r>
                      <a:r>
                        <a:rPr lang="en-US" sz="1400" kern="100">
                          <a:effectLst/>
                        </a:rPr>
                        <a:t>		</a:t>
                      </a:r>
                      <a:r>
                        <a:rPr lang="en-US" sz="1400" kern="0">
                          <a:effectLst/>
                        </a:rPr>
                        <a:t>// </a:t>
                      </a:r>
                      <a:r>
                        <a:rPr lang="zh-CN" sz="1400" kern="0">
                          <a:effectLst/>
                        </a:rPr>
                        <a:t>开始时间戳</a:t>
                      </a:r>
                      <a:r>
                        <a:rPr lang="en-US" sz="1400" kern="0">
                          <a:effectLst/>
                        </a:rPr>
                        <a:t/>
                      </a:r>
                      <a:br>
                        <a:rPr lang="en-US" sz="1400" kern="0">
                          <a:effectLst/>
                        </a:rPr>
                      </a:br>
                      <a:r>
                        <a:rPr lang="en-US" sz="1400" kern="0">
                          <a:effectLst/>
                        </a:rPr>
                        <a:t>        PutMessageResult result = this.commitLog.putMessage(msg); </a:t>
                      </a:r>
                      <a:r>
                        <a:rPr lang="en-US" sz="1400" kern="100">
                          <a:effectLst/>
                        </a:rPr>
                        <a:t>	</a:t>
                      </a:r>
                      <a:r>
                        <a:rPr lang="en-US" sz="1400" kern="0">
                          <a:effectLst/>
                        </a:rPr>
                        <a:t>// </a:t>
                      </a:r>
                      <a:r>
                        <a:rPr lang="zh-CN" sz="1400" kern="0">
                          <a:effectLst/>
                        </a:rPr>
                        <a:t>由</a:t>
                      </a:r>
                      <a:r>
                        <a:rPr lang="en-US" sz="1400" kern="0">
                          <a:effectLst/>
                        </a:rPr>
                        <a:t>CommitLog</a:t>
                      </a:r>
                      <a:r>
                        <a:rPr lang="zh-CN" sz="1400" kern="0">
                          <a:effectLst/>
                        </a:rPr>
                        <a:t>类处理</a:t>
                      </a:r>
                      <a:r>
                        <a:rPr lang="en-US" sz="1400" kern="0">
                          <a:effectLst/>
                        </a:rPr>
                        <a:t/>
                      </a:r>
                      <a:br>
                        <a:rPr lang="en-US" sz="1400" kern="0">
                          <a:effectLst/>
                        </a:rPr>
                      </a:br>
                      <a:r>
                        <a:rPr lang="en-US" sz="1400" kern="0">
                          <a:effectLst/>
                        </a:rPr>
                        <a:t>        long elapsedTime = this.getSystemClock().now() - beginTime; </a:t>
                      </a:r>
                      <a:r>
                        <a:rPr lang="en-US" sz="1400" kern="100">
                          <a:effectLst/>
                        </a:rPr>
                        <a:t>	</a:t>
                      </a:r>
                      <a:r>
                        <a:rPr lang="en-US" sz="1400" kern="0">
                          <a:effectLst/>
                        </a:rPr>
                        <a:t>// </a:t>
                      </a:r>
                      <a:r>
                        <a:rPr lang="zh-CN" sz="1400" kern="0">
                          <a:effectLst/>
                        </a:rPr>
                        <a:t>耗时统计</a:t>
                      </a:r>
                      <a:r>
                        <a:rPr lang="en-US" sz="1400" kern="0">
                          <a:effectLst/>
                        </a:rPr>
                        <a:t/>
                      </a:r>
                      <a:br>
                        <a:rPr lang="en-US" sz="1400" kern="0">
                          <a:effectLst/>
                        </a:rPr>
                      </a:br>
                      <a:r>
                        <a:rPr lang="en-US" sz="1400" kern="0">
                          <a:effectLst/>
                        </a:rPr>
                        <a:t>        if (elapsedTime &gt; 500) { </a:t>
                      </a:r>
                      <a:r>
                        <a:rPr lang="en-US" sz="1400" kern="100">
                          <a:effectLst/>
                        </a:rPr>
                        <a:t>					</a:t>
                      </a:r>
                      <a:r>
                        <a:rPr lang="en-US" sz="1400" kern="0">
                          <a:effectLst/>
                        </a:rPr>
                        <a:t>// </a:t>
                      </a:r>
                      <a:r>
                        <a:rPr lang="zh-CN" sz="1400" kern="0">
                          <a:effectLst/>
                        </a:rPr>
                        <a:t>时间超过</a:t>
                      </a:r>
                      <a:r>
                        <a:rPr lang="en-US" sz="1400" kern="0">
                          <a:effectLst/>
                        </a:rPr>
                        <a:t>500</a:t>
                      </a:r>
                      <a:r>
                        <a:rPr lang="zh-CN" sz="1400" kern="0">
                          <a:effectLst/>
                        </a:rPr>
                        <a:t>毫秒</a:t>
                      </a:r>
                      <a:r>
                        <a:rPr lang="en-US" sz="1400" kern="0">
                          <a:effectLst/>
                        </a:rPr>
                        <a:t/>
                      </a:r>
                      <a:br>
                        <a:rPr lang="en-US" sz="1400" kern="0">
                          <a:effectLst/>
                        </a:rPr>
                      </a:br>
                      <a:r>
                        <a:rPr lang="en-US" sz="1400" kern="0">
                          <a:effectLst/>
                        </a:rPr>
                        <a:t>            log.warn("not in lock …", elapsedTime, msg.getBody().length); // </a:t>
                      </a:r>
                      <a:r>
                        <a:rPr lang="zh-CN" sz="1400" kern="0">
                          <a:effectLst/>
                        </a:rPr>
                        <a:t>警告日志</a:t>
                      </a:r>
                      <a:r>
                        <a:rPr lang="en-US" sz="1400" kern="0">
                          <a:effectLst/>
                        </a:rPr>
                        <a:t/>
                      </a:r>
                      <a:br>
                        <a:rPr lang="en-US" sz="1400" kern="0">
                          <a:effectLst/>
                        </a:rPr>
                      </a:br>
                      <a:r>
                        <a:rPr lang="en-US" sz="1400" kern="0">
                          <a:effectLst/>
                        </a:rPr>
                        <a:t>        }</a:t>
                      </a:r>
                      <a:br>
                        <a:rPr lang="en-US" sz="1400" kern="0">
                          <a:effectLst/>
                        </a:rPr>
                      </a:br>
                      <a:r>
                        <a:rPr lang="en-US" sz="1400" kern="0">
                          <a:effectLst/>
                        </a:rPr>
                        <a:t>        this.storeStatsService.setPutMessageEntireTimeMax(elapsedTime); // </a:t>
                      </a:r>
                      <a:r>
                        <a:rPr lang="zh-CN" sz="1400" kern="0">
                          <a:effectLst/>
                        </a:rPr>
                        <a:t>耗时记录</a:t>
                      </a:r>
                      <a:r>
                        <a:rPr lang="en-US" sz="1400" kern="0">
                          <a:effectLst/>
                        </a:rPr>
                        <a:t/>
                      </a:r>
                      <a:br>
                        <a:rPr lang="en-US" sz="1400" kern="0">
                          <a:effectLst/>
                        </a:rPr>
                      </a:br>
                      <a:r>
                        <a:rPr lang="en-US" sz="1400" kern="0">
                          <a:effectLst/>
                        </a:rPr>
                        <a:t>        if (null == result || !result.isOk()) { </a:t>
                      </a:r>
                      <a:r>
                        <a:rPr lang="en-US" sz="1400" kern="100">
                          <a:effectLst/>
                        </a:rPr>
                        <a:t>			</a:t>
                      </a:r>
                      <a:r>
                        <a:rPr lang="en-US" sz="1400" kern="0">
                          <a:effectLst/>
                        </a:rPr>
                        <a:t>// </a:t>
                      </a:r>
                      <a:r>
                        <a:rPr lang="zh-CN" sz="1400" kern="0">
                          <a:effectLst/>
                        </a:rPr>
                        <a:t>操作失败</a:t>
                      </a:r>
                      <a:r>
                        <a:rPr lang="en-US" sz="1400" kern="0">
                          <a:effectLst/>
                        </a:rPr>
                        <a:t/>
                      </a:r>
                      <a:br>
                        <a:rPr lang="en-US" sz="1400" kern="0">
                          <a:effectLst/>
                        </a:rPr>
                      </a:br>
                      <a:r>
                        <a:rPr lang="en-US" sz="1400" kern="0">
                          <a:effectLst/>
                        </a:rPr>
                        <a:t>            this.storeStatsService.getPutMessageFailedTimes()</a:t>
                      </a:r>
                      <a:endParaRPr lang="zh-CN" sz="14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100">
                          <a:effectLst/>
                        </a:rPr>
                        <a:t>		</a:t>
                      </a:r>
                      <a:r>
                        <a:rPr lang="en-US" sz="1400" kern="0">
                          <a:effectLst/>
                        </a:rPr>
                        <a:t>.incrementAndGet();</a:t>
                      </a:r>
                      <a:r>
                        <a:rPr lang="en-US" sz="1400" kern="100">
                          <a:effectLst/>
                        </a:rPr>
                        <a:t>				</a:t>
                      </a:r>
                      <a:r>
                        <a:rPr lang="en-US" sz="1400" kern="0">
                          <a:effectLst/>
                        </a:rPr>
                        <a:t>// </a:t>
                      </a:r>
                      <a:r>
                        <a:rPr lang="zh-CN" sz="1400" kern="0">
                          <a:effectLst/>
                        </a:rPr>
                        <a:t>失败次数增长</a:t>
                      </a:r>
                      <a:r>
                        <a:rPr lang="en-US" sz="1400" kern="0">
                          <a:effectLst/>
                        </a:rPr>
                        <a:t/>
                      </a:r>
                      <a:br>
                        <a:rPr lang="en-US" sz="1400" kern="0">
                          <a:effectLst/>
                        </a:rPr>
                      </a:br>
                      <a:r>
                        <a:rPr lang="en-US" sz="1400" kern="0">
                          <a:effectLst/>
                        </a:rPr>
                        <a:t>        }</a:t>
                      </a:r>
                      <a:br>
                        <a:rPr lang="en-US" sz="1400" kern="0">
                          <a:effectLst/>
                        </a:rPr>
                      </a:br>
                      <a:r>
                        <a:rPr lang="en-US" sz="1400" kern="0">
                          <a:effectLst/>
                        </a:rPr>
                        <a:t>        return result;</a:t>
                      </a:r>
                      <a:br>
                        <a:rPr lang="en-US" sz="1400" kern="0">
                          <a:effectLst/>
                        </a:rPr>
                      </a:br>
                      <a:r>
                        <a:rPr lang="en-US" sz="1400" kern="0">
                          <a:effectLst/>
                        </a:rPr>
                        <a:t>    }</a:t>
                      </a:r>
                      <a:br>
                        <a:rPr lang="en-US" sz="1400" kern="0">
                          <a:effectLst/>
                        </a:rPr>
                      </a:b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0783105"/>
                  </a:ext>
                </a:extLst>
              </a:tr>
            </a:tbl>
          </a:graphicData>
        </a:graphic>
      </p:graphicFrame>
    </p:spTree>
    <p:extLst>
      <p:ext uri="{BB962C8B-B14F-4D97-AF65-F5344CB8AC3E}">
        <p14:creationId xmlns:p14="http://schemas.microsoft.com/office/powerpoint/2010/main" val="6909948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CommitLog</a:t>
            </a:r>
            <a:r>
              <a:rPr lang="zh-CN" altLang="zh-CN"/>
              <a:t>类源代码</a:t>
            </a:r>
            <a:endParaRPr lang="zh-CN" altLang="en-US"/>
          </a:p>
        </p:txBody>
      </p:sp>
      <p:graphicFrame>
        <p:nvGraphicFramePr>
          <p:cNvPr id="4" name="表格 3"/>
          <p:cNvGraphicFramePr>
            <a:graphicFrameLocks noGrp="1"/>
          </p:cNvGraphicFramePr>
          <p:nvPr>
            <p:extLst/>
          </p:nvPr>
        </p:nvGraphicFramePr>
        <p:xfrm>
          <a:off x="202627" y="799783"/>
          <a:ext cx="5669006" cy="5930900"/>
        </p:xfrm>
        <a:graphic>
          <a:graphicData uri="http://schemas.openxmlformats.org/drawingml/2006/table">
            <a:tbl>
              <a:tblPr firstRow="1" firstCol="1" lastRow="1" lastCol="1" bandRow="1" bandCol="1">
                <a:tableStyleId>{5940675A-B579-460E-94D1-54222C63F5DA}</a:tableStyleId>
              </a:tblPr>
              <a:tblGrid>
                <a:gridCol w="5669006">
                  <a:extLst>
                    <a:ext uri="{9D8B030D-6E8A-4147-A177-3AD203B41FA5}">
                      <a16:colId xmlns:a16="http://schemas.microsoft.com/office/drawing/2014/main" val="1708379274"/>
                    </a:ext>
                  </a:extLst>
                </a:gridCol>
              </a:tblGrid>
              <a:tr h="593090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a:effectLst/>
                        </a:rPr>
                        <a:t>package org.apache.rocketmq.store;</a:t>
                      </a:r>
                      <a:br>
                        <a:rPr lang="en-US" sz="600" kern="0">
                          <a:effectLst/>
                        </a:rPr>
                      </a:br>
                      <a:r>
                        <a:rPr lang="en-US" sz="600" kern="0">
                          <a:effectLst/>
                        </a:rPr>
                        <a:t>public class CommitLog {</a:t>
                      </a:r>
                      <a:br>
                        <a:rPr lang="en-US" sz="600" kern="0">
                          <a:effectLst/>
                        </a:rPr>
                      </a:br>
                      <a:r>
                        <a:rPr lang="en-US" sz="600" kern="0">
                          <a:effectLst/>
                        </a:rPr>
                        <a:t>    protected final PutMessageLock putMessageLock;</a:t>
                      </a:r>
                      <a:r>
                        <a:rPr lang="en-US" sz="600" kern="100">
                          <a:effectLst/>
                        </a:rPr>
                        <a:t> 			</a:t>
                      </a:r>
                      <a:r>
                        <a:rPr lang="en-US" sz="600" kern="0">
                          <a:effectLst/>
                        </a:rPr>
                        <a:t>// </a:t>
                      </a:r>
                      <a:r>
                        <a:rPr lang="zh-CN" sz="600" kern="0">
                          <a:effectLst/>
                        </a:rPr>
                        <a:t>存储锁</a:t>
                      </a:r>
                      <a:r>
                        <a:rPr lang="en-US" sz="600" kern="0">
                          <a:effectLst/>
                        </a:rPr>
                        <a:t/>
                      </a:r>
                      <a:br>
                        <a:rPr lang="en-US" sz="600" kern="0">
                          <a:effectLst/>
                        </a:rPr>
                      </a:br>
                      <a:r>
                        <a:rPr lang="en-US" sz="600" kern="0">
                          <a:effectLst/>
                        </a:rPr>
                        <a:t>    private volatile long beginTimeInLock = 0; </a:t>
                      </a:r>
                      <a:r>
                        <a:rPr lang="en-US" sz="600" kern="100">
                          <a:effectLst/>
                        </a:rPr>
                        <a:t>			</a:t>
                      </a:r>
                      <a:r>
                        <a:rPr lang="en-US" sz="600" kern="0">
                          <a:effectLst/>
                        </a:rPr>
                        <a:t>// </a:t>
                      </a:r>
                      <a:r>
                        <a:rPr lang="zh-CN" sz="600" kern="0">
                          <a:effectLst/>
                        </a:rPr>
                        <a:t>锁标记</a:t>
                      </a:r>
                      <a:r>
                        <a:rPr lang="en-US" sz="600" kern="0">
                          <a:effectLst/>
                        </a:rPr>
                        <a:t/>
                      </a:r>
                      <a:br>
                        <a:rPr lang="en-US" sz="600" kern="0">
                          <a:effectLst/>
                        </a:rPr>
                      </a:br>
                      <a:r>
                        <a:rPr lang="en-US" sz="600" kern="0">
                          <a:effectLst/>
                        </a:rPr>
                        <a:t>    private final AppendMessageCallback appendMessageCallback; </a:t>
                      </a:r>
                      <a:r>
                        <a:rPr lang="en-US" sz="600" kern="100">
                          <a:effectLst/>
                        </a:rPr>
                        <a:t>	</a:t>
                      </a:r>
                      <a:r>
                        <a:rPr lang="en-US" sz="600" kern="0">
                          <a:effectLst/>
                        </a:rPr>
                        <a:t>// </a:t>
                      </a:r>
                      <a:r>
                        <a:rPr lang="zh-CN" sz="600" kern="0">
                          <a:effectLst/>
                        </a:rPr>
                        <a:t>保存回调</a:t>
                      </a:r>
                      <a:r>
                        <a:rPr lang="en-US" sz="600" kern="0">
                          <a:effectLst/>
                        </a:rPr>
                        <a:t/>
                      </a:r>
                      <a:br>
                        <a:rPr lang="en-US" sz="600" kern="0">
                          <a:effectLst/>
                        </a:rPr>
                      </a:br>
                      <a:r>
                        <a:rPr lang="en-US" sz="600" kern="0">
                          <a:effectLst/>
                        </a:rPr>
                        <a:t>    public PutMessageResult putMessage(final MessageExtBrokerInner msg) { // </a:t>
                      </a:r>
                      <a:r>
                        <a:rPr lang="zh-CN" sz="600" kern="0">
                          <a:effectLst/>
                        </a:rPr>
                        <a:t>消息存储</a:t>
                      </a:r>
                      <a:r>
                        <a:rPr lang="en-US" sz="600" kern="0">
                          <a:effectLst/>
                        </a:rPr>
                        <a:t/>
                      </a:r>
                      <a:br>
                        <a:rPr lang="en-US" sz="600" kern="0">
                          <a:effectLst/>
                        </a:rPr>
                      </a:br>
                      <a:r>
                        <a:rPr lang="en-US" sz="600" kern="0">
                          <a:effectLst/>
                        </a:rPr>
                        <a:t>        msg.setStoreTimestamp(System.currentTimeMillis());</a:t>
                      </a:r>
                      <a:r>
                        <a:rPr lang="en-US" sz="600" kern="100">
                          <a:effectLst/>
                        </a:rPr>
                        <a:t>		</a:t>
                      </a:r>
                      <a:r>
                        <a:rPr lang="en-US" sz="600" kern="0">
                          <a:effectLst/>
                        </a:rPr>
                        <a:t>// </a:t>
                      </a:r>
                      <a:r>
                        <a:rPr lang="zh-CN" sz="600" kern="0">
                          <a:effectLst/>
                        </a:rPr>
                        <a:t>消息存储时间戳</a:t>
                      </a:r>
                      <a:r>
                        <a:rPr lang="en-US" sz="600" kern="0">
                          <a:effectLst/>
                        </a:rPr>
                        <a:t/>
                      </a:r>
                      <a:br>
                        <a:rPr lang="en-US" sz="600" kern="0">
                          <a:effectLst/>
                        </a:rPr>
                      </a:br>
                      <a:r>
                        <a:rPr lang="en-US" sz="600" kern="0">
                          <a:effectLst/>
                        </a:rPr>
                        <a:t>        msg.setBodyCRC(UtilAll.crc32(msg.getBody()));</a:t>
                      </a:r>
                      <a:r>
                        <a:rPr lang="en-US" sz="600" kern="100">
                          <a:effectLst/>
                        </a:rPr>
                        <a:t>		</a:t>
                      </a:r>
                      <a:r>
                        <a:rPr lang="en-US" sz="600" kern="0">
                          <a:effectLst/>
                        </a:rPr>
                        <a:t>// CRC</a:t>
                      </a:r>
                      <a:r>
                        <a:rPr lang="zh-CN" sz="600" kern="0">
                          <a:effectLst/>
                        </a:rPr>
                        <a:t>校验</a:t>
                      </a:r>
                      <a:r>
                        <a:rPr lang="en-US" sz="600" kern="0">
                          <a:effectLst/>
                        </a:rPr>
                        <a:t/>
                      </a:r>
                      <a:br>
                        <a:rPr lang="en-US" sz="600" kern="0">
                          <a:effectLst/>
                        </a:rPr>
                      </a:br>
                      <a:r>
                        <a:rPr lang="en-US" sz="600" kern="0">
                          <a:effectLst/>
                        </a:rPr>
                        <a:t>        AppendMessageResult result = null; </a:t>
                      </a:r>
                      <a:r>
                        <a:rPr lang="en-US" sz="600" kern="100">
                          <a:effectLst/>
                        </a:rPr>
                        <a:t>				</a:t>
                      </a:r>
                      <a:r>
                        <a:rPr lang="en-US" sz="600" kern="0">
                          <a:effectLst/>
                        </a:rPr>
                        <a:t>// </a:t>
                      </a:r>
                      <a:r>
                        <a:rPr lang="zh-CN" sz="600" kern="0">
                          <a:effectLst/>
                        </a:rPr>
                        <a:t>消息追加结果</a:t>
                      </a:r>
                      <a:r>
                        <a:rPr lang="en-US" sz="600" kern="0">
                          <a:effectLst/>
                        </a:rPr>
                        <a:t/>
                      </a:r>
                      <a:br>
                        <a:rPr lang="en-US" sz="600" kern="0">
                          <a:effectLst/>
                        </a:rPr>
                      </a:br>
                      <a:r>
                        <a:rPr lang="en-US" sz="600" kern="0">
                          <a:effectLst/>
                        </a:rPr>
                        <a:t>        // </a:t>
                      </a:r>
                      <a:r>
                        <a:rPr lang="zh-CN" sz="600" kern="0">
                          <a:effectLst/>
                        </a:rPr>
                        <a:t>获取</a:t>
                      </a:r>
                      <a:r>
                        <a:rPr lang="en-US" sz="600" kern="0">
                          <a:effectLst/>
                        </a:rPr>
                        <a:t>StoreStatsService</a:t>
                      </a:r>
                      <a:r>
                        <a:rPr lang="zh-CN" sz="600" kern="0">
                          <a:effectLst/>
                        </a:rPr>
                        <a:t>对象实例，以实现消息统计信息的处理</a:t>
                      </a:r>
                      <a:r>
                        <a:rPr lang="en-US" sz="600" kern="0">
                          <a:effectLst/>
                        </a:rPr>
                        <a:t/>
                      </a:r>
                      <a:br>
                        <a:rPr lang="en-US" sz="600" kern="0">
                          <a:effectLst/>
                        </a:rPr>
                      </a:br>
                      <a:r>
                        <a:rPr lang="en-US" sz="600" kern="0">
                          <a:effectLst/>
                        </a:rPr>
                        <a:t>        StoreStatsService storeStatsService = this.defaultMessageStore</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.getStoreStatsService();</a:t>
                      </a:r>
                      <a:r>
                        <a:rPr lang="en-US" sz="600" kern="100">
                          <a:effectLst/>
                        </a:rPr>
                        <a:t>	</a:t>
                      </a:r>
                      <a:r>
                        <a:rPr lang="en-US" sz="600" kern="0">
                          <a:effectLst/>
                        </a:rPr>
                        <a:t/>
                      </a:r>
                      <a:br>
                        <a:rPr lang="en-US" sz="600" kern="0">
                          <a:effectLst/>
                        </a:rPr>
                      </a:br>
                      <a:r>
                        <a:rPr lang="en-US" sz="600" kern="0">
                          <a:effectLst/>
                        </a:rPr>
                        <a:t>        String topic = msg.getTopic();</a:t>
                      </a:r>
                      <a:r>
                        <a:rPr lang="en-US" sz="600" kern="100">
                          <a:effectLst/>
                        </a:rPr>
                        <a:t>				</a:t>
                      </a:r>
                      <a:r>
                        <a:rPr lang="en-US" sz="600" kern="0">
                          <a:effectLst/>
                        </a:rPr>
                        <a:t>// </a:t>
                      </a:r>
                      <a:r>
                        <a:rPr lang="zh-CN" sz="600" kern="0">
                          <a:effectLst/>
                        </a:rPr>
                        <a:t>获取消息主题</a:t>
                      </a:r>
                      <a:r>
                        <a:rPr lang="en-US" sz="600" kern="0">
                          <a:effectLst/>
                        </a:rPr>
                        <a:t/>
                      </a:r>
                      <a:br>
                        <a:rPr lang="en-US" sz="600" kern="0">
                          <a:effectLst/>
                        </a:rPr>
                      </a:br>
                      <a:r>
                        <a:rPr lang="en-US" sz="600" kern="0">
                          <a:effectLst/>
                        </a:rPr>
                        <a:t>        int queueId = msg.getQueueId();</a:t>
                      </a:r>
                      <a:r>
                        <a:rPr lang="en-US" sz="600" kern="100">
                          <a:effectLst/>
                        </a:rPr>
                        <a:t>				</a:t>
                      </a:r>
                      <a:r>
                        <a:rPr lang="en-US" sz="600" kern="0">
                          <a:effectLst/>
                        </a:rPr>
                        <a:t>// </a:t>
                      </a:r>
                      <a:r>
                        <a:rPr lang="zh-CN" sz="600" kern="0">
                          <a:effectLst/>
                        </a:rPr>
                        <a:t>获取队列</a:t>
                      </a:r>
                      <a:r>
                        <a:rPr lang="en-US" sz="600" kern="0">
                          <a:effectLst/>
                        </a:rPr>
                        <a:t>ID</a:t>
                      </a:r>
                      <a:br>
                        <a:rPr lang="en-US" sz="600" kern="0">
                          <a:effectLst/>
                        </a:rPr>
                      </a:br>
                      <a:r>
                        <a:rPr lang="en-US" sz="600" kern="0">
                          <a:effectLst/>
                        </a:rPr>
                        <a:t>        final int tranType = MessageSysFlag.getTransactionValue(</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msg.getSysFlag());</a:t>
                      </a:r>
                      <a:r>
                        <a:rPr lang="en-US" sz="600" kern="100">
                          <a:effectLst/>
                        </a:rPr>
                        <a:t>				</a:t>
                      </a:r>
                      <a:r>
                        <a:rPr lang="en-US" sz="600" kern="0">
                          <a:effectLst/>
                        </a:rPr>
                        <a:t>// </a:t>
                      </a:r>
                      <a:r>
                        <a:rPr lang="zh-CN" sz="600" kern="0">
                          <a:effectLst/>
                        </a:rPr>
                        <a:t>获取事务类型</a:t>
                      </a:r>
                      <a:r>
                        <a:rPr lang="en-US" sz="600" kern="0">
                          <a:effectLst/>
                        </a:rPr>
                        <a:t/>
                      </a:r>
                      <a:br>
                        <a:rPr lang="en-US" sz="600" kern="0">
                          <a:effectLst/>
                        </a:rPr>
                      </a:br>
                      <a:r>
                        <a:rPr lang="en-US" sz="600" kern="0">
                          <a:effectLst/>
                        </a:rPr>
                        <a:t>        if (tranType == MessageSysFlag.TRANSACTION_NOT_TYPE </a:t>
                      </a:r>
                      <a:r>
                        <a:rPr lang="en-US" sz="600" kern="100">
                          <a:effectLst/>
                        </a:rPr>
                        <a:t>		</a:t>
                      </a:r>
                      <a:r>
                        <a:rPr lang="en-US" sz="600" kern="0">
                          <a:effectLst/>
                        </a:rPr>
                        <a:t>// </a:t>
                      </a:r>
                      <a:r>
                        <a:rPr lang="zh-CN" sz="600" kern="0">
                          <a:effectLst/>
                        </a:rPr>
                        <a:t>没有类型</a:t>
                      </a:r>
                      <a:r>
                        <a:rPr lang="en-US" sz="600" kern="0">
                          <a:effectLst/>
                        </a:rPr>
                        <a:t/>
                      </a:r>
                      <a:br>
                        <a:rPr lang="en-US" sz="600" kern="0">
                          <a:effectLst/>
                        </a:rPr>
                      </a:br>
                      <a:r>
                        <a:rPr lang="en-US" sz="600" kern="0">
                          <a:effectLst/>
                        </a:rPr>
                        <a:t>                || tranType == MessageSysFlag.TRANSACTION_COMMIT_TYPE) { // </a:t>
                      </a:r>
                      <a:r>
                        <a:rPr lang="zh-CN" sz="600" kern="0">
                          <a:effectLst/>
                        </a:rPr>
                        <a:t>事务提交类型</a:t>
                      </a:r>
                      <a:r>
                        <a:rPr lang="en-US" sz="600" kern="0">
                          <a:effectLst/>
                        </a:rPr>
                        <a:t/>
                      </a:r>
                      <a:br>
                        <a:rPr lang="en-US" sz="600" kern="0">
                          <a:effectLst/>
                        </a:rPr>
                      </a:br>
                      <a:r>
                        <a:rPr lang="en-US" sz="600" kern="0">
                          <a:effectLst/>
                        </a:rPr>
                        <a:t>            if (msg.getDelayTimeLevel() &gt; 0) { </a:t>
                      </a:r>
                      <a:r>
                        <a:rPr lang="en-US" sz="600" kern="100">
                          <a:effectLst/>
                        </a:rPr>
                        <a:t>			</a:t>
                      </a:r>
                      <a:r>
                        <a:rPr lang="en-US" sz="600" kern="0">
                          <a:effectLst/>
                        </a:rPr>
                        <a:t>// </a:t>
                      </a:r>
                      <a:r>
                        <a:rPr lang="zh-CN" sz="600" kern="0">
                          <a:effectLst/>
                        </a:rPr>
                        <a:t>延迟交货</a:t>
                      </a:r>
                      <a:r>
                        <a:rPr lang="en-US" sz="600" kern="0">
                          <a:effectLst/>
                        </a:rPr>
                        <a:t/>
                      </a:r>
                      <a:br>
                        <a:rPr lang="en-US" sz="600" kern="0">
                          <a:effectLst/>
                        </a:rPr>
                      </a:br>
                      <a:r>
                        <a:rPr lang="en-US" sz="600" kern="0">
                          <a:effectLst/>
                        </a:rPr>
                        <a:t>                if (msg.getDelayTimeLevel() &gt; this.defaultMessageStore</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.getScheduleMessageService().getMaxDelayLevel()) {</a:t>
                      </a:r>
                      <a:r>
                        <a:rPr lang="en-US" sz="600" kern="100">
                          <a:effectLst/>
                        </a:rPr>
                        <a:t>	</a:t>
                      </a:r>
                      <a:r>
                        <a:rPr lang="en-US" sz="600" kern="0">
                          <a:effectLst/>
                        </a:rPr>
                        <a:t>// </a:t>
                      </a:r>
                      <a:r>
                        <a:rPr lang="zh-CN" sz="600" kern="0">
                          <a:effectLst/>
                        </a:rPr>
                        <a:t>延时判断</a:t>
                      </a:r>
                      <a:r>
                        <a:rPr lang="en-US" sz="600" kern="0">
                          <a:effectLst/>
                        </a:rPr>
                        <a:t/>
                      </a:r>
                      <a:br>
                        <a:rPr lang="en-US" sz="600" kern="0">
                          <a:effectLst/>
                        </a:rPr>
                      </a:br>
                      <a:r>
                        <a:rPr lang="en-US" sz="600" kern="0">
                          <a:effectLst/>
                        </a:rPr>
                        <a:t>                    msg.setDelayTimeLevel(this.defaultMessageStore</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.getScheduleMessageService().getMaxDelayLevel());</a:t>
                      </a:r>
                      <a:br>
                        <a:rPr lang="en-US" sz="600" kern="0">
                          <a:effectLst/>
                        </a:rPr>
                      </a:br>
                      <a:r>
                        <a:rPr lang="en-US" sz="600" kern="0">
                          <a:effectLst/>
                        </a:rPr>
                        <a:t>                }</a:t>
                      </a:r>
                      <a:br>
                        <a:rPr lang="en-US" sz="600" kern="0">
                          <a:effectLst/>
                        </a:rPr>
                      </a:br>
                      <a:r>
                        <a:rPr lang="en-US" sz="600" kern="0">
                          <a:effectLst/>
                        </a:rPr>
                        <a:t>                topic = TopicValidator.RMQ_SYS_SCHEDULE_TOPIC; </a:t>
                      </a:r>
                      <a:r>
                        <a:rPr lang="en-US" sz="600" kern="100">
                          <a:effectLst/>
                        </a:rPr>
                        <a:t>	</a:t>
                      </a:r>
                      <a:r>
                        <a:rPr lang="en-US" sz="600" kern="0">
                          <a:effectLst/>
                        </a:rPr>
                        <a:t>// </a:t>
                      </a:r>
                      <a:r>
                        <a:rPr lang="zh-CN" sz="600" kern="0">
                          <a:effectLst/>
                        </a:rPr>
                        <a:t>获得系统任务主题</a:t>
                      </a:r>
                      <a:r>
                        <a:rPr lang="en-US" sz="600" kern="0">
                          <a:effectLst/>
                        </a:rPr>
                        <a:t/>
                      </a:r>
                      <a:br>
                        <a:rPr lang="en-US" sz="600" kern="0">
                          <a:effectLst/>
                        </a:rPr>
                      </a:br>
                      <a:r>
                        <a:rPr lang="en-US" sz="600" kern="0">
                          <a:effectLst/>
                        </a:rPr>
                        <a:t>                queueId = ScheduleMessageService.delayLevel2QueueId(</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msg.getDelayTimeLevel());</a:t>
                      </a:r>
                      <a:r>
                        <a:rPr lang="en-US" sz="600" kern="100">
                          <a:effectLst/>
                        </a:rPr>
                        <a:t>				</a:t>
                      </a:r>
                      <a:r>
                        <a:rPr lang="en-US" sz="600" kern="0">
                          <a:effectLst/>
                        </a:rPr>
                        <a:t>// </a:t>
                      </a:r>
                      <a:r>
                        <a:rPr lang="zh-CN" sz="600" kern="0">
                          <a:effectLst/>
                        </a:rPr>
                        <a:t>获取指定队列</a:t>
                      </a:r>
                      <a:r>
                        <a:rPr lang="en-US" sz="600" kern="0">
                          <a:effectLst/>
                        </a:rPr>
                        <a:t/>
                      </a:r>
                      <a:br>
                        <a:rPr lang="en-US" sz="600" kern="0">
                          <a:effectLst/>
                        </a:rPr>
                      </a:br>
                      <a:r>
                        <a:rPr lang="en-US" sz="600" kern="0">
                          <a:effectLst/>
                        </a:rPr>
                        <a:t>                MessageAccessor.putProperty(msg, MessageConst.PROPERTY_REAL_TOPIC, </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msg.getTopic());</a:t>
                      </a:r>
                      <a:r>
                        <a:rPr lang="en-US" sz="600" kern="100">
                          <a:effectLst/>
                        </a:rPr>
                        <a:t>					</a:t>
                      </a:r>
                      <a:r>
                        <a:rPr lang="en-US" sz="600" kern="0">
                          <a:effectLst/>
                        </a:rPr>
                        <a:t>// </a:t>
                      </a:r>
                      <a:r>
                        <a:rPr lang="zh-CN" sz="600" kern="0">
                          <a:effectLst/>
                        </a:rPr>
                        <a:t>备用主题</a:t>
                      </a:r>
                      <a:r>
                        <a:rPr lang="en-US" sz="600" kern="0">
                          <a:effectLst/>
                        </a:rPr>
                        <a:t/>
                      </a:r>
                      <a:br>
                        <a:rPr lang="en-US" sz="600" kern="0">
                          <a:effectLst/>
                        </a:rPr>
                      </a:br>
                      <a:r>
                        <a:rPr lang="en-US" sz="600" kern="0">
                          <a:effectLst/>
                        </a:rPr>
                        <a:t>                MessageAccessor.putProperty(msg, MessageConst.PROPERTY_REAL_QUEUE_ID, </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String.valueOf(msg.getQueueId()));</a:t>
                      </a:r>
                      <a:r>
                        <a:rPr lang="en-US" sz="600" kern="100">
                          <a:effectLst/>
                        </a:rPr>
                        <a:t>		</a:t>
                      </a:r>
                      <a:r>
                        <a:rPr lang="en-US" sz="600" kern="0">
                          <a:effectLst/>
                        </a:rPr>
                        <a:t>// </a:t>
                      </a:r>
                      <a:r>
                        <a:rPr lang="zh-CN" sz="600" kern="0">
                          <a:effectLst/>
                        </a:rPr>
                        <a:t>备用队列</a:t>
                      </a:r>
                      <a:r>
                        <a:rPr lang="en-US" sz="600" kern="0">
                          <a:effectLst/>
                        </a:rPr>
                        <a:t/>
                      </a:r>
                      <a:br>
                        <a:rPr lang="en-US" sz="600" kern="0">
                          <a:effectLst/>
                        </a:rPr>
                      </a:br>
                      <a:r>
                        <a:rPr lang="en-US" sz="600" kern="0">
                          <a:effectLst/>
                        </a:rPr>
                        <a:t>                msg.setPropertiesString(MessageDecoder.messageProperties2String(</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msg.getProperties()));</a:t>
                      </a:r>
                      <a:r>
                        <a:rPr lang="en-US" sz="600" kern="100">
                          <a:effectLst/>
                        </a:rPr>
                        <a:t>				</a:t>
                      </a:r>
                      <a:r>
                        <a:rPr lang="en-US" sz="600" kern="0">
                          <a:effectLst/>
                        </a:rPr>
                        <a:t>// </a:t>
                      </a:r>
                      <a:r>
                        <a:rPr lang="zh-CN" sz="600" kern="0">
                          <a:effectLst/>
                        </a:rPr>
                        <a:t>属性配置</a:t>
                      </a:r>
                      <a:r>
                        <a:rPr lang="en-US" sz="600" kern="0">
                          <a:effectLst/>
                        </a:rPr>
                        <a:t/>
                      </a:r>
                      <a:br>
                        <a:rPr lang="en-US" sz="600" kern="0">
                          <a:effectLst/>
                        </a:rPr>
                      </a:br>
                      <a:r>
                        <a:rPr lang="en-US" sz="600" kern="0">
                          <a:effectLst/>
                        </a:rPr>
                        <a:t>                msg.setTopic(topic); </a:t>
                      </a:r>
                      <a:r>
                        <a:rPr lang="en-US" sz="600" kern="100">
                          <a:effectLst/>
                        </a:rPr>
                        <a:t>				</a:t>
                      </a:r>
                      <a:r>
                        <a:rPr lang="en-US" sz="600" kern="0">
                          <a:effectLst/>
                        </a:rPr>
                        <a:t>// </a:t>
                      </a:r>
                      <a:r>
                        <a:rPr lang="zh-CN" sz="600" kern="0">
                          <a:effectLst/>
                        </a:rPr>
                        <a:t>保存主题</a:t>
                      </a:r>
                      <a:r>
                        <a:rPr lang="en-US" sz="600" kern="0">
                          <a:effectLst/>
                        </a:rPr>
                        <a:t/>
                      </a:r>
                      <a:br>
                        <a:rPr lang="en-US" sz="600" kern="0">
                          <a:effectLst/>
                        </a:rPr>
                      </a:br>
                      <a:r>
                        <a:rPr lang="en-US" sz="600" kern="0">
                          <a:effectLst/>
                        </a:rPr>
                        <a:t>                msg.setQueueId(queueId); </a:t>
                      </a:r>
                      <a:r>
                        <a:rPr lang="en-US" sz="600" kern="100">
                          <a:effectLst/>
                        </a:rPr>
                        <a:t>				</a:t>
                      </a:r>
                      <a:r>
                        <a:rPr lang="en-US" sz="600" kern="0">
                          <a:effectLst/>
                        </a:rPr>
                        <a:t>// </a:t>
                      </a:r>
                      <a:r>
                        <a:rPr lang="zh-CN" sz="600" kern="0">
                          <a:effectLst/>
                        </a:rPr>
                        <a:t>保存队列</a:t>
                      </a:r>
                      <a:r>
                        <a:rPr lang="en-US" sz="600" kern="0">
                          <a:effectLst/>
                        </a:rPr>
                        <a:t/>
                      </a:r>
                      <a:br>
                        <a:rPr lang="en-US" sz="600" kern="0">
                          <a:effectLst/>
                        </a:rPr>
                      </a:br>
                      <a:r>
                        <a:rPr lang="en-US" sz="600" kern="0">
                          <a:effectLst/>
                        </a:rPr>
                        <a:t>            }</a:t>
                      </a:r>
                      <a:br>
                        <a:rPr lang="en-US" sz="600" kern="0">
                          <a:effectLst/>
                        </a:rPr>
                      </a:br>
                      <a:r>
                        <a:rPr lang="en-US" sz="600" kern="0">
                          <a:effectLst/>
                        </a:rPr>
                        <a:t>        }</a:t>
                      </a:r>
                      <a:br>
                        <a:rPr lang="en-US" sz="600" kern="0">
                          <a:effectLst/>
                        </a:rPr>
                      </a:br>
                      <a:r>
                        <a:rPr lang="en-US" sz="600" kern="0">
                          <a:effectLst/>
                        </a:rPr>
                        <a:t>        InetSocketAddress bornSocketAddress = (InetSocketAddress) msg.getBornHost();</a:t>
                      </a:r>
                      <a:br>
                        <a:rPr lang="en-US" sz="600" kern="0">
                          <a:effectLst/>
                        </a:rPr>
                      </a:br>
                      <a:r>
                        <a:rPr lang="en-US" sz="600" kern="0">
                          <a:effectLst/>
                        </a:rPr>
                        <a:t>        if (bornSocketAddress.getAddress() instanceof Inet6Address) {</a:t>
                      </a:r>
                      <a:br>
                        <a:rPr lang="en-US" sz="600" kern="0">
                          <a:effectLst/>
                        </a:rPr>
                      </a:br>
                      <a:r>
                        <a:rPr lang="en-US" sz="600" kern="0">
                          <a:effectLst/>
                        </a:rPr>
                        <a:t>            msg.setBornHostV6Flag();</a:t>
                      </a:r>
                      <a:r>
                        <a:rPr lang="en-US" sz="600" kern="100">
                          <a:effectLst/>
                        </a:rPr>
                        <a:t>				</a:t>
                      </a:r>
                      <a:r>
                        <a:rPr lang="en-US" sz="600" kern="0">
                          <a:effectLst/>
                        </a:rPr>
                        <a:t>// </a:t>
                      </a:r>
                      <a:r>
                        <a:rPr lang="zh-CN" sz="600" kern="0">
                          <a:effectLst/>
                        </a:rPr>
                        <a:t>发送地址</a:t>
                      </a:r>
                      <a:r>
                        <a:rPr lang="en-US" sz="600" kern="0">
                          <a:effectLst/>
                        </a:rPr>
                        <a:t/>
                      </a:r>
                      <a:br>
                        <a:rPr lang="en-US" sz="600" kern="0">
                          <a:effectLst/>
                        </a:rPr>
                      </a:br>
                      <a:r>
                        <a:rPr lang="en-US" sz="600" kern="0">
                          <a:effectLst/>
                        </a:rPr>
                        <a:t>        }</a:t>
                      </a:r>
                      <a:br>
                        <a:rPr lang="en-US" sz="600" kern="0">
                          <a:effectLst/>
                        </a:rPr>
                      </a:br>
                      <a:r>
                        <a:rPr lang="en-US" sz="600" kern="0">
                          <a:effectLst/>
                        </a:rPr>
                        <a:t>        InetSocketAddress storeSocketAddress = (InetSocketAddress) msg.getStoreHost();</a:t>
                      </a:r>
                      <a:br>
                        <a:rPr lang="en-US" sz="600" kern="0">
                          <a:effectLst/>
                        </a:rPr>
                      </a:br>
                      <a:r>
                        <a:rPr lang="en-US" sz="600" kern="0">
                          <a:effectLst/>
                        </a:rPr>
                        <a:t>        if (storeSocketAddress.getAddress() instanceof Inet6Address) {</a:t>
                      </a:r>
                      <a:br>
                        <a:rPr lang="en-US" sz="600" kern="0">
                          <a:effectLst/>
                        </a:rPr>
                      </a:br>
                      <a:r>
                        <a:rPr lang="en-US" sz="600" kern="0">
                          <a:effectLst/>
                        </a:rPr>
                        <a:t>            msg.setStoreHostAddressV6Flag();</a:t>
                      </a:r>
                      <a:r>
                        <a:rPr lang="en-US" sz="600" kern="100">
                          <a:effectLst/>
                        </a:rPr>
                        <a:t>				</a:t>
                      </a:r>
                      <a:r>
                        <a:rPr lang="en-US" sz="600" kern="0">
                          <a:effectLst/>
                        </a:rPr>
                        <a:t>// </a:t>
                      </a:r>
                      <a:r>
                        <a:rPr lang="zh-CN" sz="600" kern="0">
                          <a:effectLst/>
                        </a:rPr>
                        <a:t>存储地址</a:t>
                      </a:r>
                      <a:r>
                        <a:rPr lang="en-US" sz="600" kern="0">
                          <a:effectLst/>
                        </a:rPr>
                        <a:t/>
                      </a:r>
                      <a:br>
                        <a:rPr lang="en-US" sz="600" kern="0">
                          <a:effectLst/>
                        </a:rPr>
                      </a:br>
                      <a:r>
                        <a:rPr lang="en-US" sz="600" kern="0">
                          <a:effectLst/>
                        </a:rPr>
                        <a:t>        }</a:t>
                      </a:r>
                      <a:br>
                        <a:rPr lang="en-US" sz="600" kern="0">
                          <a:effectLst/>
                        </a:rPr>
                      </a:br>
                      <a:r>
                        <a:rPr lang="en-US" sz="600" kern="0">
                          <a:effectLst/>
                        </a:rPr>
                        <a:t>        long elapsedTimeInLock = 0; </a:t>
                      </a:r>
                      <a:r>
                        <a:rPr lang="en-US" sz="600" kern="100">
                          <a:effectLst/>
                        </a:rPr>
                        <a:t>				</a:t>
                      </a:r>
                      <a:r>
                        <a:rPr lang="en-US" sz="600" kern="0">
                          <a:effectLst/>
                        </a:rPr>
                        <a:t>// </a:t>
                      </a:r>
                      <a:r>
                        <a:rPr lang="zh-CN" sz="600" kern="0">
                          <a:effectLst/>
                        </a:rPr>
                        <a:t>保存锁定耗时</a:t>
                      </a:r>
                      <a:r>
                        <a:rPr lang="en-US" sz="600" kern="0">
                          <a:effectLst/>
                        </a:rPr>
                        <a:t/>
                      </a:r>
                      <a:br>
                        <a:rPr lang="en-US" sz="600" kern="0">
                          <a:effectLst/>
                        </a:rPr>
                      </a:br>
                      <a:r>
                        <a:rPr lang="en-US" sz="600" kern="0">
                          <a:effectLst/>
                        </a:rPr>
                        <a:t>        MappedFile unlockMappedFile = null; </a:t>
                      </a:r>
                      <a:r>
                        <a:rPr lang="en-US" sz="600" kern="100">
                          <a:effectLst/>
                        </a:rPr>
                        <a:t>			</a:t>
                      </a:r>
                      <a:r>
                        <a:rPr lang="en-US" sz="600" kern="0">
                          <a:effectLst/>
                        </a:rPr>
                        <a:t>// </a:t>
                      </a:r>
                      <a:r>
                        <a:rPr lang="zh-CN" sz="600" kern="0">
                          <a:effectLst/>
                        </a:rPr>
                        <a:t>文件锁定</a:t>
                      </a:r>
                      <a:r>
                        <a:rPr lang="en-US" sz="600" kern="0">
                          <a:effectLst/>
                        </a:rPr>
                        <a:t/>
                      </a:r>
                      <a:br>
                        <a:rPr lang="en-US" sz="600" kern="0">
                          <a:effectLst/>
                        </a:rPr>
                      </a:br>
                      <a:r>
                        <a:rPr lang="en-US" sz="600" kern="0">
                          <a:effectLst/>
                        </a:rPr>
                        <a:t>        MappedFile mappedFile = this.mappedFileQueue.getLastMappedFile(); // </a:t>
                      </a:r>
                      <a:r>
                        <a:rPr lang="zh-CN" sz="600" kern="0">
                          <a:effectLst/>
                        </a:rPr>
                        <a:t>获取</a:t>
                      </a:r>
                      <a:r>
                        <a:rPr lang="en-US" sz="600" kern="0">
                          <a:effectLst/>
                        </a:rPr>
                        <a:t>MappedFile</a:t>
                      </a:r>
                      <a:br>
                        <a:rPr lang="en-US" sz="600" kern="0">
                          <a:effectLst/>
                        </a:rPr>
                      </a:br>
                      <a:r>
                        <a:rPr lang="en-US" sz="600" kern="0">
                          <a:effectLst/>
                        </a:rPr>
                        <a:t>        putMessageLock.lock();  </a:t>
                      </a:r>
                      <a:r>
                        <a:rPr lang="en-US" sz="600" kern="100">
                          <a:effectLst/>
                        </a:rPr>
                        <a:t>					</a:t>
                      </a:r>
                      <a:r>
                        <a:rPr lang="en-US" sz="600" kern="0">
                          <a:effectLst/>
                        </a:rPr>
                        <a:t>// </a:t>
                      </a:r>
                      <a:r>
                        <a:rPr lang="zh-CN" sz="600" kern="0">
                          <a:effectLst/>
                        </a:rPr>
                        <a:t>类型由依赖配置决定</a:t>
                      </a:r>
                      <a:r>
                        <a:rPr lang="en-US" sz="600" kern="0">
                          <a:effectLst/>
                        </a:rPr>
                        <a:t/>
                      </a:r>
                      <a:br>
                        <a:rPr lang="en-US" sz="600" kern="0">
                          <a:effectLst/>
                        </a:rPr>
                      </a:br>
                      <a:r>
                        <a:rPr lang="en-US" sz="600" kern="0">
                          <a:effectLst/>
                        </a:rPr>
                        <a:t>        try {</a:t>
                      </a:r>
                      <a:r>
                        <a:rPr lang="en-US" sz="600" kern="100">
                          <a:effectLst/>
                        </a:rPr>
                        <a:t>	</a:t>
                      </a:r>
                      <a:r>
                        <a:rPr lang="en-US" sz="600" kern="0">
                          <a:effectLst/>
                        </a:rPr>
                        <a:t>// </a:t>
                      </a:r>
                      <a:r>
                        <a:rPr lang="zh-CN" sz="600" kern="0">
                          <a:effectLst/>
                        </a:rPr>
                        <a:t>写入操作需要进行锁定，为了便于统计锁定耗时，所以首先获取锁定前的时间戳</a:t>
                      </a:r>
                      <a:r>
                        <a:rPr lang="en-US" sz="600" kern="0">
                          <a:effectLst/>
                        </a:rPr>
                        <a:t/>
                      </a:r>
                      <a:br>
                        <a:rPr lang="en-US" sz="600" kern="0">
                          <a:effectLst/>
                        </a:rPr>
                      </a:br>
                      <a:r>
                        <a:rPr lang="en-US" sz="600" kern="0">
                          <a:effectLst/>
                        </a:rPr>
                        <a:t>            long beginLockTimestamp = this.defaultMessageStore.getSystemClock().now();</a:t>
                      </a:r>
                      <a:br>
                        <a:rPr lang="en-US" sz="600" kern="0">
                          <a:effectLst/>
                        </a:rPr>
                      </a:br>
                      <a:r>
                        <a:rPr lang="en-US" sz="600" kern="0">
                          <a:effectLst/>
                        </a:rPr>
                        <a:t>            this.beginTimeInLock = beginLockTimestamp;</a:t>
                      </a:r>
                      <a:r>
                        <a:rPr lang="en-US" sz="600" kern="100">
                          <a:effectLst/>
                        </a:rPr>
                        <a:t> 		</a:t>
                      </a:r>
                      <a:r>
                        <a:rPr lang="en-US" sz="600" kern="0">
                          <a:effectLst/>
                        </a:rPr>
                        <a:t>// </a:t>
                      </a:r>
                      <a:r>
                        <a:rPr lang="zh-CN" sz="600" kern="0">
                          <a:effectLst/>
                        </a:rPr>
                        <a:t>时间戳保存</a:t>
                      </a:r>
                      <a:r>
                        <a:rPr lang="en-US" sz="600" kern="0">
                          <a:effectLst/>
                        </a:rPr>
                        <a:t/>
                      </a:r>
                      <a:br>
                        <a:rPr lang="en-US" sz="600" kern="0">
                          <a:effectLst/>
                        </a:rPr>
                      </a:br>
                      <a:r>
                        <a:rPr lang="en-US" sz="600" kern="0">
                          <a:effectLst/>
                        </a:rPr>
                        <a:t>            msg.setStoreTimestamp(beginLockTimestamp); </a:t>
                      </a:r>
                      <a:r>
                        <a:rPr lang="en-US" sz="600" kern="100">
                          <a:effectLst/>
                        </a:rPr>
                        <a:t>		</a:t>
                      </a:r>
                      <a:r>
                        <a:rPr lang="en-US" sz="600" kern="0">
                          <a:effectLst/>
                        </a:rPr>
                        <a:t>// </a:t>
                      </a:r>
                      <a:r>
                        <a:rPr lang="zh-CN" sz="600" kern="0">
                          <a:effectLst/>
                        </a:rPr>
                        <a:t>全局有序存储</a:t>
                      </a:r>
                      <a:r>
                        <a:rPr lang="en-US" sz="600" kern="0">
                          <a:effectLst/>
                        </a:rPr>
                        <a:t/>
                      </a:r>
                      <a:br>
                        <a:rPr lang="en-US" sz="600" kern="0">
                          <a:effectLst/>
                        </a:rPr>
                      </a:br>
                      <a:r>
                        <a:rPr lang="en-US" sz="600" kern="0">
                          <a:effectLst/>
                        </a:rPr>
                        <a:t>            if (null == mappedFile || mappedFile.isFull()) { </a:t>
                      </a:r>
                      <a:r>
                        <a:rPr lang="en-US" sz="600" kern="100">
                          <a:effectLst/>
                        </a:rPr>
                        <a:t>		</a:t>
                      </a:r>
                      <a:r>
                        <a:rPr lang="en-US" sz="600" kern="0">
                          <a:effectLst/>
                        </a:rPr>
                        <a:t>// CommitLog</a:t>
                      </a:r>
                      <a:r>
                        <a:rPr lang="zh-CN" sz="600" kern="0">
                          <a:effectLst/>
                        </a:rPr>
                        <a:t>文件已满</a:t>
                      </a:r>
                      <a:r>
                        <a:rPr lang="en-US" sz="600" kern="0">
                          <a:effectLst/>
                        </a:rPr>
                        <a:t/>
                      </a:r>
                      <a:br>
                        <a:rPr lang="en-US" sz="600" kern="0">
                          <a:effectLst/>
                        </a:rPr>
                      </a:br>
                      <a:r>
                        <a:rPr lang="en-US" sz="600" kern="0">
                          <a:effectLst/>
                        </a:rPr>
                        <a:t>                mappedFile = this.mappedFileQueue.getLastMappedFile(0); // </a:t>
                      </a:r>
                      <a:r>
                        <a:rPr lang="zh-CN" sz="600" kern="0">
                          <a:effectLst/>
                        </a:rPr>
                        <a:t>创建新映射文件</a:t>
                      </a:r>
                      <a:r>
                        <a:rPr lang="en-US" sz="600" kern="0">
                          <a:effectLst/>
                        </a:rPr>
                        <a:t/>
                      </a:r>
                      <a:br>
                        <a:rPr lang="en-US" sz="600" kern="0">
                          <a:effectLst/>
                        </a:rPr>
                      </a:br>
                      <a:r>
                        <a:rPr lang="en-US" sz="600" kern="0">
                          <a:effectLst/>
                        </a:rPr>
                        <a:t>            }</a:t>
                      </a:r>
                      <a:br>
                        <a:rPr lang="en-US" sz="600" kern="0">
                          <a:effectLst/>
                        </a:rPr>
                      </a:br>
                      <a:r>
                        <a:rPr lang="en-US" sz="600" kern="0">
                          <a:effectLst/>
                        </a:rPr>
                        <a:t>            if (null == mappedFile) { </a:t>
                      </a:r>
                      <a:r>
                        <a:rPr lang="en-US" sz="600" kern="100">
                          <a:effectLst/>
                        </a:rPr>
                        <a:t>				</a:t>
                      </a:r>
                      <a:r>
                        <a:rPr lang="en-US" sz="600" kern="0">
                          <a:effectLst/>
                        </a:rPr>
                        <a:t>// </a:t>
                      </a:r>
                      <a:r>
                        <a:rPr lang="zh-CN" sz="600" kern="0">
                          <a:effectLst/>
                        </a:rPr>
                        <a:t>对象为空</a:t>
                      </a:r>
                      <a:r>
                        <a:rPr lang="en-US" sz="600" kern="0">
                          <a:effectLst/>
                        </a:rPr>
                        <a:t/>
                      </a:r>
                      <a:br>
                        <a:rPr lang="en-US" sz="600" kern="0">
                          <a:effectLst/>
                        </a:rPr>
                      </a:br>
                      <a:r>
                        <a:rPr lang="en-US" sz="600" kern="0">
                          <a:effectLst/>
                        </a:rPr>
                        <a:t>                log.error("create mapped file1 error ...");</a:t>
                      </a:r>
                      <a:r>
                        <a:rPr lang="en-US" sz="600" kern="100">
                          <a:effectLst/>
                        </a:rPr>
                        <a:t> 		</a:t>
                      </a:r>
                      <a:r>
                        <a:rPr lang="en-US" sz="600" kern="0">
                          <a:effectLst/>
                        </a:rPr>
                        <a:t>// </a:t>
                      </a:r>
                      <a:r>
                        <a:rPr lang="zh-CN" sz="600" kern="0">
                          <a:effectLst/>
                        </a:rPr>
                        <a:t>错误日志</a:t>
                      </a:r>
                      <a:r>
                        <a:rPr lang="en-US" sz="600" kern="0">
                          <a:effectLst/>
                        </a:rPr>
                        <a:t/>
                      </a:r>
                      <a:br>
                        <a:rPr lang="en-US" sz="600" kern="0">
                          <a:effectLst/>
                        </a:rPr>
                      </a:br>
                      <a:r>
                        <a:rPr lang="en-US" sz="600" kern="0">
                          <a:effectLst/>
                        </a:rPr>
                        <a:t>                beginTimeInLock = 0; </a:t>
                      </a:r>
                      <a:r>
                        <a:rPr lang="en-US" sz="600" kern="100">
                          <a:effectLst/>
                        </a:rPr>
                        <a:t>				</a:t>
                      </a:r>
                      <a:r>
                        <a:rPr lang="en-US" sz="600" kern="0">
                          <a:effectLst/>
                        </a:rPr>
                        <a:t>// </a:t>
                      </a:r>
                      <a:r>
                        <a:rPr lang="zh-CN" sz="600" kern="0">
                          <a:effectLst/>
                        </a:rPr>
                        <a:t>修改锁标记</a:t>
                      </a:r>
                      <a:r>
                        <a:rPr lang="en-US" sz="600" kern="0">
                          <a:effectLst/>
                        </a:rPr>
                        <a:t/>
                      </a:r>
                      <a:br>
                        <a:rPr lang="en-US" sz="600" kern="0">
                          <a:effectLst/>
                        </a:rPr>
                      </a:br>
                      <a:r>
                        <a:rPr lang="en-US" sz="600" kern="0">
                          <a:effectLst/>
                        </a:rPr>
                        <a:t>                return new PutMessageResult</a:t>
                      </a:r>
                      <a:r>
                        <a:rPr lang="en-US" sz="600" kern="0" smtClean="0">
                          <a:effectLst/>
                        </a:rPr>
                        <a:t>(</a:t>
                      </a:r>
                      <a:endParaRPr lang="zh-CN" sz="600" kern="100">
                        <a:effectLst/>
                      </a:endParaRPr>
                    </a:p>
                  </a:txBody>
                  <a:tcPr marL="24712" marR="24712" marT="0" marB="0"/>
                </a:tc>
                <a:extLst>
                  <a:ext uri="{0D108BD9-81ED-4DB2-BD59-A6C34878D82A}">
                    <a16:rowId xmlns:a16="http://schemas.microsoft.com/office/drawing/2014/main" val="1065804344"/>
                  </a:ext>
                </a:extLst>
              </a:tr>
            </a:tbl>
          </a:graphicData>
        </a:graphic>
      </p:graphicFrame>
      <p:graphicFrame>
        <p:nvGraphicFramePr>
          <p:cNvPr id="5" name="表格 4"/>
          <p:cNvGraphicFramePr>
            <a:graphicFrameLocks noGrp="1"/>
          </p:cNvGraphicFramePr>
          <p:nvPr>
            <p:extLst/>
          </p:nvPr>
        </p:nvGraphicFramePr>
        <p:xfrm>
          <a:off x="6077494" y="799783"/>
          <a:ext cx="5669006" cy="5930900"/>
        </p:xfrm>
        <a:graphic>
          <a:graphicData uri="http://schemas.openxmlformats.org/drawingml/2006/table">
            <a:tbl>
              <a:tblPr firstRow="1" firstCol="1" lastRow="1" lastCol="1" bandRow="1" bandCol="1">
                <a:tableStyleId>{5940675A-B579-460E-94D1-54222C63F5DA}</a:tableStyleId>
              </a:tblPr>
              <a:tblGrid>
                <a:gridCol w="5669006">
                  <a:extLst>
                    <a:ext uri="{9D8B030D-6E8A-4147-A177-3AD203B41FA5}">
                      <a16:colId xmlns:a16="http://schemas.microsoft.com/office/drawing/2014/main" val="1708379274"/>
                    </a:ext>
                  </a:extLst>
                </a:gridCol>
              </a:tblGrid>
              <a:tr h="593090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a:effectLst/>
                        </a:rPr>
                        <a:t/>
                      </a:r>
                      <a:br>
                        <a:rPr lang="en-US" sz="600" kern="0">
                          <a:effectLst/>
                        </a:rPr>
                      </a:br>
                      <a:r>
                        <a:rPr lang="en-US" sz="600" kern="0">
                          <a:effectLst/>
                        </a:rPr>
                        <a:t>            result = mappedFile.appendMessage(msg, this.appendMessageCallback); // </a:t>
                      </a:r>
                      <a:r>
                        <a:rPr lang="zh-CN" sz="600" kern="0">
                          <a:effectLst/>
                        </a:rPr>
                        <a:t>消息保存</a:t>
                      </a:r>
                      <a:r>
                        <a:rPr lang="en-US" sz="600" kern="0">
                          <a:effectLst/>
                        </a:rPr>
                        <a:t/>
                      </a:r>
                      <a:br>
                        <a:rPr lang="en-US" sz="600" kern="0">
                          <a:effectLst/>
                        </a:rPr>
                      </a:br>
                      <a:r>
                        <a:rPr lang="en-US" sz="600" kern="0">
                          <a:effectLst/>
                        </a:rPr>
                        <a:t>            switch (result.getStatus()) { </a:t>
                      </a:r>
                      <a:r>
                        <a:rPr lang="en-US" sz="600" kern="100">
                          <a:effectLst/>
                        </a:rPr>
                        <a:t>				</a:t>
                      </a:r>
                      <a:r>
                        <a:rPr lang="en-US" sz="600" kern="0">
                          <a:effectLst/>
                        </a:rPr>
                        <a:t>// </a:t>
                      </a:r>
                      <a:r>
                        <a:rPr lang="zh-CN" sz="600" kern="0">
                          <a:effectLst/>
                        </a:rPr>
                        <a:t>结果判断</a:t>
                      </a:r>
                      <a:r>
                        <a:rPr lang="en-US" sz="600" kern="0">
                          <a:effectLst/>
                        </a:rPr>
                        <a:t/>
                      </a:r>
                      <a:br>
                        <a:rPr lang="en-US" sz="600" kern="0">
                          <a:effectLst/>
                        </a:rPr>
                      </a:br>
                      <a:r>
                        <a:rPr lang="en-US" sz="600" kern="0">
                          <a:effectLst/>
                        </a:rPr>
                        <a:t>                case PUT_OK: </a:t>
                      </a:r>
                      <a:r>
                        <a:rPr lang="en-US" sz="600" kern="100">
                          <a:effectLst/>
                        </a:rPr>
                        <a:t>					</a:t>
                      </a:r>
                      <a:r>
                        <a:rPr lang="en-US" sz="600" kern="0">
                          <a:effectLst/>
                        </a:rPr>
                        <a:t>// </a:t>
                      </a:r>
                      <a:r>
                        <a:rPr lang="zh-CN" sz="600" kern="0">
                          <a:effectLst/>
                        </a:rPr>
                        <a:t>保存成功</a:t>
                      </a:r>
                      <a:r>
                        <a:rPr lang="en-US" sz="600" kern="0">
                          <a:effectLst/>
                        </a:rPr>
                        <a:t/>
                      </a:r>
                      <a:br>
                        <a:rPr lang="en-US" sz="600" kern="0">
                          <a:effectLst/>
                        </a:rPr>
                      </a:br>
                      <a:r>
                        <a:rPr lang="en-US" sz="600" kern="0">
                          <a:effectLst/>
                        </a:rPr>
                        <a:t>                    break; </a:t>
                      </a:r>
                      <a:r>
                        <a:rPr lang="en-US" sz="600" kern="100">
                          <a:effectLst/>
                        </a:rPr>
                        <a:t>						</a:t>
                      </a:r>
                      <a:r>
                        <a:rPr lang="en-US" sz="600" kern="0">
                          <a:effectLst/>
                        </a:rPr>
                        <a:t>// </a:t>
                      </a:r>
                      <a:r>
                        <a:rPr lang="zh-CN" sz="600" kern="0">
                          <a:effectLst/>
                        </a:rPr>
                        <a:t>结束判断</a:t>
                      </a:r>
                      <a:r>
                        <a:rPr lang="en-US" sz="600" kern="0">
                          <a:effectLst/>
                        </a:rPr>
                        <a:t/>
                      </a:r>
                      <a:br>
                        <a:rPr lang="en-US" sz="600" kern="0">
                          <a:effectLst/>
                        </a:rPr>
                      </a:br>
                      <a:r>
                        <a:rPr lang="en-US" sz="600" kern="0">
                          <a:effectLst/>
                        </a:rPr>
                        <a:t>                case END_OF_FILE: </a:t>
                      </a:r>
                      <a:r>
                        <a:rPr lang="en-US" sz="600" kern="100">
                          <a:effectLst/>
                        </a:rPr>
                        <a:t>					</a:t>
                      </a:r>
                      <a:r>
                        <a:rPr lang="en-US" sz="600" kern="0">
                          <a:effectLst/>
                        </a:rPr>
                        <a:t>// </a:t>
                      </a:r>
                      <a:r>
                        <a:rPr lang="zh-CN" sz="600" kern="0">
                          <a:effectLst/>
                        </a:rPr>
                        <a:t>文件已满</a:t>
                      </a:r>
                      <a:r>
                        <a:rPr lang="en-US" sz="600" kern="0">
                          <a:effectLst/>
                        </a:rPr>
                        <a:t/>
                      </a:r>
                      <a:br>
                        <a:rPr lang="en-US" sz="600" kern="0">
                          <a:effectLst/>
                        </a:rPr>
                      </a:br>
                      <a:r>
                        <a:rPr lang="en-US" sz="600" kern="0">
                          <a:effectLst/>
                        </a:rPr>
                        <a:t>                    unlockMappedFile = mappedFile; </a:t>
                      </a:r>
                      <a:r>
                        <a:rPr lang="en-US" sz="600" kern="100">
                          <a:effectLst/>
                        </a:rPr>
                        <a:t>			</a:t>
                      </a:r>
                      <a:r>
                        <a:rPr lang="en-US" sz="600" kern="0">
                          <a:effectLst/>
                        </a:rPr>
                        <a:t>// </a:t>
                      </a:r>
                      <a:r>
                        <a:rPr lang="zh-CN" sz="600" kern="0">
                          <a:effectLst/>
                        </a:rPr>
                        <a:t>锁定当前文件</a:t>
                      </a:r>
                      <a:r>
                        <a:rPr lang="en-US" sz="600" kern="0">
                          <a:effectLst/>
                        </a:rPr>
                        <a:t/>
                      </a:r>
                      <a:br>
                        <a:rPr lang="en-US" sz="600" kern="0">
                          <a:effectLst/>
                        </a:rPr>
                      </a:br>
                      <a:r>
                        <a:rPr lang="en-US" sz="600" kern="0">
                          <a:effectLst/>
                        </a:rPr>
                        <a:t>                    // </a:t>
                      </a:r>
                      <a:r>
                        <a:rPr lang="zh-CN" sz="600" kern="0">
                          <a:effectLst/>
                        </a:rPr>
                        <a:t>创建新文件并进行消息数据重新写入</a:t>
                      </a:r>
                      <a:r>
                        <a:rPr lang="en-US" sz="600" kern="0">
                          <a:effectLst/>
                        </a:rPr>
                        <a:t/>
                      </a:r>
                      <a:br>
                        <a:rPr lang="en-US" sz="600" kern="0">
                          <a:effectLst/>
                        </a:rPr>
                      </a:br>
                      <a:r>
                        <a:rPr lang="en-US" sz="600" kern="0">
                          <a:effectLst/>
                        </a:rPr>
                        <a:t>                    mappedFile = this.mappedFileQueue.getLastMappedFile(0); </a:t>
                      </a:r>
                      <a:br>
                        <a:rPr lang="en-US" sz="600" kern="0">
                          <a:effectLst/>
                        </a:rPr>
                      </a:br>
                      <a:r>
                        <a:rPr lang="en-US" sz="600" kern="0">
                          <a:effectLst/>
                        </a:rPr>
                        <a:t>                    if (null == mappedFile) { </a:t>
                      </a:r>
                      <a:r>
                        <a:rPr lang="en-US" sz="600" kern="100">
                          <a:effectLst/>
                        </a:rPr>
                        <a:t>			</a:t>
                      </a:r>
                      <a:r>
                        <a:rPr lang="en-US" sz="600" kern="0">
                          <a:effectLst/>
                        </a:rPr>
                        <a:t>// </a:t>
                      </a:r>
                      <a:r>
                        <a:rPr lang="zh-CN" sz="600" kern="0">
                          <a:effectLst/>
                        </a:rPr>
                        <a:t>文件创建失败</a:t>
                      </a:r>
                      <a:r>
                        <a:rPr lang="en-US" sz="600" kern="0">
                          <a:effectLst/>
                        </a:rPr>
                        <a:t/>
                      </a:r>
                      <a:br>
                        <a:rPr lang="en-US" sz="600" kern="0">
                          <a:effectLst/>
                        </a:rPr>
                      </a:br>
                      <a:r>
                        <a:rPr lang="en-US" sz="600" kern="0">
                          <a:effectLst/>
                        </a:rPr>
                        <a:t>                        log.error("create mapped ... "); </a:t>
                      </a:r>
                      <a:r>
                        <a:rPr lang="en-US" sz="600" kern="100">
                          <a:effectLst/>
                        </a:rPr>
                        <a:t>		</a:t>
                      </a:r>
                      <a:r>
                        <a:rPr lang="en-US" sz="600" kern="0">
                          <a:effectLst/>
                        </a:rPr>
                        <a:t>// </a:t>
                      </a:r>
                      <a:r>
                        <a:rPr lang="zh-CN" sz="600" kern="0">
                          <a:effectLst/>
                        </a:rPr>
                        <a:t>错误日志</a:t>
                      </a:r>
                      <a:r>
                        <a:rPr lang="en-US" sz="600" kern="0">
                          <a:effectLst/>
                        </a:rPr>
                        <a:t/>
                      </a:r>
                      <a:br>
                        <a:rPr lang="en-US" sz="600" kern="0">
                          <a:effectLst/>
                        </a:rPr>
                      </a:br>
                      <a:r>
                        <a:rPr lang="en-US" sz="600" kern="0">
                          <a:effectLst/>
                        </a:rPr>
                        <a:t>                        beginTimeInLock = 0; </a:t>
                      </a:r>
                      <a:r>
                        <a:rPr lang="en-US" sz="600" kern="100">
                          <a:effectLst/>
                        </a:rPr>
                        <a:t>				</a:t>
                      </a:r>
                      <a:r>
                        <a:rPr lang="en-US" sz="600" kern="0">
                          <a:effectLst/>
                        </a:rPr>
                        <a:t>// </a:t>
                      </a:r>
                      <a:r>
                        <a:rPr lang="zh-CN" sz="600" kern="0">
                          <a:effectLst/>
                        </a:rPr>
                        <a:t>修改锁定标记</a:t>
                      </a:r>
                      <a:r>
                        <a:rPr lang="en-US" sz="600" kern="0">
                          <a:effectLst/>
                        </a:rPr>
                        <a:t/>
                      </a:r>
                      <a:br>
                        <a:rPr lang="en-US" sz="600" kern="0">
                          <a:effectLst/>
                        </a:rPr>
                      </a:br>
                      <a:r>
                        <a:rPr lang="en-US" sz="600" kern="0">
                          <a:effectLst/>
                        </a:rPr>
                        <a:t>                        return new PutMessageResult(PutMessageStatus</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.CREATE_MAPEDFILE_FAILED, result); </a:t>
                      </a:r>
                      <a:r>
                        <a:rPr lang="en-US" sz="600" kern="100">
                          <a:effectLst/>
                        </a:rPr>
                        <a:t>	</a:t>
                      </a:r>
                      <a:r>
                        <a:rPr lang="en-US" sz="600" kern="0">
                          <a:effectLst/>
                        </a:rPr>
                        <a:t>// </a:t>
                      </a:r>
                      <a:r>
                        <a:rPr lang="zh-CN" sz="600" kern="0">
                          <a:effectLst/>
                        </a:rPr>
                        <a:t>消息保存失败</a:t>
                      </a:r>
                      <a:r>
                        <a:rPr lang="en-US" sz="600" kern="0">
                          <a:effectLst/>
                        </a:rPr>
                        <a:t/>
                      </a:r>
                      <a:br>
                        <a:rPr lang="en-US" sz="600" kern="0">
                          <a:effectLst/>
                        </a:rPr>
                      </a:br>
                      <a:r>
                        <a:rPr lang="en-US" sz="600" kern="0">
                          <a:effectLst/>
                        </a:rPr>
                        <a:t>                    }</a:t>
                      </a:r>
                      <a:br>
                        <a:rPr lang="en-US" sz="600" kern="0">
                          <a:effectLst/>
                        </a:rPr>
                      </a:br>
                      <a:r>
                        <a:rPr lang="en-US" sz="600" kern="0">
                          <a:effectLst/>
                        </a:rPr>
                        <a:t>                    result = mappedFile.appendMessage(msg, this.appendMessageCallback);</a:t>
                      </a:r>
                      <a:br>
                        <a:rPr lang="en-US" sz="600" kern="0">
                          <a:effectLst/>
                        </a:rPr>
                      </a:br>
                      <a:r>
                        <a:rPr lang="en-US" sz="600" kern="0">
                          <a:effectLst/>
                        </a:rPr>
                        <a:t>                    break;</a:t>
                      </a:r>
                      <a:br>
                        <a:rPr lang="en-US" sz="600" kern="0">
                          <a:effectLst/>
                        </a:rPr>
                      </a:br>
                      <a:r>
                        <a:rPr lang="en-US" sz="600" kern="0">
                          <a:effectLst/>
                        </a:rPr>
                        <a:t>                case MESSAGE_SIZE_EXCEEDED: </a:t>
                      </a:r>
                      <a:r>
                        <a:rPr lang="en-US" sz="600" kern="100">
                          <a:effectLst/>
                        </a:rPr>
                        <a:t>				</a:t>
                      </a:r>
                      <a:r>
                        <a:rPr lang="en-US" sz="600" kern="0">
                          <a:effectLst/>
                        </a:rPr>
                        <a:t>// </a:t>
                      </a:r>
                      <a:r>
                        <a:rPr lang="zh-CN" sz="600" kern="0">
                          <a:effectLst/>
                        </a:rPr>
                        <a:t>文件过大</a:t>
                      </a:r>
                      <a:r>
                        <a:rPr lang="en-US" sz="600" kern="0">
                          <a:effectLst/>
                        </a:rPr>
                        <a:t/>
                      </a:r>
                      <a:br>
                        <a:rPr lang="en-US" sz="600" kern="0">
                          <a:effectLst/>
                        </a:rPr>
                      </a:br>
                      <a:r>
                        <a:rPr lang="en-US" sz="600" kern="0">
                          <a:effectLst/>
                        </a:rPr>
                        <a:t>                case PROPERTIES_SIZE_EXCEEDED: </a:t>
                      </a:r>
                      <a:r>
                        <a:rPr lang="en-US" sz="600" kern="100">
                          <a:effectLst/>
                        </a:rPr>
                        <a:t>			</a:t>
                      </a:r>
                      <a:r>
                        <a:rPr lang="en-US" sz="600" kern="0">
                          <a:effectLst/>
                        </a:rPr>
                        <a:t>// </a:t>
                      </a:r>
                      <a:r>
                        <a:rPr lang="zh-CN" sz="600" kern="0">
                          <a:effectLst/>
                        </a:rPr>
                        <a:t>属性过多</a:t>
                      </a:r>
                      <a:r>
                        <a:rPr lang="en-US" sz="600" kern="0">
                          <a:effectLst/>
                        </a:rPr>
                        <a:t/>
                      </a:r>
                      <a:br>
                        <a:rPr lang="en-US" sz="600" kern="0">
                          <a:effectLst/>
                        </a:rPr>
                      </a:br>
                      <a:r>
                        <a:rPr lang="en-US" sz="600" kern="0">
                          <a:effectLst/>
                        </a:rPr>
                        <a:t>                    beginTimeInLock = 0; </a:t>
                      </a:r>
                      <a:r>
                        <a:rPr lang="en-US" sz="600" kern="100">
                          <a:effectLst/>
                        </a:rPr>
                        <a:t>				</a:t>
                      </a:r>
                      <a:r>
                        <a:rPr lang="en-US" sz="600" kern="0">
                          <a:effectLst/>
                        </a:rPr>
                        <a:t>// </a:t>
                      </a:r>
                      <a:r>
                        <a:rPr lang="zh-CN" sz="600" kern="0">
                          <a:effectLst/>
                        </a:rPr>
                        <a:t>修改锁定标记</a:t>
                      </a:r>
                      <a:r>
                        <a:rPr lang="en-US" sz="600" kern="0">
                          <a:effectLst/>
                        </a:rPr>
                        <a:t/>
                      </a:r>
                      <a:br>
                        <a:rPr lang="en-US" sz="600" kern="0">
                          <a:effectLst/>
                        </a:rPr>
                      </a:br>
                      <a:r>
                        <a:rPr lang="en-US" sz="600" kern="0">
                          <a:effectLst/>
                        </a:rPr>
                        <a:t>                    return new PutMessageResult(PutMessageStatus.MESSAGE_ILLEGAL, result);</a:t>
                      </a:r>
                      <a:br>
                        <a:rPr lang="en-US" sz="600" kern="0">
                          <a:effectLst/>
                        </a:rPr>
                      </a:br>
                      <a:r>
                        <a:rPr lang="en-US" sz="600" kern="0">
                          <a:effectLst/>
                        </a:rPr>
                        <a:t>                case UNKNOWN_ERROR: </a:t>
                      </a:r>
                      <a:r>
                        <a:rPr lang="en-US" sz="600" kern="100">
                          <a:effectLst/>
                        </a:rPr>
                        <a:t>					</a:t>
                      </a:r>
                      <a:r>
                        <a:rPr lang="en-US" sz="600" kern="0">
                          <a:effectLst/>
                        </a:rPr>
                        <a:t>// </a:t>
                      </a:r>
                      <a:r>
                        <a:rPr lang="zh-CN" sz="600" kern="0">
                          <a:effectLst/>
                        </a:rPr>
                        <a:t>未知错误</a:t>
                      </a:r>
                      <a:r>
                        <a:rPr lang="en-US" sz="600" kern="0">
                          <a:effectLst/>
                        </a:rPr>
                        <a:t/>
                      </a:r>
                      <a:br>
                        <a:rPr lang="en-US" sz="600" kern="0">
                          <a:effectLst/>
                        </a:rPr>
                      </a:br>
                      <a:r>
                        <a:rPr lang="en-US" sz="600" kern="0">
                          <a:effectLst/>
                        </a:rPr>
                        <a:t>                    beginTimeInLock = 0; </a:t>
                      </a:r>
                      <a:r>
                        <a:rPr lang="en-US" sz="600" kern="100">
                          <a:effectLst/>
                        </a:rPr>
                        <a:t>				</a:t>
                      </a:r>
                      <a:r>
                        <a:rPr lang="en-US" sz="600" kern="0">
                          <a:effectLst/>
                        </a:rPr>
                        <a:t>// </a:t>
                      </a:r>
                      <a:r>
                        <a:rPr lang="zh-CN" sz="600" kern="0">
                          <a:effectLst/>
                        </a:rPr>
                        <a:t>修改锁定标记</a:t>
                      </a:r>
                      <a:r>
                        <a:rPr lang="en-US" sz="600" kern="0">
                          <a:effectLst/>
                        </a:rPr>
                        <a:t/>
                      </a:r>
                      <a:br>
                        <a:rPr lang="en-US" sz="600" kern="0">
                          <a:effectLst/>
                        </a:rPr>
                      </a:br>
                      <a:r>
                        <a:rPr lang="en-US" sz="600" kern="0">
                          <a:effectLst/>
                        </a:rPr>
                        <a:t>                    return new PutMessageResult(PutMessageStatus.UNKNOWN_ERROR, result); </a:t>
                      </a:r>
                      <a:br>
                        <a:rPr lang="en-US" sz="600" kern="0">
                          <a:effectLst/>
                        </a:rPr>
                      </a:br>
                      <a:r>
                        <a:rPr lang="en-US" sz="600" kern="0">
                          <a:effectLst/>
                        </a:rPr>
                        <a:t>                default:</a:t>
                      </a:r>
                      <a:br>
                        <a:rPr lang="en-US" sz="600" kern="0">
                          <a:effectLst/>
                        </a:rPr>
                      </a:br>
                      <a:r>
                        <a:rPr lang="en-US" sz="600" kern="0">
                          <a:effectLst/>
                        </a:rPr>
                        <a:t>                    beginTimeInLock = 0; </a:t>
                      </a:r>
                      <a:r>
                        <a:rPr lang="en-US" sz="600" kern="100">
                          <a:effectLst/>
                        </a:rPr>
                        <a:t>				</a:t>
                      </a:r>
                      <a:r>
                        <a:rPr lang="en-US" sz="600" kern="0">
                          <a:effectLst/>
                        </a:rPr>
                        <a:t>// </a:t>
                      </a:r>
                      <a:r>
                        <a:rPr lang="zh-CN" sz="600" kern="0">
                          <a:effectLst/>
                        </a:rPr>
                        <a:t>修改锁定标记</a:t>
                      </a:r>
                      <a:r>
                        <a:rPr lang="en-US" sz="600" kern="0">
                          <a:effectLst/>
                        </a:rPr>
                        <a:t/>
                      </a:r>
                      <a:br>
                        <a:rPr lang="en-US" sz="600" kern="0">
                          <a:effectLst/>
                        </a:rPr>
                      </a:br>
                      <a:r>
                        <a:rPr lang="en-US" sz="600" kern="0">
                          <a:effectLst/>
                        </a:rPr>
                        <a:t>                    return new PutMessageResult(PutMessageStatus.UNKNOWN_ERROR, result); </a:t>
                      </a:r>
                      <a:br>
                        <a:rPr lang="en-US" sz="600" kern="0">
                          <a:effectLst/>
                        </a:rPr>
                      </a:br>
                      <a:r>
                        <a:rPr lang="en-US" sz="600" kern="0">
                          <a:effectLst/>
                        </a:rPr>
                        <a:t>            }</a:t>
                      </a:r>
                      <a:br>
                        <a:rPr lang="en-US" sz="600" kern="0">
                          <a:effectLst/>
                        </a:rPr>
                      </a:br>
                      <a:r>
                        <a:rPr lang="en-US" sz="600" kern="0">
                          <a:effectLst/>
                        </a:rPr>
                        <a:t>            elapsedTimeInLock = this.defaultMessageStore.getSystemClock().now() – </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beginLockTimestamp; </a:t>
                      </a:r>
                      <a:r>
                        <a:rPr lang="en-US" sz="600" kern="100">
                          <a:effectLst/>
                        </a:rPr>
                        <a:t>				</a:t>
                      </a:r>
                      <a:r>
                        <a:rPr lang="en-US" sz="600" kern="0">
                          <a:effectLst/>
                        </a:rPr>
                        <a:t>// </a:t>
                      </a:r>
                      <a:r>
                        <a:rPr lang="zh-CN" sz="600" kern="0">
                          <a:effectLst/>
                        </a:rPr>
                        <a:t>耗时统计</a:t>
                      </a:r>
                      <a:r>
                        <a:rPr lang="en-US" sz="600" kern="0">
                          <a:effectLst/>
                        </a:rPr>
                        <a:t/>
                      </a:r>
                      <a:br>
                        <a:rPr lang="en-US" sz="600" kern="0">
                          <a:effectLst/>
                        </a:rPr>
                      </a:br>
                      <a:r>
                        <a:rPr lang="en-US" sz="600" kern="0">
                          <a:effectLst/>
                        </a:rPr>
                        <a:t>            beginTimeInLock = 0; </a:t>
                      </a:r>
                      <a:r>
                        <a:rPr lang="en-US" sz="600" kern="100">
                          <a:effectLst/>
                        </a:rPr>
                        <a:t>					</a:t>
                      </a:r>
                      <a:r>
                        <a:rPr lang="en-US" sz="600" kern="0">
                          <a:effectLst/>
                        </a:rPr>
                        <a:t>// </a:t>
                      </a:r>
                      <a:r>
                        <a:rPr lang="zh-CN" sz="600" kern="0">
                          <a:effectLst/>
                        </a:rPr>
                        <a:t>修改锁定标记</a:t>
                      </a:r>
                      <a:r>
                        <a:rPr lang="en-US" sz="600" kern="0">
                          <a:effectLst/>
                        </a:rPr>
                        <a:t/>
                      </a:r>
                      <a:br>
                        <a:rPr lang="en-US" sz="600" kern="0">
                          <a:effectLst/>
                        </a:rPr>
                      </a:br>
                      <a:r>
                        <a:rPr lang="en-US" sz="600" kern="0">
                          <a:effectLst/>
                        </a:rPr>
                        <a:t>        } finally { putMessageLock.unlock();</a:t>
                      </a:r>
                      <a:r>
                        <a:rPr lang="en-US" sz="600" kern="100">
                          <a:effectLst/>
                        </a:rPr>
                        <a:t> </a:t>
                      </a:r>
                      <a:r>
                        <a:rPr lang="en-US" sz="600" kern="0">
                          <a:effectLst/>
                        </a:rPr>
                        <a:t>}</a:t>
                      </a:r>
                      <a:r>
                        <a:rPr lang="en-US" sz="600" kern="100">
                          <a:effectLst/>
                        </a:rPr>
                        <a:t>			</a:t>
                      </a:r>
                      <a:r>
                        <a:rPr lang="en-US" sz="600" kern="0">
                          <a:effectLst/>
                        </a:rPr>
                        <a:t>// </a:t>
                      </a:r>
                      <a:r>
                        <a:rPr lang="zh-CN" sz="600" kern="0">
                          <a:effectLst/>
                        </a:rPr>
                        <a:t>解除锁定</a:t>
                      </a:r>
                      <a:r>
                        <a:rPr lang="en-US" sz="600" kern="0">
                          <a:effectLst/>
                        </a:rPr>
                        <a:t/>
                      </a:r>
                      <a:br>
                        <a:rPr lang="en-US" sz="600" kern="0">
                          <a:effectLst/>
                        </a:rPr>
                      </a:br>
                      <a:r>
                        <a:rPr lang="en-US" sz="600" kern="0">
                          <a:effectLst/>
                        </a:rPr>
                        <a:t>        if (elapsedTimeInLock &gt; 500) { </a:t>
                      </a:r>
                      <a:r>
                        <a:rPr lang="en-US" sz="600" kern="100">
                          <a:effectLst/>
                        </a:rPr>
                        <a:t>				</a:t>
                      </a:r>
                      <a:r>
                        <a:rPr lang="en-US" sz="600" kern="0">
                          <a:effectLst/>
                        </a:rPr>
                        <a:t>// </a:t>
                      </a:r>
                      <a:r>
                        <a:rPr lang="zh-CN" sz="600" kern="0">
                          <a:effectLst/>
                        </a:rPr>
                        <a:t>超时警告</a:t>
                      </a:r>
                      <a:r>
                        <a:rPr lang="en-US" sz="600" kern="0">
                          <a:effectLst/>
                        </a:rPr>
                        <a:t/>
                      </a:r>
                      <a:br>
                        <a:rPr lang="en-US" sz="600" kern="0">
                          <a:effectLst/>
                        </a:rPr>
                      </a:br>
                      <a:r>
                        <a:rPr lang="en-US" sz="600" kern="0">
                          <a:effectLst/>
                        </a:rPr>
                        <a:t>            log.warn("[NOTIFYME]putMessage in lock ..."); </a:t>
                      </a:r>
                      <a:r>
                        <a:rPr lang="en-US" sz="600" kern="100">
                          <a:effectLst/>
                        </a:rPr>
                        <a:t>		</a:t>
                      </a:r>
                      <a:r>
                        <a:rPr lang="en-US" sz="600" kern="0">
                          <a:effectLst/>
                        </a:rPr>
                        <a:t>// </a:t>
                      </a:r>
                      <a:r>
                        <a:rPr lang="zh-CN" sz="600" kern="0">
                          <a:effectLst/>
                        </a:rPr>
                        <a:t>警告日志</a:t>
                      </a:r>
                      <a:r>
                        <a:rPr lang="en-US" sz="600" kern="0">
                          <a:effectLst/>
                        </a:rPr>
                        <a:t/>
                      </a:r>
                      <a:br>
                        <a:rPr lang="en-US" sz="600" kern="0">
                          <a:effectLst/>
                        </a:rPr>
                      </a:br>
                      <a:r>
                        <a:rPr lang="en-US" sz="600" kern="0">
                          <a:effectLst/>
                        </a:rPr>
                        <a:t>        }</a:t>
                      </a:r>
                      <a:br>
                        <a:rPr lang="en-US" sz="600" kern="0">
                          <a:effectLst/>
                        </a:rPr>
                      </a:br>
                      <a:r>
                        <a:rPr lang="en-US" sz="600" kern="0">
                          <a:effectLst/>
                        </a:rPr>
                        <a:t>        if (null != unlockMappedFile &amp;&amp; this.defaultMessageStore.getMessageStoreConfig()</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.isWarmMapedFileEnable()) {</a:t>
                      </a:r>
                      <a:br>
                        <a:rPr lang="en-US" sz="600" kern="0">
                          <a:effectLst/>
                        </a:rPr>
                      </a:br>
                      <a:r>
                        <a:rPr lang="en-US" sz="600" kern="0">
                          <a:effectLst/>
                        </a:rPr>
                        <a:t>            this.defaultMessageStore.unlockMappedFile(unlockMappedFile); // </a:t>
                      </a:r>
                      <a:r>
                        <a:rPr lang="zh-CN" sz="600" kern="0">
                          <a:effectLst/>
                        </a:rPr>
                        <a:t>文件解锁</a:t>
                      </a:r>
                      <a:r>
                        <a:rPr lang="en-US" sz="600" kern="0">
                          <a:effectLst/>
                        </a:rPr>
                        <a:t/>
                      </a:r>
                      <a:br>
                        <a:rPr lang="en-US" sz="600" kern="0">
                          <a:effectLst/>
                        </a:rPr>
                      </a:br>
                      <a:r>
                        <a:rPr lang="en-US" sz="600" kern="0">
                          <a:effectLst/>
                        </a:rPr>
                        <a:t>        }</a:t>
                      </a:r>
                      <a:br>
                        <a:rPr lang="en-US" sz="600" kern="0">
                          <a:effectLst/>
                        </a:rPr>
                      </a:br>
                      <a:r>
                        <a:rPr lang="en-US" sz="600" kern="0">
                          <a:effectLst/>
                        </a:rPr>
                        <a:t>        PutMessageResult putMessageResult = new PutMessageResult(</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PutMessageStatus.PUT_OK, result); </a:t>
                      </a:r>
                      <a:r>
                        <a:rPr lang="en-US" sz="600" kern="100">
                          <a:effectLst/>
                        </a:rPr>
                        <a:t>			</a:t>
                      </a:r>
                      <a:r>
                        <a:rPr lang="en-US" sz="600" kern="0">
                          <a:effectLst/>
                        </a:rPr>
                        <a:t>// </a:t>
                      </a:r>
                      <a:r>
                        <a:rPr lang="zh-CN" sz="600" kern="0">
                          <a:effectLst/>
                        </a:rPr>
                        <a:t>保存成功</a:t>
                      </a:r>
                      <a:r>
                        <a:rPr lang="en-US" sz="600" kern="0">
                          <a:effectLst/>
                        </a:rPr>
                        <a:t/>
                      </a:r>
                      <a:br>
                        <a:rPr lang="en-US" sz="600" kern="0">
                          <a:effectLst/>
                        </a:rPr>
                      </a:br>
                      <a:r>
                        <a:rPr lang="en-US" sz="600" kern="0">
                          <a:effectLst/>
                        </a:rPr>
                        <a:t>        storeStatsService.getSinglePutMessageTopicTimesTotal(</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msg.getTopic()).incrementAndGet();</a:t>
                      </a:r>
                      <a:r>
                        <a:rPr lang="en-US" sz="600" kern="100">
                          <a:effectLst/>
                        </a:rPr>
                        <a:t>		</a:t>
                      </a:r>
                      <a:r>
                        <a:rPr lang="en-US" sz="600" kern="0">
                          <a:effectLst/>
                        </a:rPr>
                        <a:t>// </a:t>
                      </a:r>
                      <a:r>
                        <a:rPr lang="zh-CN" sz="600" kern="0">
                          <a:effectLst/>
                        </a:rPr>
                        <a:t>数据统计</a:t>
                      </a:r>
                      <a:r>
                        <a:rPr lang="en-US" sz="600" kern="0">
                          <a:effectLst/>
                        </a:rPr>
                        <a:t/>
                      </a:r>
                      <a:br>
                        <a:rPr lang="en-US" sz="600" kern="0">
                          <a:effectLst/>
                        </a:rPr>
                      </a:br>
                      <a:r>
                        <a:rPr lang="en-US" sz="600" kern="0">
                          <a:effectLst/>
                        </a:rPr>
                        <a:t>        storeStatsService.getSinglePutMessageTopicSizeTotal(topic)</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100">
                          <a:effectLst/>
                        </a:rPr>
                        <a:t>		</a:t>
                      </a:r>
                      <a:r>
                        <a:rPr lang="en-US" sz="600" kern="0">
                          <a:effectLst/>
                        </a:rPr>
                        <a:t>.addAndGet(result.getWroteBytes());</a:t>
                      </a:r>
                      <a:r>
                        <a:rPr lang="en-US" sz="600" kern="100">
                          <a:effectLst/>
                        </a:rPr>
                        <a:t>		</a:t>
                      </a:r>
                      <a:r>
                        <a:rPr lang="en-US" sz="600" kern="0">
                          <a:effectLst/>
                        </a:rPr>
                        <a:t>// </a:t>
                      </a:r>
                      <a:r>
                        <a:rPr lang="zh-CN" sz="600" kern="0">
                          <a:effectLst/>
                        </a:rPr>
                        <a:t>数据统计</a:t>
                      </a:r>
                      <a:r>
                        <a:rPr lang="en-US" sz="600" kern="0">
                          <a:effectLst/>
                        </a:rPr>
                        <a:t/>
                      </a:r>
                      <a:br>
                        <a:rPr lang="en-US" sz="600" kern="0">
                          <a:effectLst/>
                        </a:rPr>
                      </a:br>
                      <a:r>
                        <a:rPr lang="en-US" sz="600" kern="0">
                          <a:effectLst/>
                        </a:rPr>
                        <a:t>        handleDiskFlush(result, putMessageResult, msg); </a:t>
                      </a:r>
                      <a:r>
                        <a:rPr lang="en-US" sz="600" kern="100">
                          <a:effectLst/>
                        </a:rPr>
                        <a:t>		</a:t>
                      </a:r>
                      <a:r>
                        <a:rPr lang="en-US" sz="600" kern="0">
                          <a:effectLst/>
                        </a:rPr>
                        <a:t>// </a:t>
                      </a:r>
                      <a:r>
                        <a:rPr lang="zh-CN" sz="600" kern="0">
                          <a:effectLst/>
                        </a:rPr>
                        <a:t>数据刷盘</a:t>
                      </a:r>
                      <a:r>
                        <a:rPr lang="en-US" sz="600" kern="0">
                          <a:effectLst/>
                        </a:rPr>
                        <a:t/>
                      </a:r>
                      <a:br>
                        <a:rPr lang="en-US" sz="600" kern="0">
                          <a:effectLst/>
                        </a:rPr>
                      </a:br>
                      <a:r>
                        <a:rPr lang="en-US" sz="600" kern="0">
                          <a:effectLst/>
                        </a:rPr>
                        <a:t>        handleHA(result, putMessageResult, msg); </a:t>
                      </a:r>
                      <a:r>
                        <a:rPr lang="en-US" sz="600" kern="100">
                          <a:effectLst/>
                        </a:rPr>
                        <a:t>			</a:t>
                      </a:r>
                      <a:r>
                        <a:rPr lang="en-US" sz="600" kern="0">
                          <a:effectLst/>
                        </a:rPr>
                        <a:t>// HA</a:t>
                      </a:r>
                      <a:r>
                        <a:rPr lang="zh-CN" sz="600" kern="0">
                          <a:effectLst/>
                        </a:rPr>
                        <a:t>处理</a:t>
                      </a:r>
                      <a:r>
                        <a:rPr lang="en-US" sz="600" kern="0">
                          <a:effectLst/>
                        </a:rPr>
                        <a:t/>
                      </a:r>
                      <a:br>
                        <a:rPr lang="en-US" sz="600" kern="0">
                          <a:effectLst/>
                        </a:rPr>
                      </a:br>
                      <a:r>
                        <a:rPr lang="en-US" sz="600" kern="0">
                          <a:effectLst/>
                        </a:rPr>
                        <a:t>        return putMessageResult; </a:t>
                      </a:r>
                      <a:r>
                        <a:rPr lang="en-US" sz="600" kern="100">
                          <a:effectLst/>
                        </a:rPr>
                        <a:t>					</a:t>
                      </a:r>
                      <a:r>
                        <a:rPr lang="en-US" sz="600" kern="0">
                          <a:effectLst/>
                        </a:rPr>
                        <a:t>// </a:t>
                      </a:r>
                      <a:r>
                        <a:rPr lang="zh-CN" sz="600" kern="0">
                          <a:effectLst/>
                        </a:rPr>
                        <a:t>返回保存结果</a:t>
                      </a:r>
                      <a:r>
                        <a:rPr lang="en-US" sz="600" kern="0">
                          <a:effectLst/>
                        </a:rPr>
                        <a:t/>
                      </a:r>
                      <a:br>
                        <a:rPr lang="en-US" sz="600" kern="0">
                          <a:effectLst/>
                        </a:rPr>
                      </a:br>
                      <a:r>
                        <a:rPr lang="en-US" sz="600" kern="0">
                          <a:effectLst/>
                        </a:rPr>
                        <a:t>    }</a:t>
                      </a:r>
                      <a:endParaRPr lang="zh-CN" sz="6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a:effectLst/>
                        </a:rPr>
                        <a:t>}</a:t>
                      </a:r>
                      <a:endParaRPr lang="zh-CN" sz="600" kern="100">
                        <a:effectLst/>
                        <a:latin typeface="Times New Roman" panose="02020603050405020304" pitchFamily="18" charset="0"/>
                        <a:ea typeface="宋体" panose="02010600030101010101" pitchFamily="2" charset="-122"/>
                      </a:endParaRPr>
                    </a:p>
                  </a:txBody>
                  <a:tcPr marL="24712" marR="24712" marT="0" marB="0"/>
                </a:tc>
                <a:extLst>
                  <a:ext uri="{0D108BD9-81ED-4DB2-BD59-A6C34878D82A}">
                    <a16:rowId xmlns:a16="http://schemas.microsoft.com/office/drawing/2014/main" val="1065804344"/>
                  </a:ext>
                </a:extLst>
              </a:tr>
            </a:tbl>
          </a:graphicData>
        </a:graphic>
      </p:graphicFrame>
    </p:spTree>
    <p:extLst>
      <p:ext uri="{BB962C8B-B14F-4D97-AF65-F5344CB8AC3E}">
        <p14:creationId xmlns:p14="http://schemas.microsoft.com/office/powerpoint/2010/main" val="5246043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MappedFile</a:t>
            </a:r>
            <a:r>
              <a:rPr lang="zh-CN" altLang="zh-CN"/>
              <a:t>源代码实现</a:t>
            </a:r>
            <a:endParaRPr lang="zh-CN" altLang="en-US"/>
          </a:p>
        </p:txBody>
      </p:sp>
      <p:graphicFrame>
        <p:nvGraphicFramePr>
          <p:cNvPr id="4" name="表格 3"/>
          <p:cNvGraphicFramePr>
            <a:graphicFrameLocks noGrp="1"/>
          </p:cNvGraphicFramePr>
          <p:nvPr>
            <p:extLst/>
          </p:nvPr>
        </p:nvGraphicFramePr>
        <p:xfrm>
          <a:off x="256699" y="849086"/>
          <a:ext cx="11710934" cy="5856513"/>
        </p:xfrm>
        <a:graphic>
          <a:graphicData uri="http://schemas.openxmlformats.org/drawingml/2006/table">
            <a:tbl>
              <a:tblPr firstRow="1" firstCol="1" lastRow="1" lastCol="1" bandRow="1" bandCol="1">
                <a:tableStyleId>{5940675A-B579-460E-94D1-54222C63F5DA}</a:tableStyleId>
              </a:tblPr>
              <a:tblGrid>
                <a:gridCol w="11710934">
                  <a:extLst>
                    <a:ext uri="{9D8B030D-6E8A-4147-A177-3AD203B41FA5}">
                      <a16:colId xmlns:a16="http://schemas.microsoft.com/office/drawing/2014/main" val="971434320"/>
                    </a:ext>
                  </a:extLst>
                </a:gridCol>
              </a:tblGrid>
              <a:tr h="585651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rPr>
                        <a:t>package org.apache.rocketmq.store;</a:t>
                      </a:r>
                      <a:br>
                        <a:rPr lang="en-US" sz="900" kern="0">
                          <a:effectLst/>
                        </a:rPr>
                      </a:br>
                      <a:r>
                        <a:rPr lang="en-US" sz="900" kern="0">
                          <a:effectLst/>
                        </a:rPr>
                        <a:t>public class MappedFile extends ReferenceResource {</a:t>
                      </a:r>
                      <a:br>
                        <a:rPr lang="en-US" sz="900" kern="0">
                          <a:effectLst/>
                        </a:rPr>
                      </a:br>
                      <a:r>
                        <a:rPr lang="en-US" sz="900" kern="0">
                          <a:effectLst/>
                        </a:rPr>
                        <a:t>    protected final AtomicInteger wrotePosition = new AtomicInteger(0); // </a:t>
                      </a:r>
                      <a:r>
                        <a:rPr lang="zh-CN" sz="900" kern="0">
                          <a:effectLst/>
                        </a:rPr>
                        <a:t>写入位置</a:t>
                      </a:r>
                      <a:r>
                        <a:rPr lang="en-US" sz="900" kern="0">
                          <a:effectLst/>
                        </a:rPr>
                        <a:t/>
                      </a:r>
                      <a:br>
                        <a:rPr lang="en-US" sz="900" kern="0">
                          <a:effectLst/>
                        </a:rPr>
                      </a:br>
                      <a:r>
                        <a:rPr lang="en-US" sz="900" kern="0">
                          <a:effectLst/>
                        </a:rPr>
                        <a:t>    protected int fileSize; </a:t>
                      </a:r>
                      <a:r>
                        <a:rPr lang="en-US" sz="900" kern="100">
                          <a:effectLst/>
                        </a:rPr>
                        <a:t>					</a:t>
                      </a:r>
                      <a:r>
                        <a:rPr lang="en-US" sz="900" kern="0">
                          <a:effectLst/>
                        </a:rPr>
                        <a:t>// </a:t>
                      </a:r>
                      <a:r>
                        <a:rPr lang="zh-CN" sz="900" kern="0">
                          <a:effectLst/>
                        </a:rPr>
                        <a:t>文件大小</a:t>
                      </a:r>
                      <a:r>
                        <a:rPr lang="en-US" sz="900" kern="0">
                          <a:effectLst/>
                        </a:rPr>
                        <a:t/>
                      </a:r>
                      <a:br>
                        <a:rPr lang="en-US" sz="900" kern="0">
                          <a:effectLst/>
                        </a:rPr>
                      </a:br>
                      <a:r>
                        <a:rPr lang="en-US" sz="900" kern="0">
                          <a:effectLst/>
                        </a:rPr>
                        <a:t>    public AppendMessageResult appendMessagesInner(final MessageExt messageExt,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final AppendMessageCallback cb) {</a:t>
                      </a:r>
                      <a:br>
                        <a:rPr lang="en-US" sz="900" kern="0">
                          <a:effectLst/>
                        </a:rPr>
                      </a:br>
                      <a:r>
                        <a:rPr lang="en-US" sz="900" kern="0">
                          <a:effectLst/>
                        </a:rPr>
                        <a:t>        assert messageExt != null; </a:t>
                      </a:r>
                      <a:r>
                        <a:rPr lang="en-US" sz="900" kern="100">
                          <a:effectLst/>
                        </a:rPr>
                        <a:t>					</a:t>
                      </a:r>
                      <a:r>
                        <a:rPr lang="en-US" sz="900" kern="0">
                          <a:effectLst/>
                        </a:rPr>
                        <a:t>// </a:t>
                      </a:r>
                      <a:r>
                        <a:rPr lang="zh-CN" sz="900" kern="0">
                          <a:effectLst/>
                        </a:rPr>
                        <a:t>消息不为空</a:t>
                      </a:r>
                      <a:r>
                        <a:rPr lang="en-US" sz="900" kern="0">
                          <a:effectLst/>
                        </a:rPr>
                        <a:t/>
                      </a:r>
                      <a:br>
                        <a:rPr lang="en-US" sz="900" kern="0">
                          <a:effectLst/>
                        </a:rPr>
                      </a:br>
                      <a:r>
                        <a:rPr lang="en-US" sz="900" kern="0">
                          <a:effectLst/>
                        </a:rPr>
                        <a:t>        assert cb != null; </a:t>
                      </a:r>
                      <a:r>
                        <a:rPr lang="en-US" sz="900" kern="100">
                          <a:effectLst/>
                        </a:rPr>
                        <a:t>					</a:t>
                      </a:r>
                      <a:r>
                        <a:rPr lang="en-US" sz="900" kern="0">
                          <a:effectLst/>
                        </a:rPr>
                        <a:t>// </a:t>
                      </a:r>
                      <a:r>
                        <a:rPr lang="zh-CN" sz="900" kern="0">
                          <a:effectLst/>
                        </a:rPr>
                        <a:t>有</a:t>
                      </a:r>
                      <a:r>
                        <a:rPr lang="en-US" sz="900" kern="0">
                          <a:effectLst/>
                        </a:rPr>
                        <a:t>Callback</a:t>
                      </a:r>
                      <a:r>
                        <a:rPr lang="zh-CN" sz="900" kern="0">
                          <a:effectLst/>
                        </a:rPr>
                        <a:t>实例</a:t>
                      </a:r>
                      <a:r>
                        <a:rPr lang="en-US" sz="900" kern="0">
                          <a:effectLst/>
                        </a:rPr>
                        <a:t/>
                      </a:r>
                      <a:br>
                        <a:rPr lang="en-US" sz="900" kern="0">
                          <a:effectLst/>
                        </a:rPr>
                      </a:br>
                      <a:r>
                        <a:rPr lang="en-US" sz="900" kern="0">
                          <a:effectLst/>
                        </a:rPr>
                        <a:t>        int currentPos = this.wrotePosition.get();</a:t>
                      </a:r>
                      <a:r>
                        <a:rPr lang="en-US" sz="900" kern="100">
                          <a:effectLst/>
                        </a:rPr>
                        <a:t>			</a:t>
                      </a:r>
                      <a:r>
                        <a:rPr lang="en-US" sz="900" kern="0">
                          <a:effectLst/>
                        </a:rPr>
                        <a:t>// </a:t>
                      </a:r>
                      <a:r>
                        <a:rPr lang="zh-CN" sz="900" kern="0">
                          <a:effectLst/>
                        </a:rPr>
                        <a:t>获取写入位置</a:t>
                      </a:r>
                      <a:r>
                        <a:rPr lang="en-US" sz="900" kern="0">
                          <a:effectLst/>
                        </a:rPr>
                        <a:t/>
                      </a:r>
                      <a:br>
                        <a:rPr lang="en-US" sz="900" kern="0">
                          <a:effectLst/>
                        </a:rPr>
                      </a:br>
                      <a:r>
                        <a:rPr lang="en-US" sz="900" kern="0">
                          <a:effectLst/>
                        </a:rPr>
                        <a:t>        if (currentPos &lt; this.fileSize) { </a:t>
                      </a:r>
                      <a:r>
                        <a:rPr lang="en-US" sz="900" kern="100">
                          <a:effectLst/>
                        </a:rPr>
                        <a:t>				</a:t>
                      </a:r>
                      <a:r>
                        <a:rPr lang="en-US" sz="900" kern="0">
                          <a:effectLst/>
                        </a:rPr>
                        <a:t>// </a:t>
                      </a:r>
                      <a:r>
                        <a:rPr lang="zh-CN" sz="900" kern="0">
                          <a:effectLst/>
                        </a:rPr>
                        <a:t>未超过文件大小</a:t>
                      </a:r>
                      <a:r>
                        <a:rPr lang="en-US" sz="900" kern="0">
                          <a:effectLst/>
                        </a:rPr>
                        <a:t/>
                      </a:r>
                      <a:br>
                        <a:rPr lang="en-US" sz="900" kern="0">
                          <a:effectLst/>
                        </a:rPr>
                      </a:br>
                      <a:r>
                        <a:rPr lang="en-US" sz="900" kern="0">
                          <a:effectLst/>
                        </a:rPr>
                        <a:t>            ByteBuffer byteBuffer = writeBuffer != null ? writeBuffer.slice() :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this.mappedByteBuffer.slice();</a:t>
                      </a:r>
                      <a:br>
                        <a:rPr lang="en-US" sz="900" kern="0">
                          <a:effectLst/>
                        </a:rPr>
                      </a:br>
                      <a:r>
                        <a:rPr lang="en-US" sz="900" kern="0">
                          <a:effectLst/>
                        </a:rPr>
                        <a:t>            byteBuffer.position(currentPos); </a:t>
                      </a:r>
                      <a:r>
                        <a:rPr lang="en-US" sz="900" kern="100">
                          <a:effectLst/>
                        </a:rPr>
                        <a:t>			</a:t>
                      </a:r>
                      <a:r>
                        <a:rPr lang="en-US" sz="900" kern="0">
                          <a:effectLst/>
                        </a:rPr>
                        <a:t>// </a:t>
                      </a:r>
                      <a:r>
                        <a:rPr lang="zh-CN" sz="900" kern="0">
                          <a:effectLst/>
                        </a:rPr>
                        <a:t>写入位置</a:t>
                      </a:r>
                      <a:r>
                        <a:rPr lang="en-US" sz="900" kern="0">
                          <a:effectLst/>
                        </a:rPr>
                        <a:t/>
                      </a:r>
                      <a:br>
                        <a:rPr lang="en-US" sz="900" kern="0">
                          <a:effectLst/>
                        </a:rPr>
                      </a:br>
                      <a:r>
                        <a:rPr lang="en-US" sz="900" kern="0">
                          <a:effectLst/>
                        </a:rPr>
                        <a:t>            AppendMessageResult result; </a:t>
                      </a:r>
                      <a:r>
                        <a:rPr lang="en-US" sz="900" kern="100">
                          <a:effectLst/>
                        </a:rPr>
                        <a:t>				</a:t>
                      </a:r>
                      <a:r>
                        <a:rPr lang="en-US" sz="900" kern="0">
                          <a:effectLst/>
                        </a:rPr>
                        <a:t>// </a:t>
                      </a:r>
                      <a:r>
                        <a:rPr lang="zh-CN" sz="900" kern="0">
                          <a:effectLst/>
                        </a:rPr>
                        <a:t>写入结果</a:t>
                      </a:r>
                      <a:r>
                        <a:rPr lang="en-US" sz="900" kern="0">
                          <a:effectLst/>
                        </a:rPr>
                        <a:t/>
                      </a:r>
                      <a:br>
                        <a:rPr lang="en-US" sz="900" kern="0">
                          <a:effectLst/>
                        </a:rPr>
                      </a:br>
                      <a:r>
                        <a:rPr lang="en-US" sz="900" kern="0">
                          <a:effectLst/>
                        </a:rPr>
                        <a:t>            // </a:t>
                      </a:r>
                      <a:r>
                        <a:rPr lang="zh-CN" sz="900" kern="0">
                          <a:effectLst/>
                        </a:rPr>
                        <a:t>最终的消息写入需要采用二进制的方式处理，而具体的实现由</a:t>
                      </a:r>
                      <a:r>
                        <a:rPr lang="en-US" sz="900" kern="0">
                          <a:effectLst/>
                        </a:rPr>
                        <a:t>AppendMessageCallback</a:t>
                      </a:r>
                      <a:r>
                        <a:rPr lang="zh-CN" sz="900" kern="0">
                          <a:effectLst/>
                        </a:rPr>
                        <a:t>子类实现</a:t>
                      </a:r>
                      <a:r>
                        <a:rPr lang="en-US" sz="900" kern="0">
                          <a:effectLst/>
                        </a:rPr>
                        <a:t/>
                      </a:r>
                      <a:br>
                        <a:rPr lang="en-US" sz="900" kern="0">
                          <a:effectLst/>
                        </a:rPr>
                      </a:br>
                      <a:r>
                        <a:rPr lang="en-US" sz="900" kern="0">
                          <a:effectLst/>
                        </a:rPr>
                        <a:t>            // </a:t>
                      </a:r>
                      <a:r>
                        <a:rPr lang="zh-CN" sz="900" kern="0">
                          <a:effectLst/>
                        </a:rPr>
                        <a:t>该接口子类为</a:t>
                      </a:r>
                      <a:r>
                        <a:rPr lang="en-US" sz="900" kern="0">
                          <a:effectLst/>
                        </a:rPr>
                        <a:t>CommitLogFile.DefaultAppendMessageCallback</a:t>
                      </a:r>
                      <a:br>
                        <a:rPr lang="en-US" sz="900" kern="0">
                          <a:effectLst/>
                        </a:rPr>
                      </a:br>
                      <a:r>
                        <a:rPr lang="en-US" sz="900" kern="0">
                          <a:effectLst/>
                        </a:rPr>
                        <a:t>            if (messageExt instanceof MessageExtBrokerInner) { </a:t>
                      </a:r>
                      <a:r>
                        <a:rPr lang="en-US" sz="900" kern="100">
                          <a:effectLst/>
                        </a:rPr>
                        <a:t>	</a:t>
                      </a:r>
                      <a:r>
                        <a:rPr lang="en-US" sz="900" kern="0">
                          <a:effectLst/>
                        </a:rPr>
                        <a:t>// </a:t>
                      </a:r>
                      <a:r>
                        <a:rPr lang="zh-CN" sz="900" kern="0">
                          <a:effectLst/>
                        </a:rPr>
                        <a:t>消息类型判断</a:t>
                      </a:r>
                      <a:r>
                        <a:rPr lang="en-US" sz="900" kern="0">
                          <a:effectLst/>
                        </a:rPr>
                        <a:t/>
                      </a:r>
                      <a:br>
                        <a:rPr lang="en-US" sz="900" kern="0">
                          <a:effectLst/>
                        </a:rPr>
                      </a:br>
                      <a:r>
                        <a:rPr lang="en-US" sz="900" kern="0">
                          <a:effectLst/>
                        </a:rPr>
                        <a:t>                result = cb.doAppend(this.getFileFromOffset(), byteBuffer,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this.fileSize - currentPos, (MessageExtBrokerInner) messageExt);</a:t>
                      </a:r>
                      <a:br>
                        <a:rPr lang="en-US" sz="900" kern="0">
                          <a:effectLst/>
                        </a:rPr>
                      </a:br>
                      <a:r>
                        <a:rPr lang="en-US" sz="900" kern="0">
                          <a:effectLst/>
                        </a:rPr>
                        <a:t>            } else if (messageExt instanceof MessageExtBatch) { </a:t>
                      </a:r>
                      <a:r>
                        <a:rPr lang="en-US" sz="900" kern="100">
                          <a:effectLst/>
                        </a:rPr>
                        <a:t>	</a:t>
                      </a:r>
                      <a:r>
                        <a:rPr lang="en-US" sz="900" kern="0">
                          <a:effectLst/>
                        </a:rPr>
                        <a:t>// </a:t>
                      </a:r>
                      <a:r>
                        <a:rPr lang="zh-CN" sz="900" kern="0">
                          <a:effectLst/>
                        </a:rPr>
                        <a:t>消息类型判断</a:t>
                      </a:r>
                      <a:r>
                        <a:rPr lang="en-US" sz="900" kern="0">
                          <a:effectLst/>
                        </a:rPr>
                        <a:t/>
                      </a:r>
                      <a:br>
                        <a:rPr lang="en-US" sz="900" kern="0">
                          <a:effectLst/>
                        </a:rPr>
                      </a:br>
                      <a:r>
                        <a:rPr lang="en-US" sz="900" kern="0">
                          <a:effectLst/>
                        </a:rPr>
                        <a:t>                result = cb.doAppend(this.getFileFromOffset(), byteBuffer,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this.fileSize - currentPos, (MessageExtBatch) messageExt);</a:t>
                      </a:r>
                      <a:br>
                        <a:rPr lang="en-US" sz="900" kern="0">
                          <a:effectLst/>
                        </a:rPr>
                      </a:br>
                      <a:r>
                        <a:rPr lang="en-US" sz="900" kern="0">
                          <a:effectLst/>
                        </a:rPr>
                        <a:t>            } else {</a:t>
                      </a:r>
                      <a:br>
                        <a:rPr lang="en-US" sz="900" kern="0">
                          <a:effectLst/>
                        </a:rPr>
                      </a:br>
                      <a:r>
                        <a:rPr lang="en-US" sz="900" kern="0">
                          <a:effectLst/>
                        </a:rPr>
                        <a:t>                return new AppendMessageResult(AppendMessageStatus.UNKNOWN_ERROR);</a:t>
                      </a:r>
                      <a:br>
                        <a:rPr lang="en-US" sz="900" kern="0">
                          <a:effectLst/>
                        </a:rPr>
                      </a:br>
                      <a:r>
                        <a:rPr lang="en-US" sz="900" kern="0">
                          <a:effectLst/>
                        </a:rPr>
                        <a:t>            }</a:t>
                      </a:r>
                      <a:br>
                        <a:rPr lang="en-US" sz="900" kern="0">
                          <a:effectLst/>
                        </a:rPr>
                      </a:br>
                      <a:r>
                        <a:rPr lang="en-US" sz="900" kern="0">
                          <a:effectLst/>
                        </a:rPr>
                        <a:t>            this.wrotePosition.addAndGet(result.getWroteBytes());</a:t>
                      </a:r>
                      <a:r>
                        <a:rPr lang="en-US" sz="900" kern="100">
                          <a:effectLst/>
                        </a:rPr>
                        <a:t>	</a:t>
                      </a:r>
                      <a:r>
                        <a:rPr lang="en-US" sz="900" kern="0">
                          <a:effectLst/>
                        </a:rPr>
                        <a:t>// </a:t>
                      </a:r>
                      <a:r>
                        <a:rPr lang="zh-CN" sz="900" kern="0">
                          <a:effectLst/>
                        </a:rPr>
                        <a:t>数据写入</a:t>
                      </a:r>
                      <a:r>
                        <a:rPr lang="en-US" sz="900" kern="0">
                          <a:effectLst/>
                        </a:rPr>
                        <a:t/>
                      </a:r>
                      <a:br>
                        <a:rPr lang="en-US" sz="900" kern="0">
                          <a:effectLst/>
                        </a:rPr>
                      </a:br>
                      <a:r>
                        <a:rPr lang="en-US" sz="900" kern="0">
                          <a:effectLst/>
                        </a:rPr>
                        <a:t>            this.storeTimestamp = result.getStoreTimestamp();</a:t>
                      </a:r>
                      <a:r>
                        <a:rPr lang="en-US" sz="900" kern="100">
                          <a:effectLst/>
                        </a:rPr>
                        <a:t>		</a:t>
                      </a:r>
                      <a:r>
                        <a:rPr lang="en-US" sz="900" kern="0">
                          <a:effectLst/>
                        </a:rPr>
                        <a:t>// </a:t>
                      </a:r>
                      <a:r>
                        <a:rPr lang="zh-CN" sz="900" kern="0">
                          <a:effectLst/>
                        </a:rPr>
                        <a:t>存储时间戳</a:t>
                      </a:r>
                      <a:r>
                        <a:rPr lang="en-US" sz="900" kern="0">
                          <a:effectLst/>
                        </a:rPr>
                        <a:t/>
                      </a:r>
                      <a:br>
                        <a:rPr lang="en-US" sz="900" kern="0">
                          <a:effectLst/>
                        </a:rPr>
                      </a:br>
                      <a:r>
                        <a:rPr lang="en-US" sz="900" kern="0">
                          <a:effectLst/>
                        </a:rPr>
                        <a:t>            return result; </a:t>
                      </a:r>
                      <a:r>
                        <a:rPr lang="en-US" sz="900" kern="100">
                          <a:effectLst/>
                        </a:rPr>
                        <a:t>						</a:t>
                      </a:r>
                      <a:r>
                        <a:rPr lang="en-US" sz="900" kern="0">
                          <a:effectLst/>
                        </a:rPr>
                        <a:t>// </a:t>
                      </a:r>
                      <a:r>
                        <a:rPr lang="zh-CN" sz="900" kern="0">
                          <a:effectLst/>
                        </a:rPr>
                        <a:t>返回追加结果</a:t>
                      </a:r>
                      <a:r>
                        <a:rPr lang="en-US" sz="900" kern="0">
                          <a:effectLst/>
                        </a:rPr>
                        <a:t/>
                      </a:r>
                      <a:br>
                        <a:rPr lang="en-US" sz="900" kern="0">
                          <a:effectLst/>
                        </a:rPr>
                      </a:br>
                      <a:r>
                        <a:rPr lang="en-US" sz="900" kern="0">
                          <a:effectLst/>
                        </a:rPr>
                        <a:t>        }</a:t>
                      </a:r>
                      <a:br>
                        <a:rPr lang="en-US" sz="900" kern="0">
                          <a:effectLst/>
                        </a:rPr>
                      </a:br>
                      <a:r>
                        <a:rPr lang="en-US" sz="900" kern="0">
                          <a:effectLst/>
                        </a:rPr>
                        <a:t>        log.error("MappedFile.appendMessage ..."); </a:t>
                      </a:r>
                      <a:r>
                        <a:rPr lang="en-US" sz="900" kern="100">
                          <a:effectLst/>
                        </a:rPr>
                        <a:t>			</a:t>
                      </a:r>
                      <a:r>
                        <a:rPr lang="en-US" sz="900" kern="0">
                          <a:effectLst/>
                        </a:rPr>
                        <a:t>// </a:t>
                      </a:r>
                      <a:r>
                        <a:rPr lang="zh-CN" sz="900" kern="0">
                          <a:effectLst/>
                        </a:rPr>
                        <a:t>错误日志</a:t>
                      </a:r>
                      <a:r>
                        <a:rPr lang="en-US" sz="900" kern="0">
                          <a:effectLst/>
                        </a:rPr>
                        <a:t/>
                      </a:r>
                      <a:br>
                        <a:rPr lang="en-US" sz="900" kern="0">
                          <a:effectLst/>
                        </a:rPr>
                      </a:br>
                      <a:r>
                        <a:rPr lang="en-US" sz="900" kern="0">
                          <a:effectLst/>
                        </a:rPr>
                        <a:t>        return new AppendMessageResult(AppendMessageStatus.UNKNOWN_ERROR);</a:t>
                      </a:r>
                      <a:br>
                        <a:rPr lang="en-US" sz="900" kern="0">
                          <a:effectLst/>
                        </a:rPr>
                      </a:br>
                      <a:r>
                        <a:rPr lang="en-US" sz="900" kern="0">
                          <a:effectLst/>
                        </a:rPr>
                        <a:t>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4710517"/>
                  </a:ext>
                </a:extLst>
              </a:tr>
            </a:tbl>
          </a:graphicData>
        </a:graphic>
      </p:graphicFrame>
      <p:pic>
        <p:nvPicPr>
          <p:cNvPr id="7169"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5834" y="4042833"/>
            <a:ext cx="6710892"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91405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a:t>
            </a:r>
            <a:r>
              <a:rPr lang="zh-CN" altLang="zh-CN"/>
              <a:t>消息数据持久化</a:t>
            </a:r>
            <a:endParaRPr lang="zh-CN" altLang="en-US"/>
          </a:p>
        </p:txBody>
      </p:sp>
      <p:sp>
        <p:nvSpPr>
          <p:cNvPr id="3" name="内容占位符 2"/>
          <p:cNvSpPr>
            <a:spLocks noGrp="1"/>
          </p:cNvSpPr>
          <p:nvPr>
            <p:ph idx="1"/>
          </p:nvPr>
        </p:nvSpPr>
        <p:spPr/>
        <p:txBody>
          <a:bodyPr/>
          <a:lstStyle/>
          <a:p>
            <a:r>
              <a:rPr lang="zh-CN" altLang="zh-CN"/>
              <a:t>生产者发送到</a:t>
            </a:r>
            <a:r>
              <a:rPr lang="en-US" altLang="zh-CN"/>
              <a:t>Broker</a:t>
            </a:r>
            <a:r>
              <a:rPr lang="zh-CN" altLang="zh-CN"/>
              <a:t>中的数据会首先保存在</a:t>
            </a:r>
            <a:r>
              <a:rPr lang="en-US" altLang="zh-CN"/>
              <a:t>Broker</a:t>
            </a:r>
            <a:r>
              <a:rPr lang="zh-CN" altLang="zh-CN"/>
              <a:t>主机的</a:t>
            </a:r>
            <a:r>
              <a:rPr lang="en-US" altLang="zh-CN"/>
              <a:t>CommitLog</a:t>
            </a:r>
            <a:r>
              <a:rPr lang="zh-CN" altLang="zh-CN"/>
              <a:t>文件之中，随后才会将数据交给消息队列进行消费处理，而在</a:t>
            </a:r>
            <a:r>
              <a:rPr lang="en-US" altLang="zh-CN"/>
              <a:t>Broker</a:t>
            </a:r>
            <a:r>
              <a:rPr lang="zh-CN" altLang="zh-CN"/>
              <a:t>进行消息接收时，会首先将接收到的消息内容保存在内存之中，而后再通过内存向磁盘写入数据</a:t>
            </a:r>
            <a:r>
              <a:rPr lang="zh-CN" altLang="zh-CN" smtClean="0"/>
              <a:t>，这</a:t>
            </a:r>
            <a:r>
              <a:rPr lang="zh-CN" altLang="zh-CN"/>
              <a:t>样才可以实现最终的消息刷盘处理。</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71" y="2409297"/>
            <a:ext cx="11289845" cy="2209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4516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0" y="2328318"/>
            <a:ext cx="4595283" cy="434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数据刷盘</a:t>
            </a:r>
            <a:endParaRPr lang="zh-CN" altLang="en-US"/>
          </a:p>
        </p:txBody>
      </p:sp>
      <p:sp>
        <p:nvSpPr>
          <p:cNvPr id="3" name="内容占位符 2"/>
          <p:cNvSpPr>
            <a:spLocks noGrp="1"/>
          </p:cNvSpPr>
          <p:nvPr>
            <p:ph idx="1"/>
          </p:nvPr>
        </p:nvSpPr>
        <p:spPr>
          <a:xfrm>
            <a:off x="67491" y="849087"/>
            <a:ext cx="5770276" cy="5930536"/>
          </a:xfrm>
        </p:spPr>
        <p:txBody>
          <a:bodyPr>
            <a:normAutofit lnSpcReduction="10000"/>
          </a:bodyPr>
          <a:lstStyle/>
          <a:p>
            <a:r>
              <a:rPr lang="zh-CN" altLang="zh-CN"/>
              <a:t>为了保证消息组件中的数据在</a:t>
            </a:r>
            <a:r>
              <a:rPr lang="en-US" altLang="zh-CN"/>
              <a:t>Broker</a:t>
            </a:r>
            <a:r>
              <a:rPr lang="zh-CN" altLang="zh-CN"/>
              <a:t>宕机时不会出现全部丢失的问题，最终的消息内容肯定要保存在磁盘之中，而为了实现这样的数据存储，在</a:t>
            </a:r>
            <a:r>
              <a:rPr lang="en-US" altLang="zh-CN"/>
              <a:t>RocketMQ</a:t>
            </a:r>
            <a:r>
              <a:rPr lang="zh-CN" altLang="zh-CN"/>
              <a:t>中为了实现数据刷盘操作，提供了“同步刷盘”与“异步刷盘”两种机制</a:t>
            </a:r>
            <a:r>
              <a:rPr lang="zh-CN" altLang="zh-CN" smtClean="0"/>
              <a:t>：</a:t>
            </a:r>
            <a:endParaRPr lang="en-US" altLang="zh-CN" smtClean="0"/>
          </a:p>
          <a:p>
            <a:pPr lvl="1"/>
            <a:r>
              <a:rPr lang="zh-CN" altLang="zh-CN" b="1"/>
              <a:t>同步刷盘：</a:t>
            </a:r>
            <a:r>
              <a:rPr lang="zh-CN" altLang="zh-CN"/>
              <a:t>在</a:t>
            </a:r>
            <a:r>
              <a:rPr lang="en-US" altLang="zh-CN"/>
              <a:t>Broker</a:t>
            </a:r>
            <a:r>
              <a:rPr lang="zh-CN" altLang="zh-CN"/>
              <a:t>接收到消息并且将消息持久化到磁盘后，</a:t>
            </a:r>
            <a:r>
              <a:rPr lang="en-US" altLang="zh-CN"/>
              <a:t>Broker</a:t>
            </a:r>
            <a:r>
              <a:rPr lang="zh-CN" altLang="zh-CN"/>
              <a:t>才会发送一个应答响应（</a:t>
            </a:r>
            <a:r>
              <a:rPr lang="en-US" altLang="zh-CN"/>
              <a:t>ACK</a:t>
            </a:r>
            <a:r>
              <a:rPr lang="zh-CN" altLang="zh-CN"/>
              <a:t>）给生产者</a:t>
            </a:r>
            <a:r>
              <a:rPr lang="zh-CN" altLang="zh-CN" smtClean="0"/>
              <a:t>，同</a:t>
            </a:r>
            <a:r>
              <a:rPr lang="zh-CN" altLang="zh-CN"/>
              <a:t>步刷盘是一种可靠性较高的形式，但是会存在有性能问题，一般可以应用在一些严谨的业务应用领域（例如：金融、保险等可靠性要求较高的领域）</a:t>
            </a:r>
            <a:r>
              <a:rPr lang="zh-CN" altLang="zh-CN" smtClean="0"/>
              <a:t>。</a:t>
            </a:r>
            <a:endParaRPr lang="en-US" altLang="zh-CN" smtClean="0"/>
          </a:p>
          <a:p>
            <a:pPr lvl="1"/>
            <a:r>
              <a:rPr lang="zh-CN" altLang="zh-CN" b="1"/>
              <a:t>异步刷盘：</a:t>
            </a:r>
            <a:r>
              <a:rPr lang="zh-CN" altLang="zh-CN"/>
              <a:t>主要利用了操作系统提供的</a:t>
            </a:r>
            <a:r>
              <a:rPr lang="en-US" altLang="zh-CN"/>
              <a:t>PageCache</a:t>
            </a:r>
            <a:r>
              <a:rPr lang="zh-CN" altLang="zh-CN"/>
              <a:t>（页面缓存）的优势，只要将接收到的消息写入到</a:t>
            </a:r>
            <a:r>
              <a:rPr lang="en-US" altLang="zh-CN"/>
              <a:t>PageCache</a:t>
            </a:r>
            <a:r>
              <a:rPr lang="zh-CN" altLang="zh-CN"/>
              <a:t>即可向生产端返回应答响应，最终由操作系统负责将</a:t>
            </a:r>
            <a:r>
              <a:rPr lang="en-US" altLang="zh-CN"/>
              <a:t>PageCache</a:t>
            </a:r>
            <a:r>
              <a:rPr lang="zh-CN" altLang="zh-CN"/>
              <a:t>中的数据写入到磁盘文件之</a:t>
            </a:r>
            <a:r>
              <a:rPr lang="zh-CN" altLang="zh-CN" smtClean="0"/>
              <a:t>中。</a:t>
            </a:r>
            <a:r>
              <a:rPr lang="zh-CN" altLang="zh-CN"/>
              <a:t>此种方式降低了读写延迟，提高了消息组件的性能和吞吐量，并</a:t>
            </a:r>
            <a:r>
              <a:rPr lang="zh-CN" altLang="zh-CN" smtClean="0"/>
              <a:t>且</a:t>
            </a:r>
            <a:r>
              <a:rPr lang="zh-CN" altLang="zh-CN"/>
              <a:t>不会</a:t>
            </a:r>
            <a:r>
              <a:rPr lang="zh-CN" altLang="zh-CN" smtClean="0"/>
              <a:t>造</a:t>
            </a:r>
            <a:r>
              <a:rPr lang="zh-CN" altLang="zh-CN"/>
              <a:t>成主线程的阻塞。</a:t>
            </a:r>
            <a:endParaRPr lang="zh-CN" altLang="en-US"/>
          </a:p>
        </p:txBody>
      </p:sp>
      <p:pic>
        <p:nvPicPr>
          <p:cNvPr id="205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767" y="209142"/>
            <a:ext cx="3578739" cy="370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460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预分配</a:t>
            </a:r>
            <a:r>
              <a:rPr lang="en-US" altLang="zh-CN"/>
              <a:t>MappedFile</a:t>
            </a:r>
            <a:endParaRPr lang="zh-CN" altLang="en-US"/>
          </a:p>
        </p:txBody>
      </p:sp>
      <p:sp>
        <p:nvSpPr>
          <p:cNvPr id="3" name="内容占位符 2"/>
          <p:cNvSpPr>
            <a:spLocks noGrp="1"/>
          </p:cNvSpPr>
          <p:nvPr>
            <p:ph idx="1"/>
          </p:nvPr>
        </p:nvSpPr>
        <p:spPr>
          <a:xfrm>
            <a:off x="67491" y="849087"/>
            <a:ext cx="4441009" cy="5930536"/>
          </a:xfrm>
        </p:spPr>
        <p:txBody>
          <a:bodyPr>
            <a:normAutofit/>
          </a:bodyPr>
          <a:lstStyle/>
          <a:p>
            <a:r>
              <a:rPr lang="zh-CN" altLang="en-US" sz="2000"/>
              <a:t>消息的写入处理需要通过</a:t>
            </a:r>
            <a:r>
              <a:rPr lang="en-US" altLang="zh-CN" sz="2000"/>
              <a:t>CommitLog.putMessage()</a:t>
            </a:r>
            <a:r>
              <a:rPr lang="zh-CN" altLang="en-US" sz="2000"/>
              <a:t>方法完成，而在使用此方法时，</a:t>
            </a:r>
            <a:r>
              <a:rPr lang="en-US" altLang="zh-CN" sz="2000"/>
              <a:t>CommitLog</a:t>
            </a:r>
            <a:r>
              <a:rPr lang="zh-CN" altLang="en-US" sz="2000"/>
              <a:t>类会先通过消息文件队列（</a:t>
            </a:r>
            <a:r>
              <a:rPr lang="en-US" altLang="zh-CN" sz="2000"/>
              <a:t>MappedFileQueue</a:t>
            </a:r>
            <a:r>
              <a:rPr lang="zh-CN" altLang="en-US" sz="2000"/>
              <a:t>）获取一个映射文件（</a:t>
            </a:r>
            <a:r>
              <a:rPr lang="en-US" altLang="zh-CN" sz="2000"/>
              <a:t>MappedFile</a:t>
            </a:r>
            <a:r>
              <a:rPr lang="zh-CN" altLang="en-US" sz="2000"/>
              <a:t>），而所获取到的</a:t>
            </a:r>
            <a:r>
              <a:rPr lang="en-US" altLang="zh-CN" sz="2000"/>
              <a:t>MappedFile</a:t>
            </a:r>
            <a:r>
              <a:rPr lang="zh-CN" altLang="en-US" sz="2000"/>
              <a:t>对象实例就是由一个后台的分配映射文件服务（</a:t>
            </a:r>
            <a:r>
              <a:rPr lang="en-US" altLang="zh-CN" sz="2000"/>
              <a:t>AllocateMappedFileService</a:t>
            </a:r>
            <a:r>
              <a:rPr lang="zh-CN" altLang="en-US" sz="2000"/>
              <a:t>）线程提前准备好的，类实现结构如</a:t>
            </a:r>
            <a:r>
              <a:rPr lang="zh-CN" altLang="en-US" sz="2000" smtClean="0"/>
              <a:t>图所</a:t>
            </a:r>
            <a:r>
              <a:rPr lang="zh-CN" altLang="en-US" sz="2000"/>
              <a:t>示。每当</a:t>
            </a:r>
            <a:r>
              <a:rPr lang="en-US" altLang="zh-CN" sz="2000"/>
              <a:t>Broker</a:t>
            </a:r>
            <a:r>
              <a:rPr lang="zh-CN" altLang="en-US" sz="2000"/>
              <a:t>服务启动时就会通过</a:t>
            </a:r>
            <a:r>
              <a:rPr lang="en-US" altLang="zh-CN" sz="2000"/>
              <a:t>AllocateMappedFileService.run()</a:t>
            </a:r>
            <a:r>
              <a:rPr lang="zh-CN" altLang="en-US" sz="2000"/>
              <a:t>方法不断运行，只要队列存在请求就会根据分配请求（</a:t>
            </a:r>
            <a:r>
              <a:rPr lang="en-US" altLang="zh-CN" sz="2000"/>
              <a:t>AllocateRequest</a:t>
            </a:r>
            <a:r>
              <a:rPr lang="zh-CN" altLang="en-US" sz="2000"/>
              <a:t>）对象，就会进行</a:t>
            </a:r>
            <a:r>
              <a:rPr lang="en-US" altLang="zh-CN" sz="2000"/>
              <a:t>MappedFile</a:t>
            </a:r>
            <a:r>
              <a:rPr lang="zh-CN" altLang="en-US" sz="2000"/>
              <a:t>映射文件的创建和预分配工作，这一点可以通过</a:t>
            </a:r>
            <a:r>
              <a:rPr lang="en-US" altLang="zh-CN" sz="2000"/>
              <a:t>AllocateMappedFileService.mmapOperation()</a:t>
            </a:r>
            <a:r>
              <a:rPr lang="zh-CN" altLang="en-US" sz="2000"/>
              <a:t>方法观察到。</a:t>
            </a:r>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5867" y="1772301"/>
            <a:ext cx="7416085" cy="408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125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mlock</a:t>
            </a:r>
            <a:r>
              <a:rPr lang="zh-CN" altLang="en-US"/>
              <a:t>（内存锁定）系统调用</a:t>
            </a:r>
          </a:p>
        </p:txBody>
      </p:sp>
      <p:sp>
        <p:nvSpPr>
          <p:cNvPr id="3" name="内容占位符 2"/>
          <p:cNvSpPr>
            <a:spLocks noGrp="1"/>
          </p:cNvSpPr>
          <p:nvPr>
            <p:ph idx="1"/>
          </p:nvPr>
        </p:nvSpPr>
        <p:spPr/>
        <p:txBody>
          <a:bodyPr/>
          <a:lstStyle/>
          <a:p>
            <a:r>
              <a:rPr lang="zh-CN" altLang="zh-CN"/>
              <a:t>将</a:t>
            </a:r>
            <a:r>
              <a:rPr lang="en-US" altLang="zh-CN"/>
              <a:t>Broker</a:t>
            </a:r>
            <a:r>
              <a:rPr lang="zh-CN" altLang="zh-CN"/>
              <a:t>进程所使用到的空间锁定在物理内存之中，这样可以防止其被交换到</a:t>
            </a:r>
            <a:r>
              <a:rPr lang="en-US" altLang="zh-CN"/>
              <a:t>SWAP</a:t>
            </a:r>
            <a:r>
              <a:rPr lang="zh-CN" altLang="zh-CN"/>
              <a:t>空间，这样就可以尽可能多的使用到物理内存，从而提升读写性能。</a:t>
            </a:r>
            <a:endParaRPr lang="zh-CN" altLang="en-US"/>
          </a:p>
        </p:txBody>
      </p:sp>
    </p:spTree>
    <p:extLst>
      <p:ext uri="{BB962C8B-B14F-4D97-AF65-F5344CB8AC3E}">
        <p14:creationId xmlns:p14="http://schemas.microsoft.com/office/powerpoint/2010/main" val="34174852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文件预热</a:t>
            </a:r>
          </a:p>
        </p:txBody>
      </p:sp>
      <p:sp>
        <p:nvSpPr>
          <p:cNvPr id="3" name="内容占位符 2"/>
          <p:cNvSpPr>
            <a:spLocks noGrp="1"/>
          </p:cNvSpPr>
          <p:nvPr>
            <p:ph idx="1"/>
          </p:nvPr>
        </p:nvSpPr>
        <p:spPr/>
        <p:txBody>
          <a:bodyPr>
            <a:normAutofit/>
          </a:bodyPr>
          <a:lstStyle/>
          <a:p>
            <a:r>
              <a:rPr lang="zh-CN" altLang="zh-CN" sz="2000"/>
              <a:t>虽然可以通过</a:t>
            </a:r>
            <a:r>
              <a:rPr lang="en-US" altLang="zh-CN" sz="2000"/>
              <a:t>mlock</a:t>
            </a:r>
            <a:r>
              <a:rPr lang="zh-CN" altLang="zh-CN" sz="2000"/>
              <a:t>锁定物理内存，但是有可能其中的一些分页（虚拟内存系统用来存储逻辑地址和物理地址之间映射的数据结构）是写时复制的，这样就会出现内存碎片，所以就需要对每个内存页面写入一个假的数据（例如：预先写入一些随机数字到</a:t>
            </a:r>
            <a:r>
              <a:rPr lang="en-US" altLang="zh-CN" sz="2000"/>
              <a:t>Mmap</a:t>
            </a:r>
            <a:r>
              <a:rPr lang="zh-CN" altLang="zh-CN" sz="2000"/>
              <a:t>映射出内存空间）</a:t>
            </a:r>
            <a:r>
              <a:rPr lang="zh-CN" altLang="zh-CN" sz="2000" smtClean="0"/>
              <a:t>。</a:t>
            </a:r>
            <a:endParaRPr lang="en-US" altLang="zh-CN" sz="2000" smtClean="0"/>
          </a:p>
          <a:p>
            <a:r>
              <a:rPr lang="zh-CN" altLang="zh-CN" sz="2000"/>
              <a:t>除此之外，在通过</a:t>
            </a:r>
            <a:r>
              <a:rPr lang="en-US" altLang="zh-CN" sz="2000"/>
              <a:t>Mmap</a:t>
            </a:r>
            <a:r>
              <a:rPr lang="zh-CN" altLang="zh-CN" sz="2000"/>
              <a:t>进行内存映射之后，操作系统只是建立了虚拟内存地址与物理地址的映射表，而实际上并不会加载任何的数据信息到内存之中，当程序要进行数据访问时，操作系统会检查该数据是否已经在内存之中，如果不在，则发出一次缺页中断，而如果文件较大时，会有可能需要出现较多的缺页中断后才会将数据加载到内存之中，所以在</a:t>
            </a:r>
            <a:r>
              <a:rPr lang="en-US" altLang="zh-CN" sz="2000"/>
              <a:t>RocketMQ</a:t>
            </a:r>
            <a:r>
              <a:rPr lang="zh-CN" altLang="zh-CN" sz="2000"/>
              <a:t>实现</a:t>
            </a:r>
            <a:r>
              <a:rPr lang="en-US" altLang="zh-CN" sz="2000"/>
              <a:t>Mmap</a:t>
            </a:r>
            <a:r>
              <a:rPr lang="zh-CN" altLang="zh-CN" sz="2000"/>
              <a:t>内存映射的同时会进行</a:t>
            </a:r>
            <a:r>
              <a:rPr lang="en-US" altLang="zh-CN" sz="2000"/>
              <a:t>madvise</a:t>
            </a:r>
            <a:r>
              <a:rPr lang="zh-CN" altLang="zh-CN" sz="2000"/>
              <a:t>系统调用（告诉系统内核将所映射的内存页面提升为大页面），这样可以在</a:t>
            </a:r>
            <a:r>
              <a:rPr lang="en-US" altLang="zh-CN" sz="2000"/>
              <a:t>Mmap</a:t>
            </a:r>
            <a:r>
              <a:rPr lang="zh-CN" altLang="zh-CN" sz="2000"/>
              <a:t>内存映射后可以将对应文件尽可能多的预加载到内存之中，从而达到内存预热的效果</a:t>
            </a:r>
            <a:endParaRPr lang="zh-CN" altLang="en-US" sz="2000"/>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100" y="3555054"/>
            <a:ext cx="8357659" cy="313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5672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RocketMQ</a:t>
            </a:r>
            <a:r>
              <a:rPr lang="zh-CN" altLang="en-US" smtClean="0"/>
              <a:t>集群架构</a:t>
            </a:r>
            <a:endParaRPr lang="zh-CN" altLang="en-US"/>
          </a:p>
        </p:txBody>
      </p:sp>
      <p:sp>
        <p:nvSpPr>
          <p:cNvPr id="3" name="内容占位符 2"/>
          <p:cNvSpPr>
            <a:spLocks noGrp="1"/>
          </p:cNvSpPr>
          <p:nvPr>
            <p:ph idx="1"/>
          </p:nvPr>
        </p:nvSpPr>
        <p:spPr/>
        <p:txBody>
          <a:bodyPr/>
          <a:lstStyle/>
          <a:p>
            <a:r>
              <a:rPr lang="zh-CN" altLang="zh-CN"/>
              <a:t>在实际的项目运行环境中，需要随时考虑到</a:t>
            </a:r>
            <a:r>
              <a:rPr lang="en-US" altLang="zh-CN"/>
              <a:t>RocketMQ</a:t>
            </a:r>
            <a:r>
              <a:rPr lang="zh-CN" altLang="zh-CN"/>
              <a:t>服务性能以及服务的稳定性，所以在生产环境下一般都会采用集群环境实现</a:t>
            </a:r>
            <a:r>
              <a:rPr lang="en-US" altLang="zh-CN"/>
              <a:t>RocketMQ</a:t>
            </a:r>
            <a:r>
              <a:rPr lang="zh-CN" altLang="zh-CN"/>
              <a:t>服务部署，即：需要提供多个</a:t>
            </a:r>
            <a:r>
              <a:rPr lang="en-US" altLang="zh-CN"/>
              <a:t>NameServer</a:t>
            </a:r>
            <a:r>
              <a:rPr lang="zh-CN" altLang="zh-CN"/>
              <a:t>实例以及多个</a:t>
            </a:r>
            <a:r>
              <a:rPr lang="en-US" altLang="zh-CN"/>
              <a:t>Broker</a:t>
            </a:r>
            <a:r>
              <a:rPr lang="zh-CN" altLang="zh-CN"/>
              <a:t>的分片集群。由于</a:t>
            </a:r>
            <a:r>
              <a:rPr lang="en-US" altLang="zh-CN"/>
              <a:t>NameServer</a:t>
            </a:r>
            <a:r>
              <a:rPr lang="zh-CN" altLang="zh-CN"/>
              <a:t>采用独立的设计，所以在集群之中只要有一台</a:t>
            </a:r>
            <a:r>
              <a:rPr lang="en-US" altLang="zh-CN"/>
              <a:t>NameServer</a:t>
            </a:r>
            <a:r>
              <a:rPr lang="zh-CN" altLang="zh-CN"/>
              <a:t>提供服务即可实现路由信息的存储，而</a:t>
            </a:r>
            <a:r>
              <a:rPr lang="en-US" altLang="zh-CN"/>
              <a:t>Broker</a:t>
            </a:r>
            <a:r>
              <a:rPr lang="zh-CN" altLang="zh-CN"/>
              <a:t>集群模式较为繁琐，在</a:t>
            </a:r>
            <a:r>
              <a:rPr lang="en-US" altLang="zh-CN"/>
              <a:t>RocketMQ</a:t>
            </a:r>
            <a:r>
              <a:rPr lang="zh-CN" altLang="zh-CN"/>
              <a:t>中提供有四种</a:t>
            </a:r>
            <a:r>
              <a:rPr lang="en-US" altLang="zh-CN"/>
              <a:t>Broker</a:t>
            </a:r>
            <a:r>
              <a:rPr lang="zh-CN" altLang="zh-CN"/>
              <a:t>集群部署方案。</a:t>
            </a:r>
            <a:endParaRPr lang="zh-CN" altLang="en-US"/>
          </a:p>
        </p:txBody>
      </p:sp>
    </p:spTree>
    <p:extLst>
      <p:ext uri="{BB962C8B-B14F-4D97-AF65-F5344CB8AC3E}">
        <p14:creationId xmlns:p14="http://schemas.microsoft.com/office/powerpoint/2010/main" val="2631227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RocketMQ</a:t>
            </a:r>
            <a:r>
              <a:rPr lang="zh-CN" altLang="zh-CN"/>
              <a:t>发展史</a:t>
            </a:r>
            <a:endParaRPr lang="zh-CN" altLang="en-US"/>
          </a:p>
        </p:txBody>
      </p:sp>
      <p:sp>
        <p:nvSpPr>
          <p:cNvPr id="3" name="内容占位符 2"/>
          <p:cNvSpPr>
            <a:spLocks noGrp="1"/>
          </p:cNvSpPr>
          <p:nvPr>
            <p:ph idx="1"/>
          </p:nvPr>
        </p:nvSpPr>
        <p:spPr/>
        <p:txBody>
          <a:bodyPr/>
          <a:lstStyle/>
          <a:p>
            <a:r>
              <a:rPr lang="en-US" altLang="zh-CN"/>
              <a:t>RocketMQ</a:t>
            </a:r>
            <a:r>
              <a:rPr lang="zh-CN" altLang="zh-CN"/>
              <a:t>是由阿里推出的一款分布式、队列模型的开源消息中间</a:t>
            </a:r>
            <a:r>
              <a:rPr lang="zh-CN" altLang="zh-CN" smtClean="0"/>
              <a:t>件，</a:t>
            </a:r>
            <a:r>
              <a:rPr lang="zh-CN" altLang="zh-CN"/>
              <a:t>同时在阿里巴巴内部经历了十年的双十一大促活动的洗礼中依然可以保证较高处理性能与较好的稳定性。现在已经交由</a:t>
            </a:r>
            <a:r>
              <a:rPr lang="en-US" altLang="zh-CN"/>
              <a:t>Apache</a:t>
            </a:r>
            <a:r>
              <a:rPr lang="zh-CN" altLang="zh-CN"/>
              <a:t>负责维护，并且于</a:t>
            </a:r>
            <a:r>
              <a:rPr lang="en-US" altLang="zh-CN"/>
              <a:t>2017</a:t>
            </a:r>
            <a:r>
              <a:rPr lang="zh-CN" altLang="zh-CN"/>
              <a:t>年</a:t>
            </a:r>
            <a:r>
              <a:rPr lang="en-US" altLang="zh-CN"/>
              <a:t>09</a:t>
            </a:r>
            <a:r>
              <a:rPr lang="zh-CN" altLang="zh-CN"/>
              <a:t>月</a:t>
            </a:r>
            <a:r>
              <a:rPr lang="en-US" altLang="zh-CN"/>
              <a:t>25</a:t>
            </a:r>
            <a:r>
              <a:rPr lang="zh-CN" altLang="zh-CN"/>
              <a:t>日成为</a:t>
            </a:r>
            <a:r>
              <a:rPr lang="en-US" altLang="zh-CN"/>
              <a:t>Apache</a:t>
            </a:r>
            <a:r>
              <a:rPr lang="zh-CN" altLang="zh-CN"/>
              <a:t>的顶级项目。</a:t>
            </a:r>
            <a:endParaRPr lang="zh-CN" altLang="en-US"/>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18" y="2157940"/>
            <a:ext cx="10947552" cy="256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64640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a:t>
            </a:r>
            <a:r>
              <a:rPr lang="zh-CN" altLang="en-US"/>
              <a:t>集群方案一：多</a:t>
            </a:r>
            <a:r>
              <a:rPr lang="en-US" altLang="zh-CN"/>
              <a:t>Master</a:t>
            </a:r>
            <a:r>
              <a:rPr lang="zh-CN" altLang="en-US"/>
              <a:t>模式</a:t>
            </a:r>
          </a:p>
        </p:txBody>
      </p:sp>
      <p:sp>
        <p:nvSpPr>
          <p:cNvPr id="3" name="内容占位符 2"/>
          <p:cNvSpPr>
            <a:spLocks noGrp="1"/>
          </p:cNvSpPr>
          <p:nvPr>
            <p:ph idx="1"/>
          </p:nvPr>
        </p:nvSpPr>
        <p:spPr/>
        <p:txBody>
          <a:bodyPr/>
          <a:lstStyle/>
          <a:p>
            <a:r>
              <a:rPr lang="zh-CN" altLang="zh-CN"/>
              <a:t>每一个</a:t>
            </a:r>
            <a:r>
              <a:rPr lang="en-US" altLang="zh-CN"/>
              <a:t>Broker</a:t>
            </a:r>
            <a:r>
              <a:rPr lang="zh-CN" altLang="zh-CN"/>
              <a:t>分片为单一</a:t>
            </a:r>
            <a:r>
              <a:rPr lang="en-US" altLang="zh-CN"/>
              <a:t>Master</a:t>
            </a:r>
            <a:r>
              <a:rPr lang="zh-CN" altLang="zh-CN"/>
              <a:t>节点，在一个</a:t>
            </a:r>
            <a:r>
              <a:rPr lang="en-US" altLang="zh-CN"/>
              <a:t>Broker</a:t>
            </a:r>
            <a:r>
              <a:rPr lang="zh-CN" altLang="zh-CN"/>
              <a:t>集群中由若干个</a:t>
            </a:r>
            <a:r>
              <a:rPr lang="en-US" altLang="zh-CN"/>
              <a:t>Master</a:t>
            </a:r>
            <a:r>
              <a:rPr lang="zh-CN" altLang="zh-CN"/>
              <a:t>组成存储分</a:t>
            </a:r>
            <a:r>
              <a:rPr lang="zh-CN" altLang="zh-CN" smtClean="0"/>
              <a:t>片。</a:t>
            </a:r>
            <a:r>
              <a:rPr lang="zh-CN" altLang="zh-CN"/>
              <a:t>采用此种集群设计方案时，对于服务运维较为方便，同时也可以得到较好的性能，但是当某一个</a:t>
            </a:r>
            <a:r>
              <a:rPr lang="en-US" altLang="zh-CN"/>
              <a:t>Broker</a:t>
            </a:r>
            <a:r>
              <a:rPr lang="zh-CN" altLang="zh-CN"/>
              <a:t>节点宕机后，在该节点中未被消费的消息在恢复前将无法被消费。</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964" y="2319472"/>
            <a:ext cx="5197206" cy="317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03864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a:t>
            </a:r>
            <a:r>
              <a:rPr lang="zh-CN" altLang="en-US"/>
              <a:t>集群方案二：多</a:t>
            </a:r>
            <a:r>
              <a:rPr lang="en-US" altLang="zh-CN"/>
              <a:t>Master-Slave</a:t>
            </a:r>
            <a:r>
              <a:rPr lang="zh-CN" altLang="en-US"/>
              <a:t>异步复制模式</a:t>
            </a:r>
          </a:p>
        </p:txBody>
      </p:sp>
      <p:sp>
        <p:nvSpPr>
          <p:cNvPr id="3" name="内容占位符 2"/>
          <p:cNvSpPr>
            <a:spLocks noGrp="1"/>
          </p:cNvSpPr>
          <p:nvPr>
            <p:ph idx="1"/>
          </p:nvPr>
        </p:nvSpPr>
        <p:spPr/>
        <p:txBody>
          <a:bodyPr/>
          <a:lstStyle/>
          <a:p>
            <a:r>
              <a:rPr lang="zh-CN" altLang="zh-CN"/>
              <a:t>在</a:t>
            </a:r>
            <a:r>
              <a:rPr lang="en-US" altLang="zh-CN"/>
              <a:t>Broker</a:t>
            </a:r>
            <a:r>
              <a:rPr lang="zh-CN" altLang="zh-CN"/>
              <a:t>分片节点中，每一个</a:t>
            </a:r>
            <a:r>
              <a:rPr lang="en-US" altLang="zh-CN"/>
              <a:t>Master</a:t>
            </a:r>
            <a:r>
              <a:rPr lang="zh-CN" altLang="zh-CN"/>
              <a:t>配置有一个</a:t>
            </a:r>
            <a:r>
              <a:rPr lang="en-US" altLang="zh-CN"/>
              <a:t>Slave</a:t>
            </a:r>
            <a:r>
              <a:rPr lang="zh-CN" altLang="zh-CN"/>
              <a:t>集群对，在进行数据同步时，由</a:t>
            </a:r>
            <a:r>
              <a:rPr lang="en-US" altLang="zh-CN"/>
              <a:t>Master</a:t>
            </a:r>
            <a:r>
              <a:rPr lang="zh-CN" altLang="zh-CN"/>
              <a:t>向</a:t>
            </a:r>
            <a:r>
              <a:rPr lang="en-US" altLang="zh-CN"/>
              <a:t>Slave</a:t>
            </a:r>
            <a:r>
              <a:rPr lang="zh-CN" altLang="zh-CN"/>
              <a:t>发出一个异步数据的复制方</a:t>
            </a:r>
            <a:r>
              <a:rPr lang="zh-CN" altLang="zh-CN" smtClean="0"/>
              <a:t>式，</a:t>
            </a:r>
            <a:r>
              <a:rPr lang="zh-CN" altLang="zh-CN"/>
              <a:t>此种方案有短暂的数据延迟出现（毫秒级延迟）。如果其中一个</a:t>
            </a:r>
            <a:r>
              <a:rPr lang="en-US" altLang="zh-CN"/>
              <a:t>Master</a:t>
            </a:r>
            <a:r>
              <a:rPr lang="zh-CN" altLang="zh-CN"/>
              <a:t>出现问题后，可以自动的切换到</a:t>
            </a:r>
            <a:r>
              <a:rPr lang="en-US" altLang="zh-CN"/>
              <a:t>Slave</a:t>
            </a:r>
            <a:r>
              <a:rPr lang="zh-CN" altLang="zh-CN"/>
              <a:t>进行消费处理（</a:t>
            </a:r>
            <a:r>
              <a:rPr lang="en-US" altLang="zh-CN"/>
              <a:t>Slave</a:t>
            </a:r>
            <a:r>
              <a:rPr lang="zh-CN" altLang="zh-CN"/>
              <a:t>无法自动切换为</a:t>
            </a:r>
            <a:r>
              <a:rPr lang="en-US" altLang="zh-CN"/>
              <a:t>Master</a:t>
            </a:r>
            <a:r>
              <a:rPr lang="zh-CN" altLang="zh-CN"/>
              <a:t>），消息的可靠性较高，性能与方案相同。</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9366" y="2447333"/>
            <a:ext cx="4632191" cy="387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7187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a:t>
            </a:r>
            <a:r>
              <a:rPr lang="zh-CN" altLang="en-US"/>
              <a:t>集群方案三：多</a:t>
            </a:r>
            <a:r>
              <a:rPr lang="en-US" altLang="zh-CN"/>
              <a:t>Master-Slave</a:t>
            </a:r>
            <a:r>
              <a:rPr lang="zh-CN" altLang="en-US"/>
              <a:t>同步写入模式</a:t>
            </a:r>
          </a:p>
        </p:txBody>
      </p:sp>
      <p:sp>
        <p:nvSpPr>
          <p:cNvPr id="3" name="内容占位符 2"/>
          <p:cNvSpPr>
            <a:spLocks noGrp="1"/>
          </p:cNvSpPr>
          <p:nvPr>
            <p:ph idx="1"/>
          </p:nvPr>
        </p:nvSpPr>
        <p:spPr/>
        <p:txBody>
          <a:bodyPr/>
          <a:lstStyle/>
          <a:p>
            <a:r>
              <a:rPr lang="zh-CN" altLang="en-US"/>
              <a:t>每一个</a:t>
            </a:r>
            <a:r>
              <a:rPr lang="en-US" altLang="zh-CN"/>
              <a:t>Broker</a:t>
            </a:r>
            <a:r>
              <a:rPr lang="zh-CN" altLang="en-US"/>
              <a:t>分片节点中都存在有一个</a:t>
            </a:r>
            <a:r>
              <a:rPr lang="en-US" altLang="zh-CN"/>
              <a:t>Master-Slave</a:t>
            </a:r>
            <a:r>
              <a:rPr lang="zh-CN" altLang="en-US"/>
              <a:t>集群对，在数据写入时会同时向</a:t>
            </a:r>
            <a:r>
              <a:rPr lang="en-US" altLang="zh-CN"/>
              <a:t>Master</a:t>
            </a:r>
            <a:r>
              <a:rPr lang="zh-CN" altLang="en-US"/>
              <a:t>和</a:t>
            </a:r>
            <a:r>
              <a:rPr lang="en-US" altLang="zh-CN"/>
              <a:t>Slave</a:t>
            </a:r>
            <a:r>
              <a:rPr lang="zh-CN" altLang="en-US"/>
              <a:t>同步写入，只有全部写成功后才返回写入成功的信</a:t>
            </a:r>
            <a:r>
              <a:rPr lang="zh-CN" altLang="en-US" smtClean="0"/>
              <a:t>息，</a:t>
            </a:r>
            <a:r>
              <a:rPr lang="zh-CN" altLang="en-US"/>
              <a:t>这样可以保证数据的可用性，但是在</a:t>
            </a:r>
            <a:r>
              <a:rPr lang="en-US" altLang="zh-CN"/>
              <a:t>Master</a:t>
            </a:r>
            <a:r>
              <a:rPr lang="zh-CN" altLang="en-US"/>
              <a:t>节点宕机后，</a:t>
            </a:r>
            <a:r>
              <a:rPr lang="en-US" altLang="zh-CN"/>
              <a:t>Slave</a:t>
            </a:r>
            <a:r>
              <a:rPr lang="zh-CN" altLang="en-US"/>
              <a:t>无法自动切换为</a:t>
            </a:r>
            <a:r>
              <a:rPr lang="en-US" altLang="zh-CN"/>
              <a:t>Master</a:t>
            </a:r>
            <a:r>
              <a:rPr lang="zh-CN" altLang="en-US"/>
              <a:t>。</a:t>
            </a:r>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136" y="2086998"/>
            <a:ext cx="5224328" cy="434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395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a:t>
            </a:r>
            <a:r>
              <a:rPr lang="zh-CN" altLang="en-US"/>
              <a:t>集群方案四：</a:t>
            </a:r>
            <a:r>
              <a:rPr lang="en-US" altLang="zh-CN"/>
              <a:t>DLedger</a:t>
            </a:r>
            <a:r>
              <a:rPr lang="zh-CN" altLang="en-US"/>
              <a:t>（多副本）模式</a:t>
            </a:r>
          </a:p>
        </p:txBody>
      </p:sp>
      <p:sp>
        <p:nvSpPr>
          <p:cNvPr id="3" name="内容占位符 2"/>
          <p:cNvSpPr>
            <a:spLocks noGrp="1"/>
          </p:cNvSpPr>
          <p:nvPr>
            <p:ph idx="1"/>
          </p:nvPr>
        </p:nvSpPr>
        <p:spPr/>
        <p:txBody>
          <a:bodyPr/>
          <a:lstStyle/>
          <a:p>
            <a:r>
              <a:rPr lang="zh-CN" altLang="en-US"/>
              <a:t>利用多</a:t>
            </a:r>
            <a:r>
              <a:rPr lang="en-US" altLang="zh-CN"/>
              <a:t>Master-Slave</a:t>
            </a:r>
            <a:r>
              <a:rPr lang="zh-CN" altLang="en-US"/>
              <a:t>对的形式实现的</a:t>
            </a:r>
            <a:r>
              <a:rPr lang="en-US" altLang="zh-CN"/>
              <a:t>Broker</a:t>
            </a:r>
            <a:r>
              <a:rPr lang="zh-CN" altLang="en-US"/>
              <a:t>集群，虽然可以解决</a:t>
            </a:r>
            <a:r>
              <a:rPr lang="en-US" altLang="zh-CN"/>
              <a:t>Master</a:t>
            </a:r>
            <a:r>
              <a:rPr lang="zh-CN" altLang="en-US"/>
              <a:t>宕机所带来的消息消费问题，但是却无法解决</a:t>
            </a:r>
            <a:r>
              <a:rPr lang="en-US" altLang="zh-CN"/>
              <a:t>Slave</a:t>
            </a:r>
            <a:r>
              <a:rPr lang="zh-CN" altLang="en-US"/>
              <a:t>自动切换为</a:t>
            </a:r>
            <a:r>
              <a:rPr lang="en-US" altLang="zh-CN"/>
              <a:t>Master</a:t>
            </a:r>
            <a:r>
              <a:rPr lang="zh-CN" altLang="en-US"/>
              <a:t>的问题，一旦出现故障都需要运维人员进行手工切换，并且还需要进行集群的重启，这样的实现模式是非常繁琐的。在</a:t>
            </a:r>
            <a:r>
              <a:rPr lang="en-US" altLang="zh-CN"/>
              <a:t>RocketMQ 4.5</a:t>
            </a:r>
            <a:r>
              <a:rPr lang="zh-CN" altLang="en-US"/>
              <a:t>以后提供了</a:t>
            </a:r>
            <a:r>
              <a:rPr lang="en-US" altLang="zh-CN"/>
              <a:t>DLedger</a:t>
            </a:r>
            <a:r>
              <a:rPr lang="zh-CN" altLang="en-US"/>
              <a:t>集群架构，要求在一个</a:t>
            </a:r>
            <a:r>
              <a:rPr lang="en-US" altLang="zh-CN"/>
              <a:t>Broker</a:t>
            </a:r>
            <a:r>
              <a:rPr lang="zh-CN" altLang="en-US"/>
              <a:t>集群中至少要提供有三个</a:t>
            </a:r>
            <a:r>
              <a:rPr lang="en-US" altLang="zh-CN"/>
              <a:t>Broker</a:t>
            </a:r>
            <a:r>
              <a:rPr lang="zh-CN" altLang="en-US"/>
              <a:t>集群分片，每一个集群分片由一个</a:t>
            </a:r>
            <a:r>
              <a:rPr lang="en-US" altLang="zh-CN"/>
              <a:t>Master</a:t>
            </a:r>
            <a:r>
              <a:rPr lang="zh-CN" altLang="en-US"/>
              <a:t>和两个</a:t>
            </a:r>
            <a:r>
              <a:rPr lang="en-US" altLang="zh-CN"/>
              <a:t>Slave</a:t>
            </a:r>
            <a:r>
              <a:rPr lang="zh-CN" altLang="en-US"/>
              <a:t>所组成，架构如</a:t>
            </a:r>
            <a:r>
              <a:rPr lang="zh-CN" altLang="en-US" smtClean="0"/>
              <a:t>图所</a:t>
            </a:r>
            <a:r>
              <a:rPr lang="zh-CN" altLang="en-US"/>
              <a:t>示，一旦某一个</a:t>
            </a:r>
            <a:r>
              <a:rPr lang="en-US" altLang="zh-CN"/>
              <a:t>Master</a:t>
            </a:r>
            <a:r>
              <a:rPr lang="zh-CN" altLang="en-US"/>
              <a:t>节点宕机，</a:t>
            </a:r>
            <a:r>
              <a:rPr lang="en-US" altLang="zh-CN"/>
              <a:t>DLedger</a:t>
            </a:r>
            <a:r>
              <a:rPr lang="zh-CN" altLang="en-US"/>
              <a:t>会自动从剩下的两个</a:t>
            </a:r>
            <a:r>
              <a:rPr lang="en-US" altLang="zh-CN"/>
              <a:t>Slave</a:t>
            </a:r>
            <a:r>
              <a:rPr lang="zh-CN" altLang="en-US"/>
              <a:t>选举出一个新的</a:t>
            </a:r>
            <a:r>
              <a:rPr lang="en-US" altLang="zh-CN"/>
              <a:t>Master</a:t>
            </a:r>
            <a:r>
              <a:rPr lang="zh-CN" altLang="en-US"/>
              <a:t>继续对外提供服务。</a:t>
            </a:r>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8200" y="3244509"/>
            <a:ext cx="8633883" cy="348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395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RocketMQ</a:t>
            </a:r>
            <a:r>
              <a:rPr lang="zh-CN" altLang="zh-CN"/>
              <a:t>集群主机</a:t>
            </a:r>
            <a:endParaRPr lang="zh-CN" altLang="en-US"/>
          </a:p>
        </p:txBody>
      </p:sp>
      <p:graphicFrame>
        <p:nvGraphicFramePr>
          <p:cNvPr id="4" name="表格 3"/>
          <p:cNvGraphicFramePr>
            <a:graphicFrameLocks noGrp="1"/>
          </p:cNvGraphicFramePr>
          <p:nvPr>
            <p:extLst/>
          </p:nvPr>
        </p:nvGraphicFramePr>
        <p:xfrm>
          <a:off x="288660" y="883603"/>
          <a:ext cx="11293739" cy="4060932"/>
        </p:xfrm>
        <a:graphic>
          <a:graphicData uri="http://schemas.openxmlformats.org/drawingml/2006/table">
            <a:tbl>
              <a:tblPr firstRow="1" firstCol="1" lastRow="1" lastCol="1" bandRow="1" bandCol="1">
                <a:tableStyleId>{5940675A-B579-460E-94D1-54222C63F5DA}</a:tableStyleId>
              </a:tblPr>
              <a:tblGrid>
                <a:gridCol w="677624">
                  <a:extLst>
                    <a:ext uri="{9D8B030D-6E8A-4147-A177-3AD203B41FA5}">
                      <a16:colId xmlns:a16="http://schemas.microsoft.com/office/drawing/2014/main" val="3116482740"/>
                    </a:ext>
                  </a:extLst>
                </a:gridCol>
                <a:gridCol w="2698609">
                  <a:extLst>
                    <a:ext uri="{9D8B030D-6E8A-4147-A177-3AD203B41FA5}">
                      <a16:colId xmlns:a16="http://schemas.microsoft.com/office/drawing/2014/main" val="3525740147"/>
                    </a:ext>
                  </a:extLst>
                </a:gridCol>
                <a:gridCol w="1854551">
                  <a:extLst>
                    <a:ext uri="{9D8B030D-6E8A-4147-A177-3AD203B41FA5}">
                      <a16:colId xmlns:a16="http://schemas.microsoft.com/office/drawing/2014/main" val="407873091"/>
                    </a:ext>
                  </a:extLst>
                </a:gridCol>
                <a:gridCol w="6062955">
                  <a:extLst>
                    <a:ext uri="{9D8B030D-6E8A-4147-A177-3AD203B41FA5}">
                      <a16:colId xmlns:a16="http://schemas.microsoft.com/office/drawing/2014/main" val="3760721865"/>
                    </a:ext>
                  </a:extLst>
                </a:gridCol>
              </a:tblGrid>
              <a:tr h="338411">
                <a:tc>
                  <a:txBody>
                    <a:bodyPr/>
                    <a:lstStyle/>
                    <a:p>
                      <a:pPr algn="ctr">
                        <a:spcAft>
                          <a:spcPts val="0"/>
                        </a:spcAft>
                      </a:pPr>
                      <a:r>
                        <a:rPr lang="en-US" sz="1200" b="1" kern="100">
                          <a:effectLst/>
                        </a:rPr>
                        <a:t>No.</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主机名称</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b="1" kern="100">
                          <a:effectLst/>
                        </a:rPr>
                        <a:t>IP</a:t>
                      </a:r>
                      <a:r>
                        <a:rPr lang="zh-CN" sz="1200" b="1" kern="100">
                          <a:effectLst/>
                        </a:rPr>
                        <a:t>地址</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描述</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64768660"/>
                  </a:ext>
                </a:extLst>
              </a:tr>
              <a:tr h="338411">
                <a:tc>
                  <a:txBody>
                    <a:bodyPr/>
                    <a:lstStyle/>
                    <a:p>
                      <a:pPr algn="ctr">
                        <a:spcAft>
                          <a:spcPts val="0"/>
                        </a:spcAft>
                      </a:pPr>
                      <a:r>
                        <a:rPr lang="en-US" sz="1200" kern="100">
                          <a:effectLst/>
                        </a:rPr>
                        <a:t>01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nameserver-cluster-a</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192.168.190.176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独立的</a:t>
                      </a:r>
                      <a:r>
                        <a:rPr lang="en-US" sz="1200" kern="100">
                          <a:effectLst/>
                        </a:rPr>
                        <a:t>NameServer</a:t>
                      </a:r>
                      <a:r>
                        <a:rPr lang="zh-CN" sz="1200" kern="100">
                          <a:effectLst/>
                        </a:rPr>
                        <a:t>进程，保存</a:t>
                      </a:r>
                      <a:r>
                        <a:rPr lang="en-US" sz="1200" kern="100">
                          <a:effectLst/>
                        </a:rPr>
                        <a:t>Broker</a:t>
                      </a:r>
                      <a:r>
                        <a:rPr lang="zh-CN" sz="1200" kern="100">
                          <a:effectLst/>
                        </a:rPr>
                        <a:t>路由信息</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42796210"/>
                  </a:ext>
                </a:extLst>
              </a:tr>
              <a:tr h="338411">
                <a:tc>
                  <a:txBody>
                    <a:bodyPr/>
                    <a:lstStyle/>
                    <a:p>
                      <a:pPr algn="ctr">
                        <a:spcAft>
                          <a:spcPts val="0"/>
                        </a:spcAft>
                      </a:pPr>
                      <a:r>
                        <a:rPr lang="en-US" sz="1200" kern="100">
                          <a:effectLst/>
                        </a:rPr>
                        <a:t>02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nameserver-cluster-b</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192.168.190.177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独立的</a:t>
                      </a:r>
                      <a:r>
                        <a:rPr lang="en-US" sz="1200" kern="100">
                          <a:effectLst/>
                        </a:rPr>
                        <a:t>NameServer</a:t>
                      </a:r>
                      <a:r>
                        <a:rPr lang="zh-CN" sz="1200" kern="100">
                          <a:effectLst/>
                        </a:rPr>
                        <a:t>进程，保存</a:t>
                      </a:r>
                      <a:r>
                        <a:rPr lang="en-US" sz="1200" kern="100">
                          <a:effectLst/>
                        </a:rPr>
                        <a:t>Broker</a:t>
                      </a:r>
                      <a:r>
                        <a:rPr lang="zh-CN" sz="1200" kern="100">
                          <a:effectLst/>
                        </a:rPr>
                        <a:t>路由信息</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73863597"/>
                  </a:ext>
                </a:extLst>
              </a:tr>
              <a:tr h="338411">
                <a:tc>
                  <a:txBody>
                    <a:bodyPr/>
                    <a:lstStyle/>
                    <a:p>
                      <a:pPr algn="ctr">
                        <a:spcAft>
                          <a:spcPts val="0"/>
                        </a:spcAft>
                      </a:pPr>
                      <a:r>
                        <a:rPr lang="en-US" sz="1200" kern="100">
                          <a:effectLst/>
                        </a:rPr>
                        <a:t>03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broker-cluster-a-node-1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192.168.190.180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Broker</a:t>
                      </a:r>
                      <a:r>
                        <a:rPr lang="zh-CN" sz="1200" kern="100">
                          <a:effectLst/>
                        </a:rPr>
                        <a:t>进程，某一分片的</a:t>
                      </a:r>
                      <a:r>
                        <a:rPr lang="en-US" sz="1200" kern="100">
                          <a:effectLst/>
                        </a:rPr>
                        <a:t>Master</a:t>
                      </a:r>
                      <a:r>
                        <a:rPr lang="zh-CN" sz="1200" kern="100">
                          <a:effectLst/>
                        </a:rPr>
                        <a:t>节点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17944729"/>
                  </a:ext>
                </a:extLst>
              </a:tr>
              <a:tr h="338411">
                <a:tc>
                  <a:txBody>
                    <a:bodyPr/>
                    <a:lstStyle/>
                    <a:p>
                      <a:pPr algn="ctr">
                        <a:spcAft>
                          <a:spcPts val="0"/>
                        </a:spcAft>
                      </a:pPr>
                      <a:r>
                        <a:rPr lang="en-US" sz="1200" kern="100">
                          <a:effectLst/>
                        </a:rPr>
                        <a:t>04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broker-cluster-a-node-2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192.168.190.181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Broker</a:t>
                      </a:r>
                      <a:r>
                        <a:rPr lang="zh-CN" sz="1200" kern="100">
                          <a:effectLst/>
                        </a:rPr>
                        <a:t>进程，某一分片的</a:t>
                      </a:r>
                      <a:r>
                        <a:rPr lang="en-US" sz="1200" kern="100">
                          <a:effectLst/>
                        </a:rPr>
                        <a:t>Slave</a:t>
                      </a:r>
                      <a:r>
                        <a:rPr lang="zh-CN" sz="1200" kern="100">
                          <a:effectLst/>
                        </a:rPr>
                        <a:t>节点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73906465"/>
                  </a:ext>
                </a:extLst>
              </a:tr>
              <a:tr h="338411">
                <a:tc>
                  <a:txBody>
                    <a:bodyPr/>
                    <a:lstStyle/>
                    <a:p>
                      <a:pPr algn="ctr">
                        <a:spcAft>
                          <a:spcPts val="0"/>
                        </a:spcAft>
                      </a:pPr>
                      <a:r>
                        <a:rPr lang="en-US" sz="1200" kern="100">
                          <a:effectLst/>
                        </a:rPr>
                        <a:t>05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broker-cluster-a-node-3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192.168.190.182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Broker</a:t>
                      </a:r>
                      <a:r>
                        <a:rPr lang="zh-CN" sz="1200" kern="100">
                          <a:effectLst/>
                        </a:rPr>
                        <a:t>进程，某一分片的</a:t>
                      </a:r>
                      <a:r>
                        <a:rPr lang="en-US" sz="1200" kern="100">
                          <a:effectLst/>
                        </a:rPr>
                        <a:t>Slave</a:t>
                      </a:r>
                      <a:r>
                        <a:rPr lang="zh-CN" sz="1200" kern="100">
                          <a:effectLst/>
                        </a:rPr>
                        <a:t>节点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32079738"/>
                  </a:ext>
                </a:extLst>
              </a:tr>
              <a:tr h="338411">
                <a:tc>
                  <a:txBody>
                    <a:bodyPr/>
                    <a:lstStyle/>
                    <a:p>
                      <a:pPr algn="ctr">
                        <a:spcAft>
                          <a:spcPts val="0"/>
                        </a:spcAft>
                      </a:pPr>
                      <a:r>
                        <a:rPr lang="en-US" sz="1200" kern="100">
                          <a:effectLst/>
                        </a:rPr>
                        <a:t>06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broker-cluster-b-node-1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192.168.190.183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Broker</a:t>
                      </a:r>
                      <a:r>
                        <a:rPr lang="zh-CN" sz="1200" kern="100">
                          <a:effectLst/>
                        </a:rPr>
                        <a:t>进程，某一分片的</a:t>
                      </a:r>
                      <a:r>
                        <a:rPr lang="en-US" sz="1200" kern="100">
                          <a:effectLst/>
                        </a:rPr>
                        <a:t>Master</a:t>
                      </a:r>
                      <a:r>
                        <a:rPr lang="zh-CN" sz="1200" kern="100">
                          <a:effectLst/>
                        </a:rPr>
                        <a:t>节点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31956528"/>
                  </a:ext>
                </a:extLst>
              </a:tr>
              <a:tr h="338411">
                <a:tc>
                  <a:txBody>
                    <a:bodyPr/>
                    <a:lstStyle/>
                    <a:p>
                      <a:pPr algn="ctr">
                        <a:spcAft>
                          <a:spcPts val="0"/>
                        </a:spcAft>
                      </a:pPr>
                      <a:r>
                        <a:rPr lang="en-US" sz="1200" kern="100">
                          <a:effectLst/>
                        </a:rPr>
                        <a:t>07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broker-cluster-b-node-2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192.168.190.184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Broker</a:t>
                      </a:r>
                      <a:r>
                        <a:rPr lang="zh-CN" sz="1200" kern="100">
                          <a:effectLst/>
                        </a:rPr>
                        <a:t>进程，某一分片的</a:t>
                      </a:r>
                      <a:r>
                        <a:rPr lang="en-US" sz="1200" kern="100">
                          <a:effectLst/>
                        </a:rPr>
                        <a:t>Slave</a:t>
                      </a:r>
                      <a:r>
                        <a:rPr lang="zh-CN" sz="1200" kern="100">
                          <a:effectLst/>
                        </a:rPr>
                        <a:t>节点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69896058"/>
                  </a:ext>
                </a:extLst>
              </a:tr>
              <a:tr h="338411">
                <a:tc>
                  <a:txBody>
                    <a:bodyPr/>
                    <a:lstStyle/>
                    <a:p>
                      <a:pPr algn="ctr">
                        <a:spcAft>
                          <a:spcPts val="0"/>
                        </a:spcAft>
                      </a:pPr>
                      <a:r>
                        <a:rPr lang="en-US" sz="1200" kern="100">
                          <a:effectLst/>
                        </a:rPr>
                        <a:t>08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broker-cluster-b-node-3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192.168.190.185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Broker</a:t>
                      </a:r>
                      <a:r>
                        <a:rPr lang="zh-CN" sz="1200" kern="100">
                          <a:effectLst/>
                        </a:rPr>
                        <a:t>进程，某一分片的</a:t>
                      </a:r>
                      <a:r>
                        <a:rPr lang="en-US" sz="1200" kern="100">
                          <a:effectLst/>
                        </a:rPr>
                        <a:t>Slave</a:t>
                      </a:r>
                      <a:r>
                        <a:rPr lang="zh-CN" sz="1200" kern="100">
                          <a:effectLst/>
                        </a:rPr>
                        <a:t>节点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31014500"/>
                  </a:ext>
                </a:extLst>
              </a:tr>
              <a:tr h="338411">
                <a:tc>
                  <a:txBody>
                    <a:bodyPr/>
                    <a:lstStyle/>
                    <a:p>
                      <a:pPr algn="ctr">
                        <a:spcAft>
                          <a:spcPts val="0"/>
                        </a:spcAft>
                      </a:pPr>
                      <a:r>
                        <a:rPr lang="en-US" sz="1200" kern="100">
                          <a:effectLst/>
                        </a:rPr>
                        <a:t>09</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broker-cluster-c-node-1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192.168.190.186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Broker</a:t>
                      </a:r>
                      <a:r>
                        <a:rPr lang="zh-CN" sz="1200" kern="100">
                          <a:effectLst/>
                        </a:rPr>
                        <a:t>进程，某一分片的</a:t>
                      </a:r>
                      <a:r>
                        <a:rPr lang="en-US" sz="1200" kern="100">
                          <a:effectLst/>
                        </a:rPr>
                        <a:t>Master</a:t>
                      </a:r>
                      <a:r>
                        <a:rPr lang="zh-CN" sz="1200" kern="100">
                          <a:effectLst/>
                        </a:rPr>
                        <a:t>节点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78107603"/>
                  </a:ext>
                </a:extLst>
              </a:tr>
              <a:tr h="338411">
                <a:tc>
                  <a:txBody>
                    <a:bodyPr/>
                    <a:lstStyle/>
                    <a:p>
                      <a:pPr algn="ctr">
                        <a:spcAft>
                          <a:spcPts val="0"/>
                        </a:spcAft>
                      </a:pPr>
                      <a:r>
                        <a:rPr lang="en-US" sz="1200" kern="100">
                          <a:effectLst/>
                        </a:rPr>
                        <a:t>10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broker-cluster-c-node-2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192.168.190.187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Broker</a:t>
                      </a:r>
                      <a:r>
                        <a:rPr lang="zh-CN" sz="1200" kern="100">
                          <a:effectLst/>
                        </a:rPr>
                        <a:t>进程，某一分片的</a:t>
                      </a:r>
                      <a:r>
                        <a:rPr lang="en-US" sz="1200" kern="100">
                          <a:effectLst/>
                        </a:rPr>
                        <a:t>Slave</a:t>
                      </a:r>
                      <a:r>
                        <a:rPr lang="zh-CN" sz="1200" kern="100">
                          <a:effectLst/>
                        </a:rPr>
                        <a:t>节点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1025250"/>
                  </a:ext>
                </a:extLst>
              </a:tr>
              <a:tr h="338411">
                <a:tc>
                  <a:txBody>
                    <a:bodyPr/>
                    <a:lstStyle/>
                    <a:p>
                      <a:pPr algn="ctr">
                        <a:spcAft>
                          <a:spcPts val="0"/>
                        </a:spcAft>
                      </a:pPr>
                      <a:r>
                        <a:rPr lang="en-US" sz="1200" kern="100">
                          <a:effectLst/>
                        </a:rPr>
                        <a:t>11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broker-cluster-c-node-3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kern="100">
                          <a:effectLst/>
                        </a:rPr>
                        <a:t>192.168.190.188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Broker</a:t>
                      </a:r>
                      <a:r>
                        <a:rPr lang="zh-CN" sz="1200" kern="100">
                          <a:effectLst/>
                        </a:rPr>
                        <a:t>进程，某一分片的</a:t>
                      </a:r>
                      <a:r>
                        <a:rPr lang="en-US" sz="1200" kern="100">
                          <a:effectLst/>
                        </a:rPr>
                        <a:t>Slave</a:t>
                      </a:r>
                      <a:r>
                        <a:rPr lang="zh-CN" sz="1200" kern="100">
                          <a:effectLst/>
                        </a:rPr>
                        <a:t>节点</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77580024"/>
                  </a:ext>
                </a:extLst>
              </a:tr>
            </a:tbl>
          </a:graphicData>
        </a:graphic>
      </p:graphicFrame>
    </p:spTree>
    <p:extLst>
      <p:ext uri="{BB962C8B-B14F-4D97-AF65-F5344CB8AC3E}">
        <p14:creationId xmlns:p14="http://schemas.microsoft.com/office/powerpoint/2010/main" val="42795462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连接</a:t>
            </a:r>
            <a:r>
              <a:rPr lang="en-US" altLang="zh-CN"/>
              <a:t>NameServer</a:t>
            </a:r>
            <a:r>
              <a:rPr lang="zh-CN" altLang="zh-CN"/>
              <a:t>集群</a:t>
            </a:r>
            <a:endParaRPr lang="zh-CN" altLang="en-US"/>
          </a:p>
        </p:txBody>
      </p:sp>
      <p:sp>
        <p:nvSpPr>
          <p:cNvPr id="3" name="内容占位符 2"/>
          <p:cNvSpPr>
            <a:spLocks noGrp="1"/>
          </p:cNvSpPr>
          <p:nvPr>
            <p:ph idx="1"/>
          </p:nvPr>
        </p:nvSpPr>
        <p:spPr/>
        <p:txBody>
          <a:bodyPr/>
          <a:lstStyle/>
          <a:p>
            <a:r>
              <a:rPr lang="en-US" altLang="zh-CN"/>
              <a:t>NameServer</a:t>
            </a:r>
            <a:r>
              <a:rPr lang="zh-CN" altLang="zh-CN"/>
              <a:t>是</a:t>
            </a:r>
            <a:r>
              <a:rPr lang="en-US" altLang="zh-CN"/>
              <a:t>RocketMQ</a:t>
            </a:r>
            <a:r>
              <a:rPr lang="zh-CN" altLang="zh-CN"/>
              <a:t>之中的核心组件，其完整的保留了每一个主题对应的</a:t>
            </a:r>
            <a:r>
              <a:rPr lang="en-US" altLang="zh-CN"/>
              <a:t>Broker</a:t>
            </a:r>
            <a:r>
              <a:rPr lang="zh-CN" altLang="zh-CN"/>
              <a:t>路由信息。在</a:t>
            </a:r>
            <a:r>
              <a:rPr lang="en-US" altLang="zh-CN"/>
              <a:t>RocketMQ</a:t>
            </a:r>
            <a:r>
              <a:rPr lang="zh-CN" altLang="zh-CN"/>
              <a:t>中为了防止单一</a:t>
            </a:r>
            <a:r>
              <a:rPr lang="en-US" altLang="zh-CN"/>
              <a:t>NameServer</a:t>
            </a:r>
            <a:r>
              <a:rPr lang="zh-CN" altLang="zh-CN"/>
              <a:t>宕机所带来的服务集群瘫痪，一般会配置若干个</a:t>
            </a:r>
            <a:r>
              <a:rPr lang="en-US" altLang="zh-CN"/>
              <a:t>NameServer</a:t>
            </a:r>
            <a:r>
              <a:rPr lang="zh-CN" altLang="zh-CN"/>
              <a:t>节点，考虑到路由数据存储的性能问题，每一个</a:t>
            </a:r>
            <a:r>
              <a:rPr lang="en-US" altLang="zh-CN"/>
              <a:t>NameServer</a:t>
            </a:r>
            <a:r>
              <a:rPr lang="zh-CN" altLang="zh-CN"/>
              <a:t>彼此独立，并且会保存有相同的路由数据。在客户端连接集群时，一般都会将</a:t>
            </a:r>
            <a:r>
              <a:rPr lang="en-US" altLang="zh-CN"/>
              <a:t>NameServer</a:t>
            </a:r>
            <a:r>
              <a:rPr lang="zh-CN" altLang="zh-CN"/>
              <a:t>所有的节点地址全部进行定义（不同地址之间使用“</a:t>
            </a:r>
            <a:r>
              <a:rPr lang="en-US" altLang="zh-CN"/>
              <a:t>;</a:t>
            </a:r>
            <a:r>
              <a:rPr lang="zh-CN" altLang="zh-CN"/>
              <a:t>”进行分割），这样当某一个</a:t>
            </a:r>
            <a:r>
              <a:rPr lang="en-US" altLang="zh-CN"/>
              <a:t>NameServer</a:t>
            </a:r>
            <a:r>
              <a:rPr lang="zh-CN" altLang="zh-CN"/>
              <a:t>发生故障时，可以自动切换到其他的</a:t>
            </a:r>
            <a:r>
              <a:rPr lang="en-US" altLang="zh-CN"/>
              <a:t>NameServer</a:t>
            </a:r>
            <a:r>
              <a:rPr lang="zh-CN" altLang="zh-CN"/>
              <a:t>之中</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88" y="3075516"/>
            <a:ext cx="11578612" cy="13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5124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服务配置步骤</a:t>
            </a:r>
            <a:endParaRPr lang="zh-CN" altLang="en-US"/>
          </a:p>
        </p:txBody>
      </p:sp>
      <p:sp>
        <p:nvSpPr>
          <p:cNvPr id="3" name="内容占位符 2"/>
          <p:cNvSpPr>
            <a:spLocks noGrp="1"/>
          </p:cNvSpPr>
          <p:nvPr>
            <p:ph idx="1"/>
          </p:nvPr>
        </p:nvSpPr>
        <p:spPr/>
        <p:txBody>
          <a:bodyPr/>
          <a:lstStyle/>
          <a:p>
            <a:r>
              <a:rPr lang="en-US" altLang="zh-CN" smtClean="0"/>
              <a:t>1</a:t>
            </a:r>
            <a:r>
              <a:rPr lang="zh-CN" altLang="en-US" smtClean="0"/>
              <a:t>、解压缩：</a:t>
            </a:r>
            <a:r>
              <a:rPr lang="en-US" altLang="zh-CN"/>
              <a:t>unzip /var/ftp/rocketmq-all-4.9.0-bin-release.zip -d /usr/local</a:t>
            </a:r>
            <a:r>
              <a:rPr lang="en-US" altLang="zh-CN" smtClean="0"/>
              <a:t>/</a:t>
            </a:r>
            <a:r>
              <a:rPr lang="zh-CN" altLang="en-US" smtClean="0"/>
              <a:t>；</a:t>
            </a:r>
            <a:endParaRPr lang="en-US" altLang="zh-CN" smtClean="0"/>
          </a:p>
          <a:p>
            <a:r>
              <a:rPr lang="en-US" altLang="zh-CN" smtClean="0"/>
              <a:t>2</a:t>
            </a:r>
            <a:r>
              <a:rPr lang="zh-CN" altLang="en-US" smtClean="0"/>
              <a:t>、目录更名：</a:t>
            </a:r>
            <a:r>
              <a:rPr lang="en-US" altLang="zh-CN"/>
              <a:t>mv /usr/local/rocketmq-all-4.9.0-bin-release/ /</a:t>
            </a:r>
            <a:r>
              <a:rPr lang="en-US" altLang="zh-CN" smtClean="0"/>
              <a:t>usr/local/rocketmq</a:t>
            </a:r>
            <a:r>
              <a:rPr lang="zh-CN" altLang="en-US" smtClean="0"/>
              <a:t>；</a:t>
            </a:r>
            <a:endParaRPr lang="en-US" altLang="zh-CN" smtClean="0"/>
          </a:p>
          <a:p>
            <a:r>
              <a:rPr lang="en-US" altLang="zh-CN" smtClean="0"/>
              <a:t>3</a:t>
            </a:r>
            <a:r>
              <a:rPr lang="zh-CN" altLang="en-US" smtClean="0"/>
              <a:t>、创建存储目录：</a:t>
            </a:r>
            <a:r>
              <a:rPr lang="en-US" altLang="zh-CN"/>
              <a:t>mkdir /</a:t>
            </a:r>
            <a:r>
              <a:rPr lang="en-US" altLang="zh-CN" smtClean="0"/>
              <a:t>usr/local/rocketmq/logs</a:t>
            </a:r>
            <a:r>
              <a:rPr lang="zh-CN" altLang="en-US" smtClean="0"/>
              <a:t>；</a:t>
            </a:r>
            <a:endParaRPr lang="en-US" altLang="zh-CN" smtClean="0"/>
          </a:p>
          <a:p>
            <a:r>
              <a:rPr lang="en-US" altLang="zh-CN" smtClean="0"/>
              <a:t>4</a:t>
            </a:r>
            <a:r>
              <a:rPr lang="zh-CN" altLang="en-US" smtClean="0"/>
              <a:t>、修改配置文件：</a:t>
            </a:r>
            <a:r>
              <a:rPr lang="en-US" altLang="zh-CN"/>
              <a:t>vi /</a:t>
            </a:r>
            <a:r>
              <a:rPr lang="en-US" altLang="zh-CN" smtClean="0"/>
              <a:t>usr/local/rocketmq/bin/runserver.sh</a:t>
            </a:r>
          </a:p>
          <a:p>
            <a:pPr lvl="1"/>
            <a:r>
              <a:rPr lang="en-US" altLang="zh-CN" smtClean="0"/>
              <a:t>JVM</a:t>
            </a:r>
            <a:r>
              <a:rPr lang="zh-CN" altLang="en-US" smtClean="0"/>
              <a:t>参数：</a:t>
            </a:r>
            <a:r>
              <a:rPr lang="en-US" altLang="zh-CN"/>
              <a:t>JAVA_OPT="${JAVA_OPT} -server -Xms1g -Xmx1g -Xmn1g -XX:MetaspaceSize=128m -XX:MaxMetaspaceSize=320m"</a:t>
            </a:r>
          </a:p>
          <a:p>
            <a:r>
              <a:rPr lang="en-US" altLang="zh-CN" smtClean="0"/>
              <a:t>5</a:t>
            </a:r>
            <a:r>
              <a:rPr lang="zh-CN" altLang="en-US" smtClean="0"/>
              <a:t>、配置拷贝：</a:t>
            </a:r>
            <a:r>
              <a:rPr lang="en-US" altLang="zh-CN"/>
              <a:t>scp -r /usr/local/rocketmq nameserver-cluster-b:/usr/local</a:t>
            </a:r>
            <a:r>
              <a:rPr lang="en-US" altLang="zh-CN" smtClean="0"/>
              <a:t>/</a:t>
            </a:r>
            <a:r>
              <a:rPr lang="zh-CN" altLang="en-US" smtClean="0"/>
              <a:t>；</a:t>
            </a:r>
            <a:endParaRPr lang="en-US" altLang="zh-CN" smtClean="0"/>
          </a:p>
          <a:p>
            <a:r>
              <a:rPr lang="en-US" altLang="zh-CN" smtClean="0"/>
              <a:t>6</a:t>
            </a:r>
            <a:r>
              <a:rPr lang="zh-CN" altLang="en-US" smtClean="0"/>
              <a:t>、服务启动：</a:t>
            </a:r>
            <a:r>
              <a:rPr lang="en-US" altLang="zh-CN"/>
              <a:t>nohup /usr/local/rocketmq/bin/mqnamesrv &gt; /usr/local/rocketmq/logs/rocketmq-namesrv.log 2&gt;&amp;1 </a:t>
            </a:r>
            <a:r>
              <a:rPr lang="en-US" altLang="zh-CN" smtClean="0"/>
              <a:t>&amp;</a:t>
            </a:r>
            <a:r>
              <a:rPr lang="zh-CN" altLang="en-US" smtClean="0"/>
              <a:t>；</a:t>
            </a:r>
            <a:endParaRPr lang="en-US" altLang="zh-CN" smtClean="0"/>
          </a:p>
          <a:p>
            <a:r>
              <a:rPr lang="en-US" altLang="zh-CN" smtClean="0"/>
              <a:t>7</a:t>
            </a:r>
            <a:r>
              <a:rPr lang="zh-CN" altLang="en-US" smtClean="0"/>
              <a:t>、防火墙配置：</a:t>
            </a:r>
            <a:endParaRPr lang="en-US" altLang="zh-CN" smtClean="0"/>
          </a:p>
          <a:p>
            <a:pPr lvl="1"/>
            <a:r>
              <a:rPr lang="zh-CN" altLang="en-US"/>
              <a:t>添加访问规则</a:t>
            </a:r>
            <a:r>
              <a:rPr lang="zh-CN" altLang="en-US" smtClean="0"/>
              <a:t>：</a:t>
            </a:r>
            <a:r>
              <a:rPr lang="en-US" altLang="zh-CN" smtClean="0"/>
              <a:t>firewall-cmd </a:t>
            </a:r>
            <a:r>
              <a:rPr lang="en-US" altLang="zh-CN"/>
              <a:t>--zone=public --add-port=9876/tcp --permanent</a:t>
            </a:r>
          </a:p>
          <a:p>
            <a:pPr lvl="1"/>
            <a:r>
              <a:rPr lang="zh-CN" altLang="en-US"/>
              <a:t>配置重新加载</a:t>
            </a:r>
            <a:r>
              <a:rPr lang="zh-CN" altLang="en-US" smtClean="0"/>
              <a:t>：</a:t>
            </a:r>
            <a:r>
              <a:rPr lang="en-US" altLang="zh-CN" smtClean="0"/>
              <a:t>firewall-cmd </a:t>
            </a:r>
            <a:r>
              <a:rPr lang="en-US" altLang="zh-CN"/>
              <a:t>--reload</a:t>
            </a:r>
          </a:p>
          <a:p>
            <a:pPr lvl="1"/>
            <a:endParaRPr lang="zh-CN" altLang="en-US"/>
          </a:p>
        </p:txBody>
      </p:sp>
    </p:spTree>
    <p:extLst>
      <p:ext uri="{BB962C8B-B14F-4D97-AF65-F5344CB8AC3E}">
        <p14:creationId xmlns:p14="http://schemas.microsoft.com/office/powerpoint/2010/main" val="39583030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DLeger</a:t>
            </a:r>
            <a:r>
              <a:rPr lang="zh-CN" altLang="zh-CN"/>
              <a:t>集群模式</a:t>
            </a:r>
            <a:endParaRPr lang="zh-CN" altLang="en-US"/>
          </a:p>
        </p:txBody>
      </p:sp>
      <p:sp>
        <p:nvSpPr>
          <p:cNvPr id="3" name="内容占位符 2"/>
          <p:cNvSpPr>
            <a:spLocks noGrp="1"/>
          </p:cNvSpPr>
          <p:nvPr>
            <p:ph idx="1"/>
          </p:nvPr>
        </p:nvSpPr>
        <p:spPr/>
        <p:txBody>
          <a:bodyPr/>
          <a:lstStyle/>
          <a:p>
            <a:r>
              <a:rPr lang="zh-CN" altLang="zh-CN"/>
              <a:t>考虑到可维护性的特点，本次</a:t>
            </a:r>
            <a:r>
              <a:rPr lang="en-US" altLang="zh-CN"/>
              <a:t>Broker</a:t>
            </a:r>
            <a:r>
              <a:rPr lang="zh-CN" altLang="zh-CN"/>
              <a:t>集群采用的是</a:t>
            </a:r>
            <a:r>
              <a:rPr lang="en-US" altLang="zh-CN"/>
              <a:t>DLeger</a:t>
            </a:r>
            <a:r>
              <a:rPr lang="zh-CN" altLang="zh-CN"/>
              <a:t>多副本模式，这样就需要通过</a:t>
            </a:r>
            <a:r>
              <a:rPr lang="en-US" altLang="zh-CN"/>
              <a:t>Broker</a:t>
            </a:r>
            <a:r>
              <a:rPr lang="zh-CN" altLang="zh-CN"/>
              <a:t>配置文件的方式定义每一个</a:t>
            </a:r>
            <a:r>
              <a:rPr lang="en-US" altLang="zh-CN"/>
              <a:t>DLegerGroup</a:t>
            </a:r>
            <a:r>
              <a:rPr lang="zh-CN" altLang="zh-CN"/>
              <a:t>，在每一个</a:t>
            </a:r>
            <a:r>
              <a:rPr lang="en-US" altLang="zh-CN"/>
              <a:t>DLegerGroup</a:t>
            </a:r>
            <a:r>
              <a:rPr lang="zh-CN" altLang="zh-CN"/>
              <a:t>中必须存在有三个</a:t>
            </a:r>
            <a:r>
              <a:rPr lang="en-US" altLang="zh-CN"/>
              <a:t>Broker</a:t>
            </a:r>
            <a:r>
              <a:rPr lang="zh-CN" altLang="zh-CN"/>
              <a:t>节点，这样就需要为每一个节点设置一个</a:t>
            </a:r>
            <a:r>
              <a:rPr lang="en-US" altLang="zh-CN"/>
              <a:t>ID</a:t>
            </a:r>
            <a:r>
              <a:rPr lang="zh-CN" altLang="zh-CN"/>
              <a:t>标记，并且通过此标记来绑定与之相关的主机地址</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644" y="2219325"/>
            <a:ext cx="10045700" cy="446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7445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DLegerID</a:t>
            </a:r>
            <a:r>
              <a:rPr lang="zh-CN" altLang="en-US"/>
              <a:t>格式要求</a:t>
            </a:r>
          </a:p>
        </p:txBody>
      </p:sp>
      <p:sp>
        <p:nvSpPr>
          <p:cNvPr id="3" name="内容占位符 2"/>
          <p:cNvSpPr>
            <a:spLocks noGrp="1"/>
          </p:cNvSpPr>
          <p:nvPr>
            <p:ph idx="1"/>
          </p:nvPr>
        </p:nvSpPr>
        <p:spPr/>
        <p:txBody>
          <a:bodyPr/>
          <a:lstStyle/>
          <a:p>
            <a:r>
              <a:rPr lang="zh-CN" altLang="en-US"/>
              <a:t>在配置</a:t>
            </a:r>
            <a:r>
              <a:rPr lang="en-US" altLang="zh-CN"/>
              <a:t>DLeger</a:t>
            </a:r>
            <a:r>
              <a:rPr lang="zh-CN" altLang="en-US"/>
              <a:t>模式时，所定义的“</a:t>
            </a:r>
            <a:r>
              <a:rPr lang="en-US" altLang="zh-CN"/>
              <a:t>dLegerSelfId”</a:t>
            </a:r>
            <a:r>
              <a:rPr lang="zh-CN" altLang="en-US"/>
              <a:t>属性项的第一位可以是任意的组成，但是第二位开始必须使用数字，这一点可以参考</a:t>
            </a:r>
            <a:r>
              <a:rPr lang="en-US" altLang="zh-CN"/>
              <a:t>RocketMQ</a:t>
            </a:r>
            <a:r>
              <a:rPr lang="zh-CN" altLang="en-US"/>
              <a:t>源代码中</a:t>
            </a:r>
            <a:r>
              <a:rPr lang="en-US" altLang="zh-CN"/>
              <a:t>store</a:t>
            </a:r>
            <a:r>
              <a:rPr lang="zh-CN" altLang="en-US"/>
              <a:t>子模块提供的</a:t>
            </a:r>
            <a:r>
              <a:rPr lang="en-US" altLang="zh-CN"/>
              <a:t>DLedgerCommitLog</a:t>
            </a:r>
            <a:r>
              <a:rPr lang="zh-CN" altLang="en-US"/>
              <a:t>类</a:t>
            </a:r>
            <a:r>
              <a:rPr lang="zh-CN" altLang="en-US" smtClean="0"/>
              <a:t>。</a:t>
            </a:r>
            <a:endParaRPr lang="en-US" altLang="zh-CN" smtClean="0"/>
          </a:p>
          <a:p>
            <a:r>
              <a:rPr lang="zh-CN" altLang="zh-CN" b="1"/>
              <a:t>范例：</a:t>
            </a:r>
            <a:r>
              <a:rPr lang="zh-CN" altLang="zh-CN"/>
              <a:t>【</a:t>
            </a:r>
            <a:r>
              <a:rPr lang="en-US" altLang="zh-CN"/>
              <a:t>store</a:t>
            </a:r>
            <a:r>
              <a:rPr lang="zh-CN" altLang="zh-CN"/>
              <a:t>子模块】</a:t>
            </a:r>
            <a:r>
              <a:rPr lang="en-US" altLang="zh-CN"/>
              <a:t>DLedgerCommitLog</a:t>
            </a:r>
            <a:r>
              <a:rPr lang="zh-CN" altLang="zh-CN"/>
              <a:t>类核心定义</a:t>
            </a:r>
            <a:endParaRPr lang="zh-CN" altLang="en-US"/>
          </a:p>
        </p:txBody>
      </p:sp>
      <p:graphicFrame>
        <p:nvGraphicFramePr>
          <p:cNvPr id="4" name="表格 3"/>
          <p:cNvGraphicFramePr>
            <a:graphicFrameLocks noGrp="1"/>
          </p:cNvGraphicFramePr>
          <p:nvPr>
            <p:extLst/>
          </p:nvPr>
        </p:nvGraphicFramePr>
        <p:xfrm>
          <a:off x="348138" y="2453323"/>
          <a:ext cx="11600021" cy="1849438"/>
        </p:xfrm>
        <a:graphic>
          <a:graphicData uri="http://schemas.openxmlformats.org/drawingml/2006/table">
            <a:tbl>
              <a:tblPr firstRow="1" firstCol="1" lastRow="1" lastCol="1" bandRow="1" bandCol="1">
                <a:tableStyleId>{5940675A-B579-460E-94D1-54222C63F5DA}</a:tableStyleId>
              </a:tblPr>
              <a:tblGrid>
                <a:gridCol w="11600021">
                  <a:extLst>
                    <a:ext uri="{9D8B030D-6E8A-4147-A177-3AD203B41FA5}">
                      <a16:colId xmlns:a16="http://schemas.microsoft.com/office/drawing/2014/main" val="756543351"/>
                    </a:ext>
                  </a:extLst>
                </a:gridCol>
              </a:tblGrid>
              <a:tr h="1849438">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package org.apache.rocketmq.store.dledger;</a:t>
                      </a:r>
                      <a:br>
                        <a:rPr lang="en-US" sz="1400" kern="0">
                          <a:effectLst/>
                        </a:rPr>
                      </a:br>
                      <a:r>
                        <a:rPr lang="en-US" sz="1400" kern="0">
                          <a:effectLst/>
                        </a:rPr>
                        <a:t>public class DLedgerCommitLog extends CommitLog {</a:t>
                      </a:r>
                      <a:br>
                        <a:rPr lang="en-US" sz="1400" kern="0">
                          <a:effectLst/>
                        </a:rPr>
                      </a:br>
                      <a:r>
                        <a:rPr lang="en-US" sz="1400" kern="0">
                          <a:effectLst/>
                        </a:rPr>
                        <a:t>    public DLedgerCommitLog(final DefaultMessageStore store) { // </a:t>
                      </a:r>
                      <a:r>
                        <a:rPr lang="zh-CN" sz="1400" kern="0">
                          <a:effectLst/>
                        </a:rPr>
                        <a:t>构造方法</a:t>
                      </a:r>
                      <a:r>
                        <a:rPr lang="en-US" sz="1400" kern="0">
                          <a:effectLst/>
                        </a:rPr>
                        <a:t/>
                      </a:r>
                      <a:br>
                        <a:rPr lang="en-US" sz="1400" kern="0">
                          <a:effectLst/>
                        </a:rPr>
                      </a:br>
                      <a:r>
                        <a:rPr lang="en-US" sz="1400" kern="0">
                          <a:effectLst/>
                        </a:rPr>
                        <a:t>       // DLedger</a:t>
                      </a:r>
                      <a:r>
                        <a:rPr lang="zh-CN" sz="1400" kern="0">
                          <a:effectLst/>
                        </a:rPr>
                        <a:t>的相关配置项注入，代码略</a:t>
                      </a:r>
                      <a:r>
                        <a:rPr lang="en-US" sz="1400" kern="0">
                          <a:effectLst/>
                        </a:rPr>
                        <a:t>...</a:t>
                      </a:r>
                      <a:br>
                        <a:rPr lang="en-US" sz="1400" kern="0">
                          <a:effectLst/>
                        </a:rPr>
                      </a:br>
                      <a:r>
                        <a:rPr lang="en-US" sz="1400" kern="0">
                          <a:effectLst/>
                        </a:rPr>
                        <a:t>        id = Integer.valueOf(dLedgerConfig.getSelfId()</a:t>
                      </a:r>
                      <a:endParaRPr lang="zh-CN" sz="14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100">
                          <a:effectLst/>
                        </a:rPr>
                        <a:t>		</a:t>
                      </a:r>
                      <a:r>
                        <a:rPr lang="en-US" sz="1400" kern="0">
                          <a:effectLst/>
                        </a:rPr>
                        <a:t>.substring(1)) + 1; </a:t>
                      </a:r>
                      <a:r>
                        <a:rPr lang="en-US" sz="1400" kern="100">
                          <a:effectLst/>
                        </a:rPr>
                        <a:t>	</a:t>
                      </a:r>
                      <a:r>
                        <a:rPr lang="en-US" sz="1400" kern="0">
                          <a:effectLst/>
                        </a:rPr>
                        <a:t>// </a:t>
                      </a:r>
                      <a:r>
                        <a:rPr lang="zh-CN" sz="1400" kern="0">
                          <a:effectLst/>
                        </a:rPr>
                        <a:t>第</a:t>
                      </a:r>
                      <a:r>
                        <a:rPr lang="en-US" sz="1400" kern="0">
                          <a:effectLst/>
                        </a:rPr>
                        <a:t>2</a:t>
                      </a:r>
                      <a:r>
                        <a:rPr lang="zh-CN" sz="1400" kern="0">
                          <a:effectLst/>
                        </a:rPr>
                        <a:t>位开始转为数字</a:t>
                      </a:r>
                      <a:r>
                        <a:rPr lang="en-US" sz="1400" kern="0">
                          <a:effectLst/>
                        </a:rPr>
                        <a:t/>
                      </a:r>
                      <a:br>
                        <a:rPr lang="en-US" sz="1400" kern="0">
                          <a:effectLst/>
                        </a:rPr>
                      </a:br>
                      <a:r>
                        <a:rPr lang="en-US" sz="1400" kern="0">
                          <a:effectLst/>
                        </a:rPr>
                        <a:t>    }</a:t>
                      </a:r>
                      <a:endParaRPr lang="zh-CN" sz="14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11775907"/>
                  </a:ext>
                </a:extLst>
              </a:tr>
            </a:tbl>
          </a:graphicData>
        </a:graphic>
      </p:graphicFrame>
    </p:spTree>
    <p:extLst>
      <p:ext uri="{BB962C8B-B14F-4D97-AF65-F5344CB8AC3E}">
        <p14:creationId xmlns:p14="http://schemas.microsoft.com/office/powerpoint/2010/main" val="18253387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服务配置步骤</a:t>
            </a:r>
            <a:endParaRPr lang="zh-CN" altLang="en-US"/>
          </a:p>
        </p:txBody>
      </p:sp>
      <p:sp>
        <p:nvSpPr>
          <p:cNvPr id="3" name="内容占位符 2"/>
          <p:cNvSpPr>
            <a:spLocks noGrp="1"/>
          </p:cNvSpPr>
          <p:nvPr>
            <p:ph idx="1"/>
          </p:nvPr>
        </p:nvSpPr>
        <p:spPr/>
        <p:txBody>
          <a:bodyPr/>
          <a:lstStyle/>
          <a:p>
            <a:r>
              <a:rPr lang="en-US" altLang="zh-CN" smtClean="0"/>
              <a:t>1</a:t>
            </a:r>
            <a:r>
              <a:rPr lang="zh-CN" altLang="en-US" smtClean="0"/>
              <a:t>、创建存储目录：</a:t>
            </a:r>
            <a:r>
              <a:rPr lang="en-US" altLang="zh-CN"/>
              <a:t>mkdir -p /</a:t>
            </a:r>
            <a:r>
              <a:rPr lang="en-US" altLang="zh-CN" smtClean="0"/>
              <a:t>usr/data/rocketmq/store/commitlog</a:t>
            </a:r>
            <a:r>
              <a:rPr lang="zh-CN" altLang="en-US" smtClean="0"/>
              <a:t>；</a:t>
            </a:r>
            <a:endParaRPr lang="en-US" altLang="zh-CN" smtClean="0"/>
          </a:p>
          <a:p>
            <a:r>
              <a:rPr lang="en-US" altLang="zh-CN" smtClean="0"/>
              <a:t>2</a:t>
            </a:r>
            <a:r>
              <a:rPr lang="zh-CN" altLang="en-US" smtClean="0"/>
              <a:t>、组件解压缩：</a:t>
            </a:r>
            <a:r>
              <a:rPr lang="en-US" altLang="zh-CN"/>
              <a:t>unzip /var/ftp/rocketmq-all-4.9.0-bin-release.zip -d /usr/local</a:t>
            </a:r>
            <a:r>
              <a:rPr lang="en-US" altLang="zh-CN" smtClean="0"/>
              <a:t>/</a:t>
            </a:r>
            <a:r>
              <a:rPr lang="zh-CN" altLang="en-US" smtClean="0"/>
              <a:t>；</a:t>
            </a:r>
            <a:endParaRPr lang="en-US" altLang="zh-CN" smtClean="0"/>
          </a:p>
          <a:p>
            <a:r>
              <a:rPr lang="en-US" altLang="zh-CN" smtClean="0"/>
              <a:t>3</a:t>
            </a:r>
            <a:r>
              <a:rPr lang="zh-CN" altLang="en-US" smtClean="0"/>
              <a:t>、目录更名：</a:t>
            </a:r>
            <a:r>
              <a:rPr lang="en-US" altLang="zh-CN"/>
              <a:t>mv /usr/local/rocketmq-all-4.9.0-bin-release/ /</a:t>
            </a:r>
            <a:r>
              <a:rPr lang="en-US" altLang="zh-CN" smtClean="0"/>
              <a:t>usr/local/rocketmq</a:t>
            </a:r>
            <a:r>
              <a:rPr lang="zh-CN" altLang="en-US" smtClean="0"/>
              <a:t>；</a:t>
            </a:r>
            <a:endParaRPr lang="en-US" altLang="zh-CN" smtClean="0"/>
          </a:p>
          <a:p>
            <a:r>
              <a:rPr lang="en-US" altLang="zh-CN" smtClean="0"/>
              <a:t>4</a:t>
            </a:r>
            <a:r>
              <a:rPr lang="zh-CN" altLang="en-US" smtClean="0"/>
              <a:t>、创建存储目录：</a:t>
            </a:r>
            <a:r>
              <a:rPr lang="en-US" altLang="zh-CN"/>
              <a:t>mkdir -p /</a:t>
            </a:r>
            <a:r>
              <a:rPr lang="en-US" altLang="zh-CN" smtClean="0"/>
              <a:t>usr/local/rocketmq/logs</a:t>
            </a:r>
            <a:r>
              <a:rPr lang="zh-CN" altLang="en-US" smtClean="0"/>
              <a:t>；</a:t>
            </a:r>
            <a:endParaRPr lang="en-US" altLang="zh-CN" smtClean="0"/>
          </a:p>
          <a:p>
            <a:r>
              <a:rPr lang="en-US" altLang="zh-CN" smtClean="0"/>
              <a:t>5</a:t>
            </a:r>
            <a:r>
              <a:rPr lang="zh-CN" altLang="en-US" smtClean="0"/>
              <a:t>、调整内存参数：</a:t>
            </a:r>
            <a:endParaRPr lang="en-US" altLang="zh-CN" smtClean="0"/>
          </a:p>
          <a:p>
            <a:pPr lvl="1"/>
            <a:r>
              <a:rPr lang="zh-CN" altLang="en-US"/>
              <a:t>打开配置文件：	</a:t>
            </a:r>
            <a:r>
              <a:rPr lang="en-US" altLang="zh-CN"/>
              <a:t>vi /usr/local/rocketmq/bin/runbroker.sh</a:t>
            </a:r>
          </a:p>
          <a:p>
            <a:pPr lvl="1"/>
            <a:r>
              <a:rPr lang="zh-CN" altLang="en-US"/>
              <a:t>修改</a:t>
            </a:r>
            <a:r>
              <a:rPr lang="en-US" altLang="zh-CN"/>
              <a:t>JVM</a:t>
            </a:r>
            <a:r>
              <a:rPr lang="zh-CN" altLang="en-US"/>
              <a:t>参数：	</a:t>
            </a:r>
            <a:r>
              <a:rPr lang="en-US" altLang="zh-CN"/>
              <a:t>JAVA_OPT="${JAVA_OPT} -server -Xms1g -Xmx1g -Xmn1g"</a:t>
            </a:r>
          </a:p>
          <a:p>
            <a:r>
              <a:rPr lang="en-US" altLang="zh-CN" smtClean="0"/>
              <a:t>6</a:t>
            </a:r>
            <a:r>
              <a:rPr lang="zh-CN" altLang="en-US" smtClean="0"/>
              <a:t>、拷贝配置文件：</a:t>
            </a:r>
            <a:r>
              <a:rPr lang="en-US" altLang="zh-CN"/>
              <a:t>cp /usr/local/rocketmq/conf/dledger/broker-n0.conf /</a:t>
            </a:r>
            <a:r>
              <a:rPr lang="en-US" altLang="zh-CN" smtClean="0"/>
              <a:t>usr/local/rocketmq/conf/dledger/broker-cluster.conf</a:t>
            </a:r>
            <a:r>
              <a:rPr lang="zh-CN" altLang="en-US" smtClean="0"/>
              <a:t>；</a:t>
            </a:r>
            <a:endParaRPr lang="en-US" altLang="zh-CN" smtClean="0"/>
          </a:p>
          <a:p>
            <a:r>
              <a:rPr lang="en-US" altLang="zh-CN" smtClean="0"/>
              <a:t>7</a:t>
            </a:r>
            <a:r>
              <a:rPr lang="zh-CN" altLang="en-US" smtClean="0"/>
              <a:t>、打开配置文件：</a:t>
            </a:r>
            <a:r>
              <a:rPr lang="en-US" altLang="zh-CN"/>
              <a:t>vi /</a:t>
            </a:r>
            <a:r>
              <a:rPr lang="en-US" altLang="zh-CN" smtClean="0"/>
              <a:t>usr/local/rocketmq/conf/dledger/broker-cluster.conf</a:t>
            </a:r>
            <a:r>
              <a:rPr lang="zh-CN" altLang="en-US" smtClean="0"/>
              <a:t>；</a:t>
            </a:r>
            <a:endParaRPr lang="en-US" altLang="zh-CN" smtClean="0"/>
          </a:p>
          <a:p>
            <a:endParaRPr lang="en-US" altLang="zh-CN"/>
          </a:p>
          <a:p>
            <a:endParaRPr lang="zh-CN" altLang="en-US"/>
          </a:p>
        </p:txBody>
      </p:sp>
    </p:spTree>
    <p:extLst>
      <p:ext uri="{BB962C8B-B14F-4D97-AF65-F5344CB8AC3E}">
        <p14:creationId xmlns:p14="http://schemas.microsoft.com/office/powerpoint/2010/main" val="31445090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下载</a:t>
            </a:r>
            <a:r>
              <a:rPr lang="en-US" altLang="zh-CN"/>
              <a:t>RocketMQ</a:t>
            </a:r>
            <a:r>
              <a:rPr lang="zh-CN" altLang="zh-CN"/>
              <a:t>部署包</a:t>
            </a:r>
            <a:endParaRPr lang="zh-CN" altLang="en-US"/>
          </a:p>
        </p:txBody>
      </p:sp>
      <p:sp>
        <p:nvSpPr>
          <p:cNvPr id="3" name="内容占位符 2"/>
          <p:cNvSpPr>
            <a:spLocks noGrp="1"/>
          </p:cNvSpPr>
          <p:nvPr>
            <p:ph idx="1"/>
          </p:nvPr>
        </p:nvSpPr>
        <p:spPr/>
        <p:txBody>
          <a:bodyPr/>
          <a:lstStyle/>
          <a:p>
            <a:r>
              <a:rPr lang="en-US" altLang="zh-CN"/>
              <a:t>RocketMQ</a:t>
            </a:r>
            <a:r>
              <a:rPr lang="zh-CN" altLang="zh-CN"/>
              <a:t>组件基于</a:t>
            </a:r>
            <a:r>
              <a:rPr lang="en-US" altLang="zh-CN"/>
              <a:t>Java</a:t>
            </a:r>
            <a:r>
              <a:rPr lang="zh-CN" altLang="zh-CN"/>
              <a:t>开发，开发者只需要直接在配置了</a:t>
            </a:r>
            <a:r>
              <a:rPr lang="en-US" altLang="zh-CN"/>
              <a:t>JDK 1.8</a:t>
            </a:r>
            <a:r>
              <a:rPr lang="zh-CN" altLang="zh-CN"/>
              <a:t>的主机上即可进行应用部署，要想获得</a:t>
            </a:r>
            <a:r>
              <a:rPr lang="en-US" altLang="zh-CN"/>
              <a:t>RocketMQ</a:t>
            </a:r>
            <a:r>
              <a:rPr lang="zh-CN" altLang="zh-CN"/>
              <a:t>的部署包，则可以直接访问“</a:t>
            </a:r>
            <a:r>
              <a:rPr lang="en-US" altLang="zh-CN"/>
              <a:t>rocketmq.apache.org</a:t>
            </a:r>
            <a:r>
              <a:rPr lang="zh-CN" altLang="zh-CN"/>
              <a:t>”路径进行下载</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648" y="2009776"/>
            <a:ext cx="11333691" cy="407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84447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broker-cluster.conf</a:t>
            </a:r>
            <a:r>
              <a:rPr lang="zh-CN" altLang="en-US"/>
              <a:t>文</a:t>
            </a:r>
            <a:r>
              <a:rPr lang="zh-CN" altLang="en-US" smtClean="0"/>
              <a:t>件配</a:t>
            </a:r>
            <a:r>
              <a:rPr lang="zh-CN" altLang="en-US"/>
              <a:t>置</a:t>
            </a:r>
          </a:p>
        </p:txBody>
      </p:sp>
      <p:graphicFrame>
        <p:nvGraphicFramePr>
          <p:cNvPr id="4" name="表格 3"/>
          <p:cNvGraphicFramePr>
            <a:graphicFrameLocks noGrp="1"/>
          </p:cNvGraphicFramePr>
          <p:nvPr>
            <p:extLst/>
          </p:nvPr>
        </p:nvGraphicFramePr>
        <p:xfrm>
          <a:off x="226683" y="910046"/>
          <a:ext cx="11701621" cy="4039716"/>
        </p:xfrm>
        <a:graphic>
          <a:graphicData uri="http://schemas.openxmlformats.org/drawingml/2006/table">
            <a:tbl>
              <a:tblPr firstRow="1" firstCol="1" lastRow="1" lastCol="1" bandRow="1" bandCol="1">
                <a:tableStyleId>{5940675A-B579-460E-94D1-54222C63F5DA}</a:tableStyleId>
              </a:tblPr>
              <a:tblGrid>
                <a:gridCol w="7246874">
                  <a:extLst>
                    <a:ext uri="{9D8B030D-6E8A-4147-A177-3AD203B41FA5}">
                      <a16:colId xmlns:a16="http://schemas.microsoft.com/office/drawing/2014/main" val="1792858282"/>
                    </a:ext>
                  </a:extLst>
                </a:gridCol>
                <a:gridCol w="4454747">
                  <a:extLst>
                    <a:ext uri="{9D8B030D-6E8A-4147-A177-3AD203B41FA5}">
                      <a16:colId xmlns:a16="http://schemas.microsoft.com/office/drawing/2014/main" val="3853929528"/>
                    </a:ext>
                  </a:extLst>
                </a:gridCol>
              </a:tblGrid>
              <a:tr h="348901">
                <a:tc>
                  <a:txBody>
                    <a:bodyPr/>
                    <a:lstStyle/>
                    <a:p>
                      <a:pPr algn="just">
                        <a:spcAft>
                          <a:spcPts val="0"/>
                        </a:spcAft>
                      </a:pPr>
                      <a:r>
                        <a:rPr lang="en-US" sz="1200" kern="100">
                          <a:effectLst/>
                        </a:rPr>
                        <a:t>brokerClusterName = YootkRocketMQCluster</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集群名称</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86595774"/>
                  </a:ext>
                </a:extLst>
              </a:tr>
              <a:tr h="348901">
                <a:tc>
                  <a:txBody>
                    <a:bodyPr/>
                    <a:lstStyle/>
                    <a:p>
                      <a:pPr algn="just">
                        <a:spcAft>
                          <a:spcPts val="0"/>
                        </a:spcAft>
                      </a:pPr>
                      <a:r>
                        <a:rPr lang="en-US" sz="1200" kern="100">
                          <a:effectLst/>
                        </a:rPr>
                        <a:t>brokerName=Yootk-A</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Broker</a:t>
                      </a:r>
                      <a:r>
                        <a:rPr lang="zh-CN" sz="1200" kern="100">
                          <a:effectLst/>
                        </a:rPr>
                        <a:t>名称</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47941778"/>
                  </a:ext>
                </a:extLst>
              </a:tr>
              <a:tr h="348901">
                <a:tc>
                  <a:txBody>
                    <a:bodyPr/>
                    <a:lstStyle/>
                    <a:p>
                      <a:pPr algn="just">
                        <a:spcAft>
                          <a:spcPts val="0"/>
                        </a:spcAft>
                      </a:pPr>
                      <a:r>
                        <a:rPr lang="en-US" sz="1200" kern="100">
                          <a:effectLst/>
                        </a:rPr>
                        <a:t>listenPort=30911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服务监听端口</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19492390"/>
                  </a:ext>
                </a:extLst>
              </a:tr>
              <a:tr h="348901">
                <a:tc>
                  <a:txBody>
                    <a:bodyPr/>
                    <a:lstStyle/>
                    <a:p>
                      <a:pPr algn="just">
                        <a:spcAft>
                          <a:spcPts val="0"/>
                        </a:spcAft>
                      </a:pPr>
                      <a:r>
                        <a:rPr lang="en-US" sz="1200" kern="100">
                          <a:effectLst/>
                        </a:rPr>
                        <a:t>namesrvAddr=nameserver-cluster-a:9876;nameserver-cluster-b:9876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NameServer</a:t>
                      </a:r>
                      <a:r>
                        <a:rPr lang="zh-CN" sz="1200" kern="100">
                          <a:effectLst/>
                        </a:rPr>
                        <a:t>列表</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37859966"/>
                  </a:ext>
                </a:extLst>
              </a:tr>
              <a:tr h="348901">
                <a:tc>
                  <a:txBody>
                    <a:bodyPr/>
                    <a:lstStyle/>
                    <a:p>
                      <a:pPr algn="just">
                        <a:spcAft>
                          <a:spcPts val="0"/>
                        </a:spcAft>
                      </a:pPr>
                      <a:r>
                        <a:rPr lang="en-US" sz="1200" kern="100">
                          <a:effectLst/>
                        </a:rPr>
                        <a:t>storePathRootDir=/usr/data/rocketmq/store/</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Broker</a:t>
                      </a:r>
                      <a:r>
                        <a:rPr lang="zh-CN" sz="1200" kern="100">
                          <a:effectLst/>
                        </a:rPr>
                        <a:t>数据存储目录</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80678355"/>
                  </a:ext>
                </a:extLst>
              </a:tr>
              <a:tr h="348901">
                <a:tc>
                  <a:txBody>
                    <a:bodyPr/>
                    <a:lstStyle/>
                    <a:p>
                      <a:pPr algn="just">
                        <a:spcAft>
                          <a:spcPts val="0"/>
                        </a:spcAft>
                      </a:pPr>
                      <a:r>
                        <a:rPr lang="en-US" sz="1200" kern="100">
                          <a:effectLst/>
                        </a:rPr>
                        <a:t>storePathCommitLog=/usr/data/rocketmq/store/commitlog</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CommitLog</a:t>
                      </a:r>
                      <a:r>
                        <a:rPr lang="zh-CN" sz="1200" kern="100">
                          <a:effectLst/>
                        </a:rPr>
                        <a:t>存储目录</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1458244"/>
                  </a:ext>
                </a:extLst>
              </a:tr>
              <a:tr h="348901">
                <a:tc>
                  <a:txBody>
                    <a:bodyPr/>
                    <a:lstStyle/>
                    <a:p>
                      <a:pPr algn="just">
                        <a:spcAft>
                          <a:spcPts val="0"/>
                        </a:spcAft>
                      </a:pPr>
                      <a:r>
                        <a:rPr lang="en-US" sz="1200" kern="100">
                          <a:effectLst/>
                        </a:rPr>
                        <a:t>enableDLegerCommitLog=true</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启用</a:t>
                      </a:r>
                      <a:r>
                        <a:rPr lang="en-US" sz="1200" kern="100">
                          <a:effectLst/>
                        </a:rPr>
                        <a:t>DLedger</a:t>
                      </a:r>
                      <a:r>
                        <a:rPr lang="zh-CN" sz="1200" kern="100">
                          <a:effectLst/>
                        </a:rPr>
                        <a:t>模式</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97949724"/>
                  </a:ext>
                </a:extLst>
              </a:tr>
              <a:tr h="348901">
                <a:tc>
                  <a:txBody>
                    <a:bodyPr/>
                    <a:lstStyle/>
                    <a:p>
                      <a:pPr algn="just">
                        <a:spcAft>
                          <a:spcPts val="0"/>
                        </a:spcAft>
                      </a:pPr>
                      <a:r>
                        <a:rPr lang="en-US" sz="1200" kern="100">
                          <a:effectLst/>
                        </a:rPr>
                        <a:t>dLegerGroup=Yootk-A</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DLedger</a:t>
                      </a:r>
                      <a:r>
                        <a:rPr lang="zh-CN" sz="1200" kern="100">
                          <a:effectLst/>
                        </a:rPr>
                        <a:t>组名称</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5359692"/>
                  </a:ext>
                </a:extLst>
              </a:tr>
              <a:tr h="550706">
                <a:tc>
                  <a:txBody>
                    <a:bodyPr/>
                    <a:lstStyle/>
                    <a:p>
                      <a:pPr algn="just">
                        <a:spcAft>
                          <a:spcPts val="0"/>
                        </a:spcAft>
                      </a:pPr>
                      <a:r>
                        <a:rPr lang="en-US" sz="1200" kern="100">
                          <a:effectLst/>
                        </a:rPr>
                        <a:t>dLegerPeers=n10-192.168.190.180:40911;</a:t>
                      </a:r>
                      <a:endParaRPr lang="zh-CN" sz="1200" kern="100">
                        <a:effectLst/>
                      </a:endParaRPr>
                    </a:p>
                    <a:p>
                      <a:pPr algn="just">
                        <a:spcAft>
                          <a:spcPts val="0"/>
                        </a:spcAft>
                      </a:pPr>
                      <a:r>
                        <a:rPr lang="en-US" sz="1200" kern="100">
                          <a:effectLst/>
                        </a:rPr>
                        <a:t>	n11-192.168.190.181:40911;n12-192.168.190.182:40911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集群节点信息，主要实现</a:t>
                      </a:r>
                      <a:r>
                        <a:rPr lang="en-US" sz="1200" kern="100">
                          <a:effectLst/>
                        </a:rPr>
                        <a:t>DLedger</a:t>
                      </a:r>
                      <a:r>
                        <a:rPr lang="zh-CN" sz="1200" kern="100">
                          <a:effectLst/>
                        </a:rPr>
                        <a:t>内部通信</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83021293"/>
                  </a:ext>
                </a:extLst>
              </a:tr>
              <a:tr h="348901">
                <a:tc>
                  <a:txBody>
                    <a:bodyPr/>
                    <a:lstStyle/>
                    <a:p>
                      <a:pPr algn="just">
                        <a:spcAft>
                          <a:spcPts val="0"/>
                        </a:spcAft>
                      </a:pPr>
                      <a:r>
                        <a:rPr lang="en-US" sz="1200" kern="100">
                          <a:effectLst/>
                        </a:rPr>
                        <a:t>dLegerSelfId=n10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节点</a:t>
                      </a:r>
                      <a:r>
                        <a:rPr lang="en-US" sz="1200" kern="100">
                          <a:effectLst/>
                        </a:rPr>
                        <a:t>ID</a:t>
                      </a:r>
                      <a:r>
                        <a:rPr lang="zh-CN" sz="1200" kern="100">
                          <a:effectLst/>
                        </a:rPr>
                        <a:t>，与</a:t>
                      </a:r>
                      <a:r>
                        <a:rPr lang="en-US" sz="1200" kern="100">
                          <a:effectLst/>
                        </a:rPr>
                        <a:t>dLegerPeers</a:t>
                      </a:r>
                      <a:r>
                        <a:rPr lang="zh-CN" sz="1200" kern="100">
                          <a:effectLst/>
                        </a:rPr>
                        <a:t>名称一致</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37527874"/>
                  </a:ext>
                </a:extLst>
              </a:tr>
              <a:tr h="348901">
                <a:tc>
                  <a:txBody>
                    <a:bodyPr/>
                    <a:lstStyle/>
                    <a:p>
                      <a:pPr algn="just">
                        <a:spcAft>
                          <a:spcPts val="0"/>
                        </a:spcAft>
                      </a:pPr>
                      <a:r>
                        <a:rPr lang="en-US" sz="1200" kern="100">
                          <a:effectLst/>
                        </a:rPr>
                        <a:t>sendMessageThreadPoolNums=16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消息发送的线程数量</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65506726"/>
                  </a:ext>
                </a:extLst>
              </a:tr>
            </a:tbl>
          </a:graphicData>
        </a:graphic>
      </p:graphicFrame>
    </p:spTree>
    <p:extLst>
      <p:ext uri="{BB962C8B-B14F-4D97-AF65-F5344CB8AC3E}">
        <p14:creationId xmlns:p14="http://schemas.microsoft.com/office/powerpoint/2010/main" val="5962072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配置拷贝</a:t>
            </a:r>
            <a:endParaRPr lang="zh-CN" altLang="en-US"/>
          </a:p>
        </p:txBody>
      </p:sp>
      <p:graphicFrame>
        <p:nvGraphicFramePr>
          <p:cNvPr id="4" name="表格 3"/>
          <p:cNvGraphicFramePr>
            <a:graphicFrameLocks noGrp="1"/>
          </p:cNvGraphicFramePr>
          <p:nvPr>
            <p:extLst/>
          </p:nvPr>
        </p:nvGraphicFramePr>
        <p:xfrm>
          <a:off x="246538" y="954719"/>
          <a:ext cx="11594941" cy="3332800"/>
        </p:xfrm>
        <a:graphic>
          <a:graphicData uri="http://schemas.openxmlformats.org/drawingml/2006/table">
            <a:tbl>
              <a:tblPr firstRow="1" firstCol="1" lastRow="1" lastCol="1" bandRow="1" bandCol="1">
                <a:tableStyleId>{5940675A-B579-460E-94D1-54222C63F5DA}</a:tableStyleId>
              </a:tblPr>
              <a:tblGrid>
                <a:gridCol w="4616750">
                  <a:extLst>
                    <a:ext uri="{9D8B030D-6E8A-4147-A177-3AD203B41FA5}">
                      <a16:colId xmlns:a16="http://schemas.microsoft.com/office/drawing/2014/main" val="2419305089"/>
                    </a:ext>
                  </a:extLst>
                </a:gridCol>
                <a:gridCol w="6978191">
                  <a:extLst>
                    <a:ext uri="{9D8B030D-6E8A-4147-A177-3AD203B41FA5}">
                      <a16:colId xmlns:a16="http://schemas.microsoft.com/office/drawing/2014/main" val="3943188018"/>
                    </a:ext>
                  </a:extLst>
                </a:gridCol>
              </a:tblGrid>
              <a:tr h="416600">
                <a:tc>
                  <a:txBody>
                    <a:bodyPr/>
                    <a:lstStyle/>
                    <a:p>
                      <a:pPr algn="just">
                        <a:spcAft>
                          <a:spcPts val="0"/>
                        </a:spcAft>
                      </a:pPr>
                      <a:r>
                        <a:rPr lang="zh-CN" sz="1400" kern="100">
                          <a:effectLst/>
                        </a:rPr>
                        <a:t>拷贝到“</a:t>
                      </a:r>
                      <a:r>
                        <a:rPr lang="en-US" sz="1400" kern="100">
                          <a:effectLst/>
                        </a:rPr>
                        <a:t>broker-cluster-a-node-2</a:t>
                      </a:r>
                      <a:r>
                        <a:rPr lang="zh-CN" sz="1400" kern="100">
                          <a:effectLst/>
                        </a:rPr>
                        <a:t>”主机：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scp -r /usr/local/rocketmq broker-cluster-a-node-2:/usr/local/</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4033753"/>
                  </a:ext>
                </a:extLst>
              </a:tr>
              <a:tr h="416600">
                <a:tc>
                  <a:txBody>
                    <a:bodyPr/>
                    <a:lstStyle/>
                    <a:p>
                      <a:pPr algn="just">
                        <a:spcAft>
                          <a:spcPts val="0"/>
                        </a:spcAft>
                      </a:pPr>
                      <a:r>
                        <a:rPr lang="zh-CN" sz="1400" kern="100">
                          <a:effectLst/>
                        </a:rPr>
                        <a:t>拷贝到“</a:t>
                      </a:r>
                      <a:r>
                        <a:rPr lang="en-US" sz="1400" kern="100">
                          <a:effectLst/>
                        </a:rPr>
                        <a:t>broker-cluster-a-node-3</a:t>
                      </a:r>
                      <a:r>
                        <a:rPr lang="zh-CN" sz="1400" kern="100">
                          <a:effectLst/>
                        </a:rPr>
                        <a:t>”主机：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scp -r /usr/local/rocketmq broker-cluster-a-node-3:/usr/local/</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58228049"/>
                  </a:ext>
                </a:extLst>
              </a:tr>
              <a:tr h="416600">
                <a:tc>
                  <a:txBody>
                    <a:bodyPr/>
                    <a:lstStyle/>
                    <a:p>
                      <a:pPr algn="just">
                        <a:spcAft>
                          <a:spcPts val="0"/>
                        </a:spcAft>
                      </a:pPr>
                      <a:r>
                        <a:rPr lang="zh-CN" sz="1400" kern="100">
                          <a:effectLst/>
                        </a:rPr>
                        <a:t>拷贝到“</a:t>
                      </a:r>
                      <a:r>
                        <a:rPr lang="en-US" sz="1400" kern="100">
                          <a:effectLst/>
                        </a:rPr>
                        <a:t>broker-cluster-b-node-1</a:t>
                      </a:r>
                      <a:r>
                        <a:rPr lang="zh-CN" sz="1400" kern="100">
                          <a:effectLst/>
                        </a:rPr>
                        <a:t>”主机：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scp -r /usr/local/rocketmq broker-cluster-b-node-1:/usr/local/</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1456607"/>
                  </a:ext>
                </a:extLst>
              </a:tr>
              <a:tr h="416600">
                <a:tc>
                  <a:txBody>
                    <a:bodyPr/>
                    <a:lstStyle/>
                    <a:p>
                      <a:pPr algn="just">
                        <a:spcAft>
                          <a:spcPts val="0"/>
                        </a:spcAft>
                      </a:pPr>
                      <a:r>
                        <a:rPr lang="zh-CN" sz="1400" kern="100">
                          <a:effectLst/>
                        </a:rPr>
                        <a:t>拷贝到“</a:t>
                      </a:r>
                      <a:r>
                        <a:rPr lang="en-US" sz="1400" kern="100">
                          <a:effectLst/>
                        </a:rPr>
                        <a:t>broker-cluster-b-node-2</a:t>
                      </a:r>
                      <a:r>
                        <a:rPr lang="zh-CN" sz="1400" kern="100">
                          <a:effectLst/>
                        </a:rPr>
                        <a:t>”主机：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scp -r /usr/local/rocketmq broker-cluster-b-node-2:/usr/local/</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49231045"/>
                  </a:ext>
                </a:extLst>
              </a:tr>
              <a:tr h="416600">
                <a:tc>
                  <a:txBody>
                    <a:bodyPr/>
                    <a:lstStyle/>
                    <a:p>
                      <a:pPr algn="just">
                        <a:spcAft>
                          <a:spcPts val="0"/>
                        </a:spcAft>
                      </a:pPr>
                      <a:r>
                        <a:rPr lang="zh-CN" sz="1400" kern="100">
                          <a:effectLst/>
                        </a:rPr>
                        <a:t>拷贝到“</a:t>
                      </a:r>
                      <a:r>
                        <a:rPr lang="en-US" sz="1400" kern="100">
                          <a:effectLst/>
                        </a:rPr>
                        <a:t>broker-cluster-b-node-3</a:t>
                      </a:r>
                      <a:r>
                        <a:rPr lang="zh-CN" sz="1400" kern="100">
                          <a:effectLst/>
                        </a:rPr>
                        <a:t>”主机：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scp -r /usr/local/rocketmq broker-cluster-b-node-3:/usr/local/</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81279482"/>
                  </a:ext>
                </a:extLst>
              </a:tr>
              <a:tr h="416600">
                <a:tc>
                  <a:txBody>
                    <a:bodyPr/>
                    <a:lstStyle/>
                    <a:p>
                      <a:pPr algn="just">
                        <a:spcAft>
                          <a:spcPts val="0"/>
                        </a:spcAft>
                      </a:pPr>
                      <a:r>
                        <a:rPr lang="zh-CN" sz="1400" kern="100">
                          <a:effectLst/>
                        </a:rPr>
                        <a:t>拷贝到“</a:t>
                      </a:r>
                      <a:r>
                        <a:rPr lang="en-US" sz="1400" kern="100">
                          <a:effectLst/>
                        </a:rPr>
                        <a:t>broker-cluster-c-node-1</a:t>
                      </a:r>
                      <a:r>
                        <a:rPr lang="zh-CN" sz="1400" kern="100">
                          <a:effectLst/>
                        </a:rPr>
                        <a:t>”主机：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scp -r /usr/local/rocketmq broker-cluster-c-node-1:/usr/local/</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40716943"/>
                  </a:ext>
                </a:extLst>
              </a:tr>
              <a:tr h="416600">
                <a:tc>
                  <a:txBody>
                    <a:bodyPr/>
                    <a:lstStyle/>
                    <a:p>
                      <a:pPr algn="just">
                        <a:spcAft>
                          <a:spcPts val="0"/>
                        </a:spcAft>
                      </a:pPr>
                      <a:r>
                        <a:rPr lang="zh-CN" sz="1400" kern="100">
                          <a:effectLst/>
                        </a:rPr>
                        <a:t>拷贝到“</a:t>
                      </a:r>
                      <a:r>
                        <a:rPr lang="en-US" sz="1400" kern="100">
                          <a:effectLst/>
                        </a:rPr>
                        <a:t>broker-cluster-c-node-2</a:t>
                      </a:r>
                      <a:r>
                        <a:rPr lang="zh-CN" sz="1400" kern="100">
                          <a:effectLst/>
                        </a:rPr>
                        <a:t>”主机：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scp -r /usr/local/rocketmq broker-cluster-c-node-2:/usr/local/</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54741941"/>
                  </a:ext>
                </a:extLst>
              </a:tr>
              <a:tr h="416600">
                <a:tc>
                  <a:txBody>
                    <a:bodyPr/>
                    <a:lstStyle/>
                    <a:p>
                      <a:pPr algn="just">
                        <a:spcAft>
                          <a:spcPts val="0"/>
                        </a:spcAft>
                      </a:pPr>
                      <a:r>
                        <a:rPr lang="zh-CN" sz="1400" kern="100">
                          <a:effectLst/>
                        </a:rPr>
                        <a:t>拷贝到“</a:t>
                      </a:r>
                      <a:r>
                        <a:rPr lang="en-US" sz="1400" kern="100">
                          <a:effectLst/>
                        </a:rPr>
                        <a:t>broker-cluster-c-node-3</a:t>
                      </a:r>
                      <a:r>
                        <a:rPr lang="zh-CN" sz="1400" kern="100">
                          <a:effectLst/>
                        </a:rPr>
                        <a:t>”主机：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scp -r /usr/local/rocketmq broker-cluster-c-node-3:/usr/local/</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29971629"/>
                  </a:ext>
                </a:extLst>
              </a:tr>
            </a:tbl>
          </a:graphicData>
        </a:graphic>
      </p:graphicFrame>
    </p:spTree>
    <p:extLst>
      <p:ext uri="{BB962C8B-B14F-4D97-AF65-F5344CB8AC3E}">
        <p14:creationId xmlns:p14="http://schemas.microsoft.com/office/powerpoint/2010/main" val="4487106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修改节点名称</a:t>
            </a:r>
            <a:endParaRPr lang="zh-CN" altLang="en-US"/>
          </a:p>
        </p:txBody>
      </p:sp>
      <p:sp>
        <p:nvSpPr>
          <p:cNvPr id="3" name="内容占位符 2"/>
          <p:cNvSpPr>
            <a:spLocks noGrp="1"/>
          </p:cNvSpPr>
          <p:nvPr>
            <p:ph idx="1"/>
          </p:nvPr>
        </p:nvSpPr>
        <p:spPr/>
        <p:txBody>
          <a:bodyPr/>
          <a:lstStyle/>
          <a:p>
            <a:r>
              <a:rPr lang="zh-CN" altLang="en-US"/>
              <a:t>修改“</a:t>
            </a:r>
            <a:r>
              <a:rPr lang="en-US" altLang="zh-CN"/>
              <a:t>broker-cluster-a-slave-1”</a:t>
            </a:r>
            <a:r>
              <a:rPr lang="zh-CN" altLang="en-US"/>
              <a:t>主机配置</a:t>
            </a:r>
            <a:r>
              <a:rPr lang="zh-CN" altLang="en-US" smtClean="0"/>
              <a:t>：</a:t>
            </a:r>
            <a:endParaRPr lang="en-US" altLang="zh-CN" smtClean="0"/>
          </a:p>
          <a:p>
            <a:pPr lvl="1"/>
            <a:r>
              <a:rPr lang="en-US" altLang="zh-CN"/>
              <a:t>brokerName=Yootk-A</a:t>
            </a:r>
          </a:p>
          <a:p>
            <a:pPr lvl="1"/>
            <a:r>
              <a:rPr lang="en-US" altLang="zh-CN"/>
              <a:t>dLegerSelfId=n11</a:t>
            </a:r>
          </a:p>
          <a:p>
            <a:r>
              <a:rPr lang="zh-CN" altLang="en-US"/>
              <a:t>修改“</a:t>
            </a:r>
            <a:r>
              <a:rPr lang="en-US" altLang="zh-CN"/>
              <a:t>broker-cluster-a-slave-2”</a:t>
            </a:r>
            <a:r>
              <a:rPr lang="zh-CN" altLang="en-US"/>
              <a:t>主机配置</a:t>
            </a:r>
            <a:r>
              <a:rPr lang="zh-CN" altLang="en-US" smtClean="0"/>
              <a:t>：</a:t>
            </a:r>
            <a:endParaRPr lang="en-US" altLang="zh-CN" smtClean="0"/>
          </a:p>
          <a:p>
            <a:pPr lvl="1"/>
            <a:r>
              <a:rPr lang="en-US" altLang="zh-CN"/>
              <a:t>brokerName=Yootk-A</a:t>
            </a:r>
          </a:p>
          <a:p>
            <a:pPr lvl="1"/>
            <a:r>
              <a:rPr lang="en-US" altLang="zh-CN"/>
              <a:t>dLegerSelfId=n12</a:t>
            </a:r>
            <a:endParaRPr lang="zh-CN" altLang="en-US"/>
          </a:p>
        </p:txBody>
      </p:sp>
    </p:spTree>
    <p:extLst>
      <p:ext uri="{BB962C8B-B14F-4D97-AF65-F5344CB8AC3E}">
        <p14:creationId xmlns:p14="http://schemas.microsoft.com/office/powerpoint/2010/main" val="33509001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broker-cluster.conf</a:t>
            </a:r>
            <a:r>
              <a:rPr lang="zh-CN" altLang="zh-CN"/>
              <a:t>配置</a:t>
            </a:r>
            <a:endParaRPr lang="zh-CN" altLang="en-US"/>
          </a:p>
        </p:txBody>
      </p:sp>
      <p:graphicFrame>
        <p:nvGraphicFramePr>
          <p:cNvPr id="4" name="表格 3"/>
          <p:cNvGraphicFramePr>
            <a:graphicFrameLocks noGrp="1"/>
          </p:cNvGraphicFramePr>
          <p:nvPr>
            <p:extLst/>
          </p:nvPr>
        </p:nvGraphicFramePr>
        <p:xfrm>
          <a:off x="200818" y="849087"/>
          <a:ext cx="11777821" cy="4937760"/>
        </p:xfrm>
        <a:graphic>
          <a:graphicData uri="http://schemas.openxmlformats.org/drawingml/2006/table">
            <a:tbl>
              <a:tblPr firstRow="1" firstCol="1" lastRow="1" lastCol="1" bandRow="1" bandCol="1">
                <a:tableStyleId>{5940675A-B579-460E-94D1-54222C63F5DA}</a:tableStyleId>
              </a:tblPr>
              <a:tblGrid>
                <a:gridCol w="4689567">
                  <a:extLst>
                    <a:ext uri="{9D8B030D-6E8A-4147-A177-3AD203B41FA5}">
                      <a16:colId xmlns:a16="http://schemas.microsoft.com/office/drawing/2014/main" val="4206290112"/>
                    </a:ext>
                  </a:extLst>
                </a:gridCol>
                <a:gridCol w="7088254">
                  <a:extLst>
                    <a:ext uri="{9D8B030D-6E8A-4147-A177-3AD203B41FA5}">
                      <a16:colId xmlns:a16="http://schemas.microsoft.com/office/drawing/2014/main" val="3156307960"/>
                    </a:ext>
                  </a:extLst>
                </a:gridCol>
              </a:tblGrid>
              <a:tr h="1608424">
                <a:tc>
                  <a:txBody>
                    <a:bodyPr/>
                    <a:lstStyle/>
                    <a:p>
                      <a:pPr algn="just">
                        <a:spcAft>
                          <a:spcPts val="0"/>
                        </a:spcAft>
                      </a:pPr>
                      <a:r>
                        <a:rPr lang="zh-CN" sz="1800" kern="100">
                          <a:effectLst/>
                        </a:rPr>
                        <a:t>修改“</a:t>
                      </a:r>
                      <a:r>
                        <a:rPr lang="en-US" sz="1800" kern="100">
                          <a:effectLst/>
                        </a:rPr>
                        <a:t>broker-cluster-b-node-1</a:t>
                      </a:r>
                      <a:r>
                        <a:rPr lang="zh-CN" sz="1800" kern="100">
                          <a:effectLst/>
                        </a:rPr>
                        <a:t>”主机配置：</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800" kern="100">
                          <a:effectLst/>
                        </a:rPr>
                        <a:t>brokerName=Yootk-B</a:t>
                      </a:r>
                      <a:endParaRPr lang="zh-CN" sz="1800" kern="100">
                        <a:effectLst/>
                      </a:endParaRPr>
                    </a:p>
                    <a:p>
                      <a:pPr algn="just">
                        <a:spcAft>
                          <a:spcPts val="0"/>
                        </a:spcAft>
                      </a:pPr>
                      <a:r>
                        <a:rPr lang="en-US" sz="1800" kern="100">
                          <a:effectLst/>
                        </a:rPr>
                        <a:t>dLegerGroup=Yootk-B</a:t>
                      </a:r>
                      <a:endParaRPr lang="zh-CN" sz="1800" kern="100">
                        <a:effectLst/>
                      </a:endParaRPr>
                    </a:p>
                    <a:p>
                      <a:pPr algn="just">
                        <a:spcAft>
                          <a:spcPts val="0"/>
                        </a:spcAft>
                      </a:pPr>
                      <a:r>
                        <a:rPr lang="en-US" sz="1800" kern="100">
                          <a:effectLst/>
                        </a:rPr>
                        <a:t>dLegerPeers=n20-192.168.190.183:40911;</a:t>
                      </a:r>
                      <a:endParaRPr lang="zh-CN" sz="1800" kern="100">
                        <a:effectLst/>
                      </a:endParaRPr>
                    </a:p>
                    <a:p>
                      <a:pPr algn="just">
                        <a:spcAft>
                          <a:spcPts val="0"/>
                        </a:spcAft>
                      </a:pPr>
                      <a:r>
                        <a:rPr lang="en-US" sz="1800" kern="100">
                          <a:effectLst/>
                        </a:rPr>
                        <a:t>		n21-192.168.190.184:40911;n22-192.168.190.185:40911</a:t>
                      </a:r>
                      <a:endParaRPr lang="zh-CN" sz="1800" kern="100">
                        <a:effectLst/>
                      </a:endParaRPr>
                    </a:p>
                    <a:p>
                      <a:pPr algn="just">
                        <a:spcAft>
                          <a:spcPts val="0"/>
                        </a:spcAft>
                      </a:pPr>
                      <a:r>
                        <a:rPr lang="en-US" sz="1800" kern="100">
                          <a:effectLst/>
                        </a:rPr>
                        <a:t>dLegerSelfId=n20</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66155294"/>
                  </a:ext>
                </a:extLst>
              </a:tr>
              <a:tr h="1608424">
                <a:tc>
                  <a:txBody>
                    <a:bodyPr/>
                    <a:lstStyle/>
                    <a:p>
                      <a:pPr algn="just">
                        <a:spcAft>
                          <a:spcPts val="0"/>
                        </a:spcAft>
                      </a:pPr>
                      <a:r>
                        <a:rPr lang="zh-CN" sz="1800" kern="100">
                          <a:effectLst/>
                        </a:rPr>
                        <a:t>修改“</a:t>
                      </a:r>
                      <a:r>
                        <a:rPr lang="en-US" sz="1800" kern="100">
                          <a:effectLst/>
                        </a:rPr>
                        <a:t>broker-cluster-b-node-2</a:t>
                      </a:r>
                      <a:r>
                        <a:rPr lang="zh-CN" sz="1800" kern="100">
                          <a:effectLst/>
                        </a:rPr>
                        <a:t>”主机配置：</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800" kern="100">
                          <a:effectLst/>
                        </a:rPr>
                        <a:t>brokerName=Yootk-B</a:t>
                      </a:r>
                      <a:endParaRPr lang="zh-CN" sz="1800" kern="100">
                        <a:effectLst/>
                      </a:endParaRPr>
                    </a:p>
                    <a:p>
                      <a:pPr algn="just">
                        <a:spcAft>
                          <a:spcPts val="0"/>
                        </a:spcAft>
                      </a:pPr>
                      <a:r>
                        <a:rPr lang="en-US" sz="1800" kern="100">
                          <a:effectLst/>
                        </a:rPr>
                        <a:t>dLegerGroup=Yootk-B</a:t>
                      </a:r>
                      <a:endParaRPr lang="zh-CN" sz="1800" kern="100">
                        <a:effectLst/>
                      </a:endParaRPr>
                    </a:p>
                    <a:p>
                      <a:pPr algn="just">
                        <a:spcAft>
                          <a:spcPts val="0"/>
                        </a:spcAft>
                      </a:pPr>
                      <a:r>
                        <a:rPr lang="en-US" sz="1800" kern="100">
                          <a:effectLst/>
                        </a:rPr>
                        <a:t>dLegerPeers=n20-192.168.190.183:40911;</a:t>
                      </a:r>
                      <a:endParaRPr lang="zh-CN" sz="1800" kern="100">
                        <a:effectLst/>
                      </a:endParaRPr>
                    </a:p>
                    <a:p>
                      <a:pPr algn="just">
                        <a:spcAft>
                          <a:spcPts val="0"/>
                        </a:spcAft>
                      </a:pPr>
                      <a:r>
                        <a:rPr lang="en-US" sz="1800" kern="100">
                          <a:effectLst/>
                        </a:rPr>
                        <a:t>		n21-192.168.190.184:40911;n22-192.168.190.185:40911</a:t>
                      </a:r>
                      <a:endParaRPr lang="zh-CN" sz="1800" kern="100">
                        <a:effectLst/>
                      </a:endParaRPr>
                    </a:p>
                    <a:p>
                      <a:pPr algn="just">
                        <a:spcAft>
                          <a:spcPts val="0"/>
                        </a:spcAft>
                      </a:pPr>
                      <a:r>
                        <a:rPr lang="en-US" sz="1800" kern="100">
                          <a:effectLst/>
                        </a:rPr>
                        <a:t>dLegerSelfId=n21</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66685566"/>
                  </a:ext>
                </a:extLst>
              </a:tr>
              <a:tr h="1608424">
                <a:tc>
                  <a:txBody>
                    <a:bodyPr/>
                    <a:lstStyle/>
                    <a:p>
                      <a:pPr algn="just">
                        <a:spcAft>
                          <a:spcPts val="0"/>
                        </a:spcAft>
                      </a:pPr>
                      <a:r>
                        <a:rPr lang="zh-CN" sz="1800" kern="100">
                          <a:effectLst/>
                        </a:rPr>
                        <a:t>修改“</a:t>
                      </a:r>
                      <a:r>
                        <a:rPr lang="en-US" sz="1800" kern="100">
                          <a:effectLst/>
                        </a:rPr>
                        <a:t>broker-cluster-b-node-3</a:t>
                      </a:r>
                      <a:r>
                        <a:rPr lang="zh-CN" sz="1800" kern="100">
                          <a:effectLst/>
                        </a:rPr>
                        <a:t>”主机配置：</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800" kern="100">
                          <a:effectLst/>
                        </a:rPr>
                        <a:t>brokerName=Yootk-B</a:t>
                      </a:r>
                      <a:endParaRPr lang="zh-CN" sz="1800" kern="100">
                        <a:effectLst/>
                      </a:endParaRPr>
                    </a:p>
                    <a:p>
                      <a:pPr algn="just">
                        <a:spcAft>
                          <a:spcPts val="0"/>
                        </a:spcAft>
                      </a:pPr>
                      <a:r>
                        <a:rPr lang="en-US" sz="1800" kern="100">
                          <a:effectLst/>
                        </a:rPr>
                        <a:t>dLegerGroup=Yootk-B</a:t>
                      </a:r>
                      <a:endParaRPr lang="zh-CN" sz="1800" kern="100">
                        <a:effectLst/>
                      </a:endParaRPr>
                    </a:p>
                    <a:p>
                      <a:pPr algn="just">
                        <a:spcAft>
                          <a:spcPts val="0"/>
                        </a:spcAft>
                      </a:pPr>
                      <a:r>
                        <a:rPr lang="en-US" sz="1800" kern="100">
                          <a:effectLst/>
                        </a:rPr>
                        <a:t>dLegerPeers=n20-192.168.190.183:40911;</a:t>
                      </a:r>
                      <a:endParaRPr lang="zh-CN" sz="1800" kern="100">
                        <a:effectLst/>
                      </a:endParaRPr>
                    </a:p>
                    <a:p>
                      <a:pPr algn="just">
                        <a:spcAft>
                          <a:spcPts val="0"/>
                        </a:spcAft>
                      </a:pPr>
                      <a:r>
                        <a:rPr lang="en-US" sz="1800" kern="100">
                          <a:effectLst/>
                        </a:rPr>
                        <a:t>		n21-192.168.190.184:40911;n22-192.168.190.185:40911</a:t>
                      </a:r>
                      <a:endParaRPr lang="zh-CN" sz="1800" kern="100">
                        <a:effectLst/>
                      </a:endParaRPr>
                    </a:p>
                    <a:p>
                      <a:pPr algn="just">
                        <a:spcAft>
                          <a:spcPts val="0"/>
                        </a:spcAft>
                      </a:pPr>
                      <a:r>
                        <a:rPr lang="en-US" sz="1800" kern="100">
                          <a:effectLst/>
                        </a:rPr>
                        <a:t>dLegerSelfId=n22</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4229964"/>
                  </a:ext>
                </a:extLst>
              </a:tr>
            </a:tbl>
          </a:graphicData>
        </a:graphic>
      </p:graphicFrame>
    </p:spTree>
    <p:extLst>
      <p:ext uri="{BB962C8B-B14F-4D97-AF65-F5344CB8AC3E}">
        <p14:creationId xmlns:p14="http://schemas.microsoft.com/office/powerpoint/2010/main" val="42727507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broker-cluster.conf</a:t>
            </a:r>
            <a:r>
              <a:rPr lang="zh-CN" altLang="zh-CN"/>
              <a:t>配置</a:t>
            </a:r>
            <a:endParaRPr lang="zh-CN" altLang="en-US"/>
          </a:p>
        </p:txBody>
      </p:sp>
      <p:graphicFrame>
        <p:nvGraphicFramePr>
          <p:cNvPr id="4" name="表格 3"/>
          <p:cNvGraphicFramePr>
            <a:graphicFrameLocks noGrp="1"/>
          </p:cNvGraphicFramePr>
          <p:nvPr>
            <p:extLst/>
          </p:nvPr>
        </p:nvGraphicFramePr>
        <p:xfrm>
          <a:off x="221138" y="909002"/>
          <a:ext cx="11655901" cy="3678237"/>
        </p:xfrm>
        <a:graphic>
          <a:graphicData uri="http://schemas.openxmlformats.org/drawingml/2006/table">
            <a:tbl>
              <a:tblPr firstRow="1" firstCol="1" lastRow="1" lastCol="1" bandRow="1" bandCol="1">
                <a:tableStyleId>{5940675A-B579-460E-94D1-54222C63F5DA}</a:tableStyleId>
              </a:tblPr>
              <a:tblGrid>
                <a:gridCol w="4641022">
                  <a:extLst>
                    <a:ext uri="{9D8B030D-6E8A-4147-A177-3AD203B41FA5}">
                      <a16:colId xmlns:a16="http://schemas.microsoft.com/office/drawing/2014/main" val="1047245617"/>
                    </a:ext>
                  </a:extLst>
                </a:gridCol>
                <a:gridCol w="7014879">
                  <a:extLst>
                    <a:ext uri="{9D8B030D-6E8A-4147-A177-3AD203B41FA5}">
                      <a16:colId xmlns:a16="http://schemas.microsoft.com/office/drawing/2014/main" val="3705701187"/>
                    </a:ext>
                  </a:extLst>
                </a:gridCol>
              </a:tblGrid>
              <a:tr h="1226079">
                <a:tc>
                  <a:txBody>
                    <a:bodyPr/>
                    <a:lstStyle/>
                    <a:p>
                      <a:pPr algn="just">
                        <a:spcAft>
                          <a:spcPts val="0"/>
                        </a:spcAft>
                      </a:pPr>
                      <a:r>
                        <a:rPr lang="zh-CN" sz="1400" kern="100">
                          <a:effectLst/>
                        </a:rPr>
                        <a:t>修改“</a:t>
                      </a:r>
                      <a:r>
                        <a:rPr lang="en-US" sz="1400" kern="100">
                          <a:effectLst/>
                        </a:rPr>
                        <a:t>broker-cluster-c-node-1</a:t>
                      </a:r>
                      <a:r>
                        <a:rPr lang="zh-CN" sz="1400" kern="100">
                          <a:effectLst/>
                        </a:rPr>
                        <a:t>”主机配置：</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brokerName=Yootk-C</a:t>
                      </a:r>
                      <a:endParaRPr lang="zh-CN" sz="1400" kern="100">
                        <a:effectLst/>
                      </a:endParaRPr>
                    </a:p>
                    <a:p>
                      <a:pPr algn="just">
                        <a:spcAft>
                          <a:spcPts val="0"/>
                        </a:spcAft>
                      </a:pPr>
                      <a:r>
                        <a:rPr lang="en-US" sz="1400" kern="100">
                          <a:effectLst/>
                        </a:rPr>
                        <a:t>dLegerGroup=Yootk-C</a:t>
                      </a:r>
                      <a:endParaRPr lang="zh-CN" sz="1400" kern="100">
                        <a:effectLst/>
                      </a:endParaRPr>
                    </a:p>
                    <a:p>
                      <a:pPr algn="just">
                        <a:spcAft>
                          <a:spcPts val="0"/>
                        </a:spcAft>
                      </a:pPr>
                      <a:r>
                        <a:rPr lang="en-US" sz="1400" kern="100">
                          <a:effectLst/>
                        </a:rPr>
                        <a:t>dLegerPeers=n30-192.168.190.186:40911;</a:t>
                      </a:r>
                      <a:endParaRPr lang="zh-CN" sz="1400" kern="100">
                        <a:effectLst/>
                      </a:endParaRPr>
                    </a:p>
                    <a:p>
                      <a:pPr algn="just">
                        <a:spcAft>
                          <a:spcPts val="0"/>
                        </a:spcAft>
                      </a:pPr>
                      <a:r>
                        <a:rPr lang="en-US" sz="1400" kern="100">
                          <a:effectLst/>
                        </a:rPr>
                        <a:t>		n31-192.168.190.187:40911;n32-192.168.190.188:40911</a:t>
                      </a:r>
                      <a:endParaRPr lang="zh-CN" sz="1400" kern="100">
                        <a:effectLst/>
                      </a:endParaRPr>
                    </a:p>
                    <a:p>
                      <a:pPr algn="just">
                        <a:spcAft>
                          <a:spcPts val="0"/>
                        </a:spcAft>
                      </a:pPr>
                      <a:r>
                        <a:rPr lang="en-US" sz="1400" kern="100">
                          <a:effectLst/>
                        </a:rPr>
                        <a:t>dLegerSelfId=n30</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97435211"/>
                  </a:ext>
                </a:extLst>
              </a:tr>
              <a:tr h="1226079">
                <a:tc>
                  <a:txBody>
                    <a:bodyPr/>
                    <a:lstStyle/>
                    <a:p>
                      <a:pPr algn="just">
                        <a:spcAft>
                          <a:spcPts val="0"/>
                        </a:spcAft>
                      </a:pPr>
                      <a:r>
                        <a:rPr lang="zh-CN" sz="1400" kern="100">
                          <a:effectLst/>
                        </a:rPr>
                        <a:t>修改“</a:t>
                      </a:r>
                      <a:r>
                        <a:rPr lang="en-US" sz="1400" kern="100">
                          <a:effectLst/>
                        </a:rPr>
                        <a:t>broker-cluster-c-node-2</a:t>
                      </a:r>
                      <a:r>
                        <a:rPr lang="zh-CN" sz="1400" kern="100">
                          <a:effectLst/>
                        </a:rPr>
                        <a:t>”主机配置：</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brokerName= Yootk-C</a:t>
                      </a:r>
                      <a:endParaRPr lang="zh-CN" sz="1400" kern="100">
                        <a:effectLst/>
                      </a:endParaRPr>
                    </a:p>
                    <a:p>
                      <a:pPr algn="just">
                        <a:spcAft>
                          <a:spcPts val="0"/>
                        </a:spcAft>
                      </a:pPr>
                      <a:r>
                        <a:rPr lang="en-US" sz="1400" kern="100">
                          <a:effectLst/>
                        </a:rPr>
                        <a:t>dLegerGroup= Yootk-C</a:t>
                      </a:r>
                      <a:endParaRPr lang="zh-CN" sz="1400" kern="100">
                        <a:effectLst/>
                      </a:endParaRPr>
                    </a:p>
                    <a:p>
                      <a:pPr algn="just">
                        <a:spcAft>
                          <a:spcPts val="0"/>
                        </a:spcAft>
                      </a:pPr>
                      <a:r>
                        <a:rPr lang="en-US" sz="1400" kern="100">
                          <a:effectLst/>
                        </a:rPr>
                        <a:t>dLegerPeers=n30-192.168.190.186:40911;</a:t>
                      </a:r>
                      <a:endParaRPr lang="zh-CN" sz="1400" kern="100">
                        <a:effectLst/>
                      </a:endParaRPr>
                    </a:p>
                    <a:p>
                      <a:pPr algn="just">
                        <a:spcAft>
                          <a:spcPts val="0"/>
                        </a:spcAft>
                      </a:pPr>
                      <a:r>
                        <a:rPr lang="en-US" sz="1400" kern="100">
                          <a:effectLst/>
                        </a:rPr>
                        <a:t>		n31-192.168.190.187:40911;n32-192.168.190.188:40911</a:t>
                      </a:r>
                      <a:endParaRPr lang="zh-CN" sz="1400" kern="100">
                        <a:effectLst/>
                      </a:endParaRPr>
                    </a:p>
                    <a:p>
                      <a:pPr algn="just">
                        <a:spcAft>
                          <a:spcPts val="0"/>
                        </a:spcAft>
                      </a:pPr>
                      <a:r>
                        <a:rPr lang="en-US" sz="1400" kern="100">
                          <a:effectLst/>
                        </a:rPr>
                        <a:t>dLegerSelfId=n31</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52252180"/>
                  </a:ext>
                </a:extLst>
              </a:tr>
              <a:tr h="1226079">
                <a:tc>
                  <a:txBody>
                    <a:bodyPr/>
                    <a:lstStyle/>
                    <a:p>
                      <a:pPr algn="just">
                        <a:spcAft>
                          <a:spcPts val="0"/>
                        </a:spcAft>
                      </a:pPr>
                      <a:r>
                        <a:rPr lang="zh-CN" sz="1400" kern="100">
                          <a:effectLst/>
                        </a:rPr>
                        <a:t>修改“</a:t>
                      </a:r>
                      <a:r>
                        <a:rPr lang="en-US" sz="1400" kern="100">
                          <a:effectLst/>
                        </a:rPr>
                        <a:t>broker-cluster-c-node-3</a:t>
                      </a:r>
                      <a:r>
                        <a:rPr lang="zh-CN" sz="1400" kern="100">
                          <a:effectLst/>
                        </a:rPr>
                        <a:t>”主机配置：</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brokerName= Yootk-C</a:t>
                      </a:r>
                      <a:endParaRPr lang="zh-CN" sz="1400" kern="100">
                        <a:effectLst/>
                      </a:endParaRPr>
                    </a:p>
                    <a:p>
                      <a:pPr algn="just">
                        <a:spcAft>
                          <a:spcPts val="0"/>
                        </a:spcAft>
                      </a:pPr>
                      <a:r>
                        <a:rPr lang="en-US" sz="1400" kern="100">
                          <a:effectLst/>
                        </a:rPr>
                        <a:t>dLegerGroup= Yootk-C</a:t>
                      </a:r>
                      <a:endParaRPr lang="zh-CN" sz="1400" kern="100">
                        <a:effectLst/>
                      </a:endParaRPr>
                    </a:p>
                    <a:p>
                      <a:pPr algn="just">
                        <a:spcAft>
                          <a:spcPts val="0"/>
                        </a:spcAft>
                      </a:pPr>
                      <a:r>
                        <a:rPr lang="en-US" sz="1400" kern="100">
                          <a:effectLst/>
                        </a:rPr>
                        <a:t>dLegerPeers=n30-192.168.190.186:40911;</a:t>
                      </a:r>
                      <a:endParaRPr lang="zh-CN" sz="1400" kern="100">
                        <a:effectLst/>
                      </a:endParaRPr>
                    </a:p>
                    <a:p>
                      <a:pPr algn="just">
                        <a:spcAft>
                          <a:spcPts val="0"/>
                        </a:spcAft>
                      </a:pPr>
                      <a:r>
                        <a:rPr lang="en-US" sz="1400" kern="100">
                          <a:effectLst/>
                        </a:rPr>
                        <a:t>		n31-192.168.190.187:40911;n32-192.168.190.188:40911</a:t>
                      </a:r>
                      <a:endParaRPr lang="zh-CN" sz="1400" kern="100">
                        <a:effectLst/>
                      </a:endParaRPr>
                    </a:p>
                    <a:p>
                      <a:pPr algn="just">
                        <a:spcAft>
                          <a:spcPts val="0"/>
                        </a:spcAft>
                      </a:pPr>
                      <a:r>
                        <a:rPr lang="en-US" sz="1400" kern="100">
                          <a:effectLst/>
                        </a:rPr>
                        <a:t>dLegerSelfId=n32</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79141354"/>
                  </a:ext>
                </a:extLst>
              </a:tr>
            </a:tbl>
          </a:graphicData>
        </a:graphic>
      </p:graphicFrame>
    </p:spTree>
    <p:extLst>
      <p:ext uri="{BB962C8B-B14F-4D97-AF65-F5344CB8AC3E}">
        <p14:creationId xmlns:p14="http://schemas.microsoft.com/office/powerpoint/2010/main" val="4122594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修改防火墙配置，添加服务端口访问权限</a:t>
            </a:r>
            <a:endParaRPr lang="zh-CN" altLang="en-US"/>
          </a:p>
        </p:txBody>
      </p:sp>
      <p:sp>
        <p:nvSpPr>
          <p:cNvPr id="3" name="内容占位符 2"/>
          <p:cNvSpPr>
            <a:spLocks noGrp="1"/>
          </p:cNvSpPr>
          <p:nvPr>
            <p:ph idx="1"/>
          </p:nvPr>
        </p:nvSpPr>
        <p:spPr/>
        <p:txBody>
          <a:bodyPr/>
          <a:lstStyle/>
          <a:p>
            <a:r>
              <a:rPr lang="en-US" altLang="zh-CN"/>
              <a:t>firewall-cmd --zone=public --add-port=30909/tcp --permanent</a:t>
            </a:r>
          </a:p>
          <a:p>
            <a:r>
              <a:rPr lang="en-US" altLang="zh-CN"/>
              <a:t>firewall-cmd --zone=public --add-port=30911/tcp --permanent</a:t>
            </a:r>
          </a:p>
          <a:p>
            <a:r>
              <a:rPr lang="en-US" altLang="zh-CN"/>
              <a:t>firewall-cmd --zone=public --add-port=40911/tcp --permanent</a:t>
            </a:r>
          </a:p>
          <a:p>
            <a:r>
              <a:rPr lang="en-US" altLang="zh-CN"/>
              <a:t>firewall-cmd --reload</a:t>
            </a:r>
          </a:p>
          <a:p>
            <a:endParaRPr lang="zh-CN" altLang="en-US"/>
          </a:p>
        </p:txBody>
      </p:sp>
    </p:spTree>
    <p:extLst>
      <p:ext uri="{BB962C8B-B14F-4D97-AF65-F5344CB8AC3E}">
        <p14:creationId xmlns:p14="http://schemas.microsoft.com/office/powerpoint/2010/main" val="29213222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启动所有</a:t>
            </a:r>
            <a:r>
              <a:rPr lang="en-US" altLang="zh-CN"/>
              <a:t>Broker</a:t>
            </a:r>
            <a:r>
              <a:rPr lang="zh-CN" altLang="zh-CN"/>
              <a:t>服务进程</a:t>
            </a:r>
            <a:endParaRPr lang="zh-CN" altLang="en-US"/>
          </a:p>
        </p:txBody>
      </p:sp>
      <p:sp>
        <p:nvSpPr>
          <p:cNvPr id="3" name="内容占位符 2"/>
          <p:cNvSpPr>
            <a:spLocks noGrp="1"/>
          </p:cNvSpPr>
          <p:nvPr>
            <p:ph idx="1"/>
          </p:nvPr>
        </p:nvSpPr>
        <p:spPr/>
        <p:txBody>
          <a:bodyPr/>
          <a:lstStyle/>
          <a:p>
            <a:r>
              <a:rPr lang="en-US" altLang="zh-CN"/>
              <a:t>nohup /usr/local/rocketmq/bin/mqbroker -c /usr/local/rocketmq/conf/dledger/broker-cluster.conf &gt; /usr/local/rocketmq/logs/rocketmq-broker.log 2&gt;&amp;1 &amp;</a:t>
            </a:r>
            <a:endParaRPr lang="zh-CN" altLang="en-US"/>
          </a:p>
        </p:txBody>
      </p:sp>
    </p:spTree>
    <p:extLst>
      <p:ext uri="{BB962C8B-B14F-4D97-AF65-F5344CB8AC3E}">
        <p14:creationId xmlns:p14="http://schemas.microsoft.com/office/powerpoint/2010/main" val="9787522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application.yml</a:t>
            </a:r>
            <a:endParaRPr lang="zh-CN" altLang="en-US"/>
          </a:p>
        </p:txBody>
      </p:sp>
      <p:sp>
        <p:nvSpPr>
          <p:cNvPr id="3" name="内容占位符 2"/>
          <p:cNvSpPr>
            <a:spLocks noGrp="1"/>
          </p:cNvSpPr>
          <p:nvPr>
            <p:ph idx="1"/>
          </p:nvPr>
        </p:nvSpPr>
        <p:spPr/>
        <p:txBody>
          <a:bodyPr/>
          <a:lstStyle/>
          <a:p>
            <a:r>
              <a:rPr lang="en-US" altLang="zh-CN"/>
              <a:t>rocketmq.config.namesrvAddr=nameserver-cluster-a:9876;nameserver-cluster-b:9876</a:t>
            </a:r>
            <a:endParaRPr lang="zh-CN" altLang="en-US"/>
          </a:p>
        </p:txBody>
      </p:sp>
      <p:pic>
        <p:nvPicPr>
          <p:cNvPr id="717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015" y="1777682"/>
            <a:ext cx="11406978" cy="434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07626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依赖配置</a:t>
            </a:r>
            <a:endParaRPr lang="zh-CN" altLang="en-US"/>
          </a:p>
        </p:txBody>
      </p:sp>
      <p:graphicFrame>
        <p:nvGraphicFramePr>
          <p:cNvPr id="4" name="表格 3"/>
          <p:cNvGraphicFramePr>
            <a:graphicFrameLocks noGrp="1"/>
          </p:cNvGraphicFramePr>
          <p:nvPr>
            <p:extLst/>
          </p:nvPr>
        </p:nvGraphicFramePr>
        <p:xfrm>
          <a:off x="218599" y="880216"/>
          <a:ext cx="11600868" cy="2002684"/>
        </p:xfrm>
        <a:graphic>
          <a:graphicData uri="http://schemas.openxmlformats.org/drawingml/2006/table">
            <a:tbl>
              <a:tblPr firstRow="1" firstCol="1" lastRow="1" lastCol="1" bandRow="1" bandCol="1">
                <a:tableStyleId>{5940675A-B579-460E-94D1-54222C63F5DA}</a:tableStyleId>
              </a:tblPr>
              <a:tblGrid>
                <a:gridCol w="11600868">
                  <a:extLst>
                    <a:ext uri="{9D8B030D-6E8A-4147-A177-3AD203B41FA5}">
                      <a16:colId xmlns:a16="http://schemas.microsoft.com/office/drawing/2014/main" val="1709551342"/>
                    </a:ext>
                  </a:extLst>
                </a:gridCol>
              </a:tblGrid>
              <a:tr h="2002684">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kern="0">
                          <a:effectLst/>
                        </a:rPr>
                        <a:t>project('rocketmq') {  </a:t>
                      </a:r>
                      <a:r>
                        <a:rPr lang="en-US" sz="1600" kern="100">
                          <a:effectLst/>
                        </a:rPr>
                        <a:t>						</a:t>
                      </a:r>
                      <a:r>
                        <a:rPr lang="en-US" sz="1600" kern="0">
                          <a:effectLst/>
                        </a:rPr>
                        <a:t>// </a:t>
                      </a:r>
                      <a:r>
                        <a:rPr lang="zh-CN" sz="1600" kern="0">
                          <a:effectLst/>
                        </a:rPr>
                        <a:t>子模块</a:t>
                      </a:r>
                      <a:r>
                        <a:rPr lang="en-US" sz="1600" kern="0">
                          <a:effectLst/>
                        </a:rPr>
                        <a:t/>
                      </a:r>
                      <a:br>
                        <a:rPr lang="en-US" sz="1600" kern="0">
                          <a:effectLst/>
                        </a:rPr>
                      </a:br>
                      <a:r>
                        <a:rPr lang="en-US" sz="1600" kern="0">
                          <a:effectLst/>
                        </a:rPr>
                        <a:t>    dependencies {</a:t>
                      </a:r>
                      <a:br>
                        <a:rPr lang="en-US" sz="1600" kern="0">
                          <a:effectLst/>
                        </a:rPr>
                      </a:br>
                      <a:r>
                        <a:rPr lang="en-US" sz="1600" kern="0">
                          <a:effectLst/>
                        </a:rPr>
                        <a:t>        implementation('org.apache.rocketmq:rocketmq-client:4.9.0') </a:t>
                      </a:r>
                      <a:r>
                        <a:rPr lang="en-US" sz="1600" kern="100">
                          <a:effectLst/>
                        </a:rPr>
                        <a:t>	</a:t>
                      </a:r>
                      <a:r>
                        <a:rPr lang="en-US" sz="1600" kern="0">
                          <a:effectLst/>
                        </a:rPr>
                        <a:t>// RocketMQ</a:t>
                      </a:r>
                      <a:r>
                        <a:rPr lang="zh-CN" sz="1600" kern="0">
                          <a:effectLst/>
                        </a:rPr>
                        <a:t>依赖</a:t>
                      </a:r>
                      <a:r>
                        <a:rPr lang="en-US" sz="1600" kern="0">
                          <a:effectLst/>
                        </a:rPr>
                        <a:t/>
                      </a:r>
                      <a:br>
                        <a:rPr lang="en-US" sz="1600" kern="0">
                          <a:effectLst/>
                        </a:rPr>
                      </a:br>
                      <a:r>
                        <a:rPr lang="en-US" sz="1600" kern="0">
                          <a:effectLst/>
                        </a:rPr>
                        <a:t>        implementation('org.apache.rocketmq:rocketmq-acl:4.9.0') </a:t>
                      </a:r>
                      <a:r>
                        <a:rPr lang="en-US" sz="1600" kern="100">
                          <a:effectLst/>
                        </a:rPr>
                        <a:t>	</a:t>
                      </a:r>
                      <a:r>
                        <a:rPr lang="en-US" sz="1600" kern="0">
                          <a:effectLst/>
                        </a:rPr>
                        <a:t>// RocketMQACL</a:t>
                      </a:r>
                      <a:r>
                        <a:rPr lang="zh-CN" sz="1600" kern="0">
                          <a:effectLst/>
                        </a:rPr>
                        <a:t>依赖</a:t>
                      </a:r>
                      <a:r>
                        <a:rPr lang="en-US" sz="1600" kern="0">
                          <a:effectLst/>
                        </a:rPr>
                        <a:t/>
                      </a:r>
                      <a:br>
                        <a:rPr lang="en-US" sz="1600" kern="0">
                          <a:effectLst/>
                        </a:rPr>
                      </a:br>
                      <a:r>
                        <a:rPr lang="en-US" sz="1600" kern="0">
                          <a:effectLst/>
                        </a:rPr>
                        <a:t>    }</a:t>
                      </a:r>
                      <a:br>
                        <a:rPr lang="en-US" sz="1600" kern="0">
                          <a:effectLst/>
                        </a:rPr>
                      </a:b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23632672"/>
                  </a:ext>
                </a:extLst>
              </a:tr>
            </a:tbl>
          </a:graphicData>
        </a:graphic>
      </p:graphicFrame>
    </p:spTree>
    <p:extLst>
      <p:ext uri="{BB962C8B-B14F-4D97-AF65-F5344CB8AC3E}">
        <p14:creationId xmlns:p14="http://schemas.microsoft.com/office/powerpoint/2010/main" val="23667907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定义消息消费者</a:t>
            </a:r>
            <a:endParaRPr lang="zh-CN" altLang="en-US"/>
          </a:p>
        </p:txBody>
      </p:sp>
      <p:graphicFrame>
        <p:nvGraphicFramePr>
          <p:cNvPr id="4" name="表格 3"/>
          <p:cNvGraphicFramePr>
            <a:graphicFrameLocks noGrp="1"/>
          </p:cNvGraphicFramePr>
          <p:nvPr>
            <p:extLst/>
          </p:nvPr>
        </p:nvGraphicFramePr>
        <p:xfrm>
          <a:off x="188966" y="849087"/>
          <a:ext cx="11749034" cy="5848046"/>
        </p:xfrm>
        <a:graphic>
          <a:graphicData uri="http://schemas.openxmlformats.org/drawingml/2006/table">
            <a:tbl>
              <a:tblPr firstRow="1" firstCol="1" lastRow="1" lastCol="1" bandRow="1" bandCol="1">
                <a:tableStyleId>{5940675A-B579-460E-94D1-54222C63F5DA}</a:tableStyleId>
              </a:tblPr>
              <a:tblGrid>
                <a:gridCol w="11749034">
                  <a:extLst>
                    <a:ext uri="{9D8B030D-6E8A-4147-A177-3AD203B41FA5}">
                      <a16:colId xmlns:a16="http://schemas.microsoft.com/office/drawing/2014/main" val="707337521"/>
                    </a:ext>
                  </a:extLst>
                </a:gridCol>
              </a:tblGrid>
              <a:tr h="5848046">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kern="0">
                          <a:effectLst/>
                        </a:rPr>
                        <a:t>package com.yootk.rocketmq;</a:t>
                      </a:r>
                      <a:br>
                        <a:rPr lang="en-US" sz="1000" kern="0">
                          <a:effectLst/>
                        </a:rPr>
                      </a:br>
                      <a:r>
                        <a:rPr lang="en-US" sz="1000" kern="0">
                          <a:effectLst/>
                        </a:rPr>
                        <a:t>public class MessageConsumer { </a:t>
                      </a:r>
                      <a:r>
                        <a:rPr lang="en-US" sz="1000" kern="100">
                          <a:effectLst/>
                        </a:rPr>
                        <a:t>				</a:t>
                      </a:r>
                      <a:r>
                        <a:rPr lang="en-US" sz="1000" kern="0">
                          <a:effectLst/>
                        </a:rPr>
                        <a:t>// </a:t>
                      </a:r>
                      <a:r>
                        <a:rPr lang="zh-CN" sz="1000" kern="0">
                          <a:effectLst/>
                        </a:rPr>
                        <a:t>李兴华高薪就业编程训练营</a:t>
                      </a:r>
                      <a:r>
                        <a:rPr lang="en-US" sz="1000" kern="0">
                          <a:effectLst/>
                        </a:rPr>
                        <a:t/>
                      </a:r>
                      <a:br>
                        <a:rPr lang="en-US" sz="1000" kern="0">
                          <a:effectLst/>
                        </a:rPr>
                      </a:br>
                      <a:r>
                        <a:rPr lang="en-US" sz="1000" kern="0">
                          <a:effectLst/>
                        </a:rPr>
                        <a:t>    public static final String NAME_SERVER_LIST = "rocketmq-server:9876";</a:t>
                      </a:r>
                      <a:br>
                        <a:rPr lang="en-US" sz="1000" kern="0">
                          <a:effectLst/>
                        </a:rPr>
                      </a:br>
                      <a:r>
                        <a:rPr lang="en-US" sz="1000" kern="0">
                          <a:effectLst/>
                        </a:rPr>
                        <a:t>    private static final String CONSUMER_GROUP = "muyan-group"; // </a:t>
                      </a:r>
                      <a:r>
                        <a:rPr lang="zh-CN" sz="1000" kern="0">
                          <a:effectLst/>
                        </a:rPr>
                        <a:t>消费组</a:t>
                      </a:r>
                      <a:r>
                        <a:rPr lang="en-US" sz="1000" kern="0">
                          <a:effectLst/>
                        </a:rPr>
                        <a:t/>
                      </a:r>
                      <a:br>
                        <a:rPr lang="en-US" sz="1000" kern="0">
                          <a:effectLst/>
                        </a:rPr>
                      </a:br>
                      <a:r>
                        <a:rPr lang="en-US" sz="1000" kern="0">
                          <a:effectLst/>
                        </a:rPr>
                        <a:t>    private static final String TOPIC = "TopicYootk";</a:t>
                      </a:r>
                      <a:r>
                        <a:rPr lang="en-US" sz="1000" kern="100">
                          <a:effectLst/>
                        </a:rPr>
                        <a:t>	</a:t>
                      </a:r>
                      <a:r>
                        <a:rPr lang="en-US" sz="1000" kern="0">
                          <a:effectLst/>
                        </a:rPr>
                        <a:t>// </a:t>
                      </a:r>
                      <a:r>
                        <a:rPr lang="zh-CN" sz="1000" kern="0">
                          <a:effectLst/>
                        </a:rPr>
                        <a:t>主题名称</a:t>
                      </a:r>
                      <a:r>
                        <a:rPr lang="en-US" sz="1000" kern="0">
                          <a:effectLst/>
                        </a:rPr>
                        <a:t/>
                      </a:r>
                      <a:br>
                        <a:rPr lang="en-US" sz="1000" kern="0">
                          <a:effectLst/>
                        </a:rPr>
                      </a:br>
                      <a:r>
                        <a:rPr lang="en-US" sz="1000" kern="0">
                          <a:effectLst/>
                        </a:rPr>
                        <a:t>    public static final String ACCESSKEY = "RocketMQMuyan"; </a:t>
                      </a:r>
                      <a:r>
                        <a:rPr lang="en-US" sz="1000" kern="100">
                          <a:effectLst/>
                        </a:rPr>
                        <a:t>	</a:t>
                      </a:r>
                      <a:r>
                        <a:rPr lang="en-US" sz="1000" kern="0">
                          <a:effectLst/>
                        </a:rPr>
                        <a:t>// </a:t>
                      </a:r>
                      <a:r>
                        <a:rPr lang="zh-CN" sz="1000" kern="0">
                          <a:effectLst/>
                        </a:rPr>
                        <a:t>用户名</a:t>
                      </a:r>
                      <a:r>
                        <a:rPr lang="en-US" sz="1000" kern="0">
                          <a:effectLst/>
                        </a:rPr>
                        <a:t/>
                      </a:r>
                      <a:br>
                        <a:rPr lang="en-US" sz="1000" kern="0">
                          <a:effectLst/>
                        </a:rPr>
                      </a:br>
                      <a:r>
                        <a:rPr lang="en-US" sz="1000" kern="0">
                          <a:effectLst/>
                        </a:rPr>
                        <a:t>    public static final String SECRETKEY = "helloyootk"; </a:t>
                      </a:r>
                      <a:r>
                        <a:rPr lang="en-US" sz="1000" kern="100">
                          <a:effectLst/>
                        </a:rPr>
                        <a:t>	</a:t>
                      </a:r>
                      <a:r>
                        <a:rPr lang="en-US" sz="1000" kern="0">
                          <a:effectLst/>
                        </a:rPr>
                        <a:t>// </a:t>
                      </a:r>
                      <a:r>
                        <a:rPr lang="zh-CN" sz="1000" kern="0">
                          <a:effectLst/>
                        </a:rPr>
                        <a:t>密码</a:t>
                      </a:r>
                      <a:r>
                        <a:rPr lang="en-US" sz="1000" kern="0">
                          <a:effectLst/>
                        </a:rPr>
                        <a:t/>
                      </a:r>
                      <a:br>
                        <a:rPr lang="en-US" sz="1000" kern="0">
                          <a:effectLst/>
                        </a:rPr>
                      </a:br>
                      <a:r>
                        <a:rPr lang="en-US" sz="1000" kern="0">
                          <a:effectLst/>
                        </a:rPr>
                        <a:t>    public static void main(String[] args) throws Exception {// </a:t>
                      </a:r>
                      <a:r>
                        <a:rPr lang="zh-CN" sz="1000" kern="0">
                          <a:effectLst/>
                        </a:rPr>
                        <a:t>沐言科技：</a:t>
                      </a:r>
                      <a:r>
                        <a:rPr lang="en-US" sz="1000" kern="0">
                          <a:effectLst/>
                        </a:rPr>
                        <a:t>www.yootk.com</a:t>
                      </a:r>
                      <a:br>
                        <a:rPr lang="en-US" sz="1000" kern="0">
                          <a:effectLst/>
                        </a:rPr>
                      </a:br>
                      <a:r>
                        <a:rPr lang="en-US" sz="1000" kern="0">
                          <a:effectLst/>
                        </a:rPr>
                        <a:t>        RPCHook clientHook = new AclClientRPCHook(</a:t>
                      </a:r>
                      <a:endParaRPr lang="zh-CN" sz="10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kern="100">
                          <a:effectLst/>
                        </a:rPr>
                        <a:t>		</a:t>
                      </a:r>
                      <a:r>
                        <a:rPr lang="en-US" sz="1000" kern="0">
                          <a:effectLst/>
                        </a:rPr>
                        <a:t>new SessionCredentials(ACCESSKEY, SECRETKEY)); </a:t>
                      </a:r>
                      <a:r>
                        <a:rPr lang="en-US" sz="1000" kern="100">
                          <a:effectLst/>
                        </a:rPr>
                        <a:t>	</a:t>
                      </a:r>
                      <a:r>
                        <a:rPr lang="en-US" sz="1000" kern="0">
                          <a:effectLst/>
                        </a:rPr>
                        <a:t>// ACL</a:t>
                      </a:r>
                      <a:r>
                        <a:rPr lang="zh-CN" sz="1000" kern="0">
                          <a:effectLst/>
                        </a:rPr>
                        <a:t>认证</a:t>
                      </a:r>
                      <a:r>
                        <a:rPr lang="en-US" sz="1000" kern="0">
                          <a:effectLst/>
                        </a:rPr>
                        <a:t/>
                      </a:r>
                      <a:br>
                        <a:rPr lang="en-US" sz="1000" kern="0">
                          <a:effectLst/>
                        </a:rPr>
                      </a:br>
                      <a:r>
                        <a:rPr lang="en-US" sz="1000" kern="0">
                          <a:effectLst/>
                        </a:rPr>
                        <a:t>        DefaultMQPushConsumer consumer = new DefaultMQPushConsumer(CONSUMER_GROUP, </a:t>
                      </a:r>
                      <a:endParaRPr lang="zh-CN" sz="10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kern="100">
                          <a:effectLst/>
                        </a:rPr>
                        <a:t>	</a:t>
                      </a:r>
                      <a:r>
                        <a:rPr lang="en-US" sz="1000" kern="0">
                          <a:effectLst/>
                        </a:rPr>
                        <a:t>clientHook, new AllocateMessageQueueAveragely());</a:t>
                      </a:r>
                      <a:r>
                        <a:rPr lang="en-US" sz="1000" kern="100">
                          <a:effectLst/>
                        </a:rPr>
                        <a:t>	</a:t>
                      </a:r>
                      <a:r>
                        <a:rPr lang="en-US" sz="1000" kern="0">
                          <a:effectLst/>
                        </a:rPr>
                        <a:t>// Push</a:t>
                      </a:r>
                      <a:r>
                        <a:rPr lang="zh-CN" sz="1000" kern="0">
                          <a:effectLst/>
                        </a:rPr>
                        <a:t>消费端</a:t>
                      </a:r>
                      <a:r>
                        <a:rPr lang="en-US" sz="1000" kern="0">
                          <a:effectLst/>
                        </a:rPr>
                        <a:t/>
                      </a:r>
                      <a:br>
                        <a:rPr lang="en-US" sz="1000" kern="0">
                          <a:effectLst/>
                        </a:rPr>
                      </a:br>
                      <a:r>
                        <a:rPr lang="en-US" sz="1000" kern="0">
                          <a:effectLst/>
                        </a:rPr>
                        <a:t>        consumer.setNamesrvAddr(NAME_SERVER_LIST); </a:t>
                      </a:r>
                      <a:r>
                        <a:rPr lang="en-US" sz="1000" kern="100">
                          <a:effectLst/>
                        </a:rPr>
                        <a:t>		</a:t>
                      </a:r>
                      <a:r>
                        <a:rPr lang="en-US" sz="1000" kern="0">
                          <a:effectLst/>
                        </a:rPr>
                        <a:t>// NameServer</a:t>
                      </a:r>
                      <a:r>
                        <a:rPr lang="zh-CN" sz="1000" kern="0">
                          <a:effectLst/>
                        </a:rPr>
                        <a:t>列表</a:t>
                      </a:r>
                      <a:r>
                        <a:rPr lang="en-US" sz="1000" kern="0">
                          <a:effectLst/>
                        </a:rPr>
                        <a:t/>
                      </a:r>
                      <a:br>
                        <a:rPr lang="en-US" sz="1000" kern="0">
                          <a:effectLst/>
                        </a:rPr>
                      </a:br>
                      <a:r>
                        <a:rPr lang="en-US" sz="1000" kern="0">
                          <a:effectLst/>
                        </a:rPr>
                        <a:t>        consumer.subscribe(TOPIC, "*"); </a:t>
                      </a:r>
                      <a:r>
                        <a:rPr lang="en-US" sz="1000" kern="100">
                          <a:effectLst/>
                        </a:rPr>
                        <a:t>			</a:t>
                      </a:r>
                      <a:r>
                        <a:rPr lang="en-US" sz="1000" kern="0">
                          <a:effectLst/>
                        </a:rPr>
                        <a:t>// </a:t>
                      </a:r>
                      <a:r>
                        <a:rPr lang="zh-CN" sz="1000" kern="0">
                          <a:effectLst/>
                        </a:rPr>
                        <a:t>匹配所有</a:t>
                      </a:r>
                      <a:r>
                        <a:rPr lang="en-US" sz="1000" kern="0">
                          <a:effectLst/>
                        </a:rPr>
                        <a:t>tag</a:t>
                      </a:r>
                      <a:br>
                        <a:rPr lang="en-US" sz="1000" kern="0">
                          <a:effectLst/>
                        </a:rPr>
                      </a:br>
                      <a:r>
                        <a:rPr lang="en-US" sz="1000" kern="0">
                          <a:effectLst/>
                        </a:rPr>
                        <a:t>        consumer.registerMessageListener(new MessageListenerConcurrently() { // </a:t>
                      </a:r>
                      <a:r>
                        <a:rPr lang="zh-CN" sz="1000" kern="0">
                          <a:effectLst/>
                        </a:rPr>
                        <a:t>消息监听</a:t>
                      </a:r>
                      <a:r>
                        <a:rPr lang="en-US" sz="1000" kern="0">
                          <a:effectLst/>
                        </a:rPr>
                        <a:t/>
                      </a:r>
                      <a:br>
                        <a:rPr lang="en-US" sz="1000" kern="0">
                          <a:effectLst/>
                        </a:rPr>
                      </a:br>
                      <a:r>
                        <a:rPr lang="en-US" sz="1000" kern="0">
                          <a:effectLst/>
                        </a:rPr>
                        <a:t>            @Override</a:t>
                      </a:r>
                      <a:br>
                        <a:rPr lang="en-US" sz="1000" kern="0">
                          <a:effectLst/>
                        </a:rPr>
                      </a:br>
                      <a:r>
                        <a:rPr lang="en-US" sz="1000" kern="0">
                          <a:effectLst/>
                        </a:rPr>
                        <a:t>            public ConsumeConcurrentlyStatus consumeMessage(List&lt;MessageExt&gt; msgs,</a:t>
                      </a:r>
                      <a:br>
                        <a:rPr lang="en-US" sz="1000" kern="0">
                          <a:effectLst/>
                        </a:rPr>
                      </a:br>
                      <a:r>
                        <a:rPr lang="en-US" sz="1000" kern="0">
                          <a:effectLst/>
                        </a:rPr>
                        <a:t>                                                            ConsumeConcurrentlyContext context) {</a:t>
                      </a:r>
                      <a:br>
                        <a:rPr lang="en-US" sz="1000" kern="0">
                          <a:effectLst/>
                        </a:rPr>
                      </a:br>
                      <a:r>
                        <a:rPr lang="en-US" sz="1000" kern="0">
                          <a:effectLst/>
                        </a:rPr>
                        <a:t>                System.out.printf("</a:t>
                      </a:r>
                      <a:r>
                        <a:rPr lang="zh-CN" sz="1000" kern="0">
                          <a:effectLst/>
                        </a:rPr>
                        <a:t>【</a:t>
                      </a:r>
                      <a:r>
                        <a:rPr lang="en-US" sz="1000" kern="0">
                          <a:effectLst/>
                        </a:rPr>
                        <a:t>%s</a:t>
                      </a:r>
                      <a:r>
                        <a:rPr lang="zh-CN" sz="1000" kern="0">
                          <a:effectLst/>
                        </a:rPr>
                        <a:t>】接收到新的消息：</a:t>
                      </a:r>
                      <a:r>
                        <a:rPr lang="en-US" sz="1000" kern="0">
                          <a:effectLst/>
                        </a:rPr>
                        <a:t>%s %n",</a:t>
                      </a:r>
                      <a:br>
                        <a:rPr lang="en-US" sz="1000" kern="0">
                          <a:effectLst/>
                        </a:rPr>
                      </a:br>
                      <a:r>
                        <a:rPr lang="en-US" sz="1000" kern="0">
                          <a:effectLst/>
                        </a:rPr>
                        <a:t>                        Thread.currentThread().getName(), msgs); </a:t>
                      </a:r>
                      <a:r>
                        <a:rPr lang="en-US" sz="1000" kern="100">
                          <a:effectLst/>
                        </a:rPr>
                        <a:t>	</a:t>
                      </a:r>
                      <a:r>
                        <a:rPr lang="en-US" sz="1000" kern="0">
                          <a:effectLst/>
                        </a:rPr>
                        <a:t>// </a:t>
                      </a:r>
                      <a:r>
                        <a:rPr lang="zh-CN" sz="1000" kern="0">
                          <a:effectLst/>
                        </a:rPr>
                        <a:t>消息输出</a:t>
                      </a:r>
                      <a:r>
                        <a:rPr lang="en-US" sz="1000" kern="0">
                          <a:effectLst/>
                        </a:rPr>
                        <a:t/>
                      </a:r>
                      <a:br>
                        <a:rPr lang="en-US" sz="1000" kern="0">
                          <a:effectLst/>
                        </a:rPr>
                      </a:br>
                      <a:r>
                        <a:rPr lang="en-US" sz="1000" kern="0">
                          <a:effectLst/>
                        </a:rPr>
                        <a:t>                return ConsumeConcurrentlyStatus.CONSUME_SUCCESS; </a:t>
                      </a:r>
                      <a:r>
                        <a:rPr lang="en-US" sz="1000" kern="100">
                          <a:effectLst/>
                        </a:rPr>
                        <a:t>	</a:t>
                      </a:r>
                      <a:r>
                        <a:rPr lang="en-US" sz="1000" kern="0">
                          <a:effectLst/>
                        </a:rPr>
                        <a:t>// </a:t>
                      </a:r>
                      <a:r>
                        <a:rPr lang="zh-CN" sz="1000" kern="0">
                          <a:effectLst/>
                        </a:rPr>
                        <a:t>消费成功标记</a:t>
                      </a:r>
                      <a:r>
                        <a:rPr lang="en-US" sz="1000" kern="0">
                          <a:effectLst/>
                        </a:rPr>
                        <a:t/>
                      </a:r>
                      <a:br>
                        <a:rPr lang="en-US" sz="1000" kern="0">
                          <a:effectLst/>
                        </a:rPr>
                      </a:br>
                      <a:r>
                        <a:rPr lang="en-US" sz="1000" kern="0">
                          <a:effectLst/>
                        </a:rPr>
                        <a:t>            }</a:t>
                      </a:r>
                      <a:br>
                        <a:rPr lang="en-US" sz="1000" kern="0">
                          <a:effectLst/>
                        </a:rPr>
                      </a:br>
                      <a:r>
                        <a:rPr lang="en-US" sz="1000" kern="0">
                          <a:effectLst/>
                        </a:rPr>
                        <a:t>        });</a:t>
                      </a:r>
                      <a:br>
                        <a:rPr lang="en-US" sz="1000" kern="0">
                          <a:effectLst/>
                        </a:rPr>
                      </a:br>
                      <a:r>
                        <a:rPr lang="en-US" sz="1000" kern="0">
                          <a:effectLst/>
                        </a:rPr>
                        <a:t>        consumer.start();</a:t>
                      </a:r>
                      <a:r>
                        <a:rPr lang="en-US" sz="1000" kern="100">
                          <a:effectLst/>
                        </a:rPr>
                        <a:t>					</a:t>
                      </a:r>
                      <a:r>
                        <a:rPr lang="en-US" sz="1000" kern="0">
                          <a:effectLst/>
                        </a:rPr>
                        <a:t>// </a:t>
                      </a:r>
                      <a:r>
                        <a:rPr lang="zh-CN" sz="1000" kern="0">
                          <a:effectLst/>
                        </a:rPr>
                        <a:t>启动消费端</a:t>
                      </a:r>
                      <a:r>
                        <a:rPr lang="en-US" sz="1000" kern="0">
                          <a:effectLst/>
                        </a:rPr>
                        <a:t/>
                      </a:r>
                      <a:br>
                        <a:rPr lang="en-US" sz="1000" kern="0">
                          <a:effectLst/>
                        </a:rPr>
                      </a:br>
                      <a:r>
                        <a:rPr lang="en-US" sz="1000" kern="0">
                          <a:effectLst/>
                        </a:rPr>
                        <a:t>    }</a:t>
                      </a:r>
                      <a:br>
                        <a:rPr lang="en-US" sz="1000" kern="0">
                          <a:effectLst/>
                        </a:rPr>
                      </a:br>
                      <a:r>
                        <a:rPr lang="en-US" sz="1000" kern="0">
                          <a:effectLst/>
                        </a:rPr>
                        <a:t>}</a:t>
                      </a:r>
                      <a:endParaRPr lang="zh-CN" sz="1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87266763"/>
                  </a:ext>
                </a:extLst>
              </a:tr>
            </a:tbl>
          </a:graphicData>
        </a:graphic>
      </p:graphicFrame>
      <p:pic>
        <p:nvPicPr>
          <p:cNvPr id="2049"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534" y="4154111"/>
            <a:ext cx="9187392" cy="240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13555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RocketMQ</a:t>
            </a:r>
            <a:r>
              <a:rPr lang="zh-CN" altLang="zh-CN"/>
              <a:t>服务安装</a:t>
            </a:r>
            <a:endParaRPr lang="zh-CN" altLang="en-US"/>
          </a:p>
        </p:txBody>
      </p:sp>
      <p:sp>
        <p:nvSpPr>
          <p:cNvPr id="3" name="内容占位符 2"/>
          <p:cNvSpPr>
            <a:spLocks noGrp="1"/>
          </p:cNvSpPr>
          <p:nvPr>
            <p:ph idx="1"/>
          </p:nvPr>
        </p:nvSpPr>
        <p:spPr/>
        <p:txBody>
          <a:bodyPr/>
          <a:lstStyle/>
          <a:p>
            <a:r>
              <a:rPr lang="zh-CN" altLang="zh-CN"/>
              <a:t>一个完整的</a:t>
            </a:r>
            <a:r>
              <a:rPr lang="en-US" altLang="zh-CN"/>
              <a:t>RocketMQ</a:t>
            </a:r>
            <a:r>
              <a:rPr lang="zh-CN" altLang="zh-CN"/>
              <a:t>服务需要启动至少两个进程（</a:t>
            </a:r>
            <a:r>
              <a:rPr lang="en-US" altLang="zh-CN"/>
              <a:t>NameServer</a:t>
            </a:r>
            <a:r>
              <a:rPr lang="zh-CN" altLang="zh-CN"/>
              <a:t>、</a:t>
            </a:r>
            <a:r>
              <a:rPr lang="en-US" altLang="zh-CN"/>
              <a:t>Broker</a:t>
            </a:r>
            <a:r>
              <a:rPr lang="zh-CN" altLang="zh-CN" smtClean="0"/>
              <a:t>）</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63" y="1521354"/>
            <a:ext cx="11317190" cy="330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53245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定义消息生产端</a:t>
            </a:r>
            <a:endParaRPr lang="zh-CN" altLang="en-US"/>
          </a:p>
        </p:txBody>
      </p:sp>
      <p:graphicFrame>
        <p:nvGraphicFramePr>
          <p:cNvPr id="4" name="表格 3"/>
          <p:cNvGraphicFramePr>
            <a:graphicFrameLocks noGrp="1"/>
          </p:cNvGraphicFramePr>
          <p:nvPr>
            <p:extLst/>
          </p:nvPr>
        </p:nvGraphicFramePr>
        <p:xfrm>
          <a:off x="231299" y="849087"/>
          <a:ext cx="11664368" cy="5809946"/>
        </p:xfrm>
        <a:graphic>
          <a:graphicData uri="http://schemas.openxmlformats.org/drawingml/2006/table">
            <a:tbl>
              <a:tblPr firstRow="1" firstCol="1" lastRow="1" lastCol="1" bandRow="1" bandCol="1">
                <a:tableStyleId>{5940675A-B579-460E-94D1-54222C63F5DA}</a:tableStyleId>
              </a:tblPr>
              <a:tblGrid>
                <a:gridCol w="11664368">
                  <a:extLst>
                    <a:ext uri="{9D8B030D-6E8A-4147-A177-3AD203B41FA5}">
                      <a16:colId xmlns:a16="http://schemas.microsoft.com/office/drawing/2014/main" val="168463273"/>
                    </a:ext>
                  </a:extLst>
                </a:gridCol>
              </a:tblGrid>
              <a:tr h="5809946">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rPr>
                        <a:t>package com.yootk.rocketmq;</a:t>
                      </a:r>
                      <a:br>
                        <a:rPr lang="en-US" sz="900" kern="0">
                          <a:effectLst/>
                        </a:rPr>
                      </a:br>
                      <a:r>
                        <a:rPr lang="en-US" sz="900" kern="0">
                          <a:effectLst/>
                        </a:rPr>
                        <a:t>public class MessageProducer { </a:t>
                      </a:r>
                      <a:r>
                        <a:rPr lang="en-US" sz="900" kern="100">
                          <a:effectLst/>
                        </a:rPr>
                        <a:t>				</a:t>
                      </a:r>
                      <a:r>
                        <a:rPr lang="en-US" sz="900" kern="0">
                          <a:effectLst/>
                        </a:rPr>
                        <a:t>// </a:t>
                      </a:r>
                      <a:r>
                        <a:rPr lang="zh-CN" sz="900" kern="0">
                          <a:effectLst/>
                        </a:rPr>
                        <a:t>李兴华高薪就业编程训练营</a:t>
                      </a:r>
                      <a:r>
                        <a:rPr lang="en-US" sz="900" kern="0">
                          <a:effectLst/>
                        </a:rPr>
                        <a:t/>
                      </a:r>
                      <a:br>
                        <a:rPr lang="en-US" sz="900" kern="0">
                          <a:effectLst/>
                        </a:rPr>
                      </a:br>
                      <a:r>
                        <a:rPr lang="en-US" sz="900" kern="0">
                          <a:effectLst/>
                        </a:rPr>
                        <a:t>    public static final String NAME_SERVER_LIST = "rocketmq-server:9876";</a:t>
                      </a:r>
                      <a:br>
                        <a:rPr lang="en-US" sz="900" kern="0">
                          <a:effectLst/>
                        </a:rPr>
                      </a:br>
                      <a:r>
                        <a:rPr lang="en-US" sz="900" kern="0">
                          <a:effectLst/>
                        </a:rPr>
                        <a:t>    public static final String PRODUCER_GROUP = "muyan-group"; </a:t>
                      </a:r>
                      <a:r>
                        <a:rPr lang="en-US" sz="900" kern="100">
                          <a:effectLst/>
                        </a:rPr>
                        <a:t>	</a:t>
                      </a:r>
                      <a:r>
                        <a:rPr lang="en-US" sz="900" kern="0">
                          <a:effectLst/>
                        </a:rPr>
                        <a:t>// </a:t>
                      </a:r>
                      <a:r>
                        <a:rPr lang="zh-CN" sz="900" kern="0">
                          <a:effectLst/>
                        </a:rPr>
                        <a:t>消费组</a:t>
                      </a:r>
                      <a:r>
                        <a:rPr lang="en-US" sz="900" kern="0">
                          <a:effectLst/>
                        </a:rPr>
                        <a:t/>
                      </a:r>
                      <a:br>
                        <a:rPr lang="en-US" sz="900" kern="0">
                          <a:effectLst/>
                        </a:rPr>
                      </a:br>
                      <a:r>
                        <a:rPr lang="en-US" sz="900" kern="0">
                          <a:effectLst/>
                        </a:rPr>
                        <a:t>    public static final String TOPIC = "TopicYootk"; </a:t>
                      </a:r>
                      <a:r>
                        <a:rPr lang="en-US" sz="900" kern="100">
                          <a:effectLst/>
                        </a:rPr>
                        <a:t>	</a:t>
                      </a:r>
                      <a:r>
                        <a:rPr lang="en-US" sz="900" kern="0">
                          <a:effectLst/>
                        </a:rPr>
                        <a:t>// </a:t>
                      </a:r>
                      <a:r>
                        <a:rPr lang="zh-CN" sz="900" kern="0">
                          <a:effectLst/>
                        </a:rPr>
                        <a:t>主题</a:t>
                      </a:r>
                      <a:r>
                        <a:rPr lang="en-US" sz="900" kern="0">
                          <a:effectLst/>
                        </a:rPr>
                        <a:t/>
                      </a:r>
                      <a:br>
                        <a:rPr lang="en-US" sz="900" kern="0">
                          <a:effectLst/>
                        </a:rPr>
                      </a:br>
                      <a:r>
                        <a:rPr lang="en-US" sz="900" kern="0">
                          <a:effectLst/>
                        </a:rPr>
                        <a:t>    public static final String ACCESSKEY = "RocketMQMuyan"; </a:t>
                      </a:r>
                      <a:r>
                        <a:rPr lang="en-US" sz="900" kern="100">
                          <a:effectLst/>
                        </a:rPr>
                        <a:t>	</a:t>
                      </a:r>
                      <a:r>
                        <a:rPr lang="en-US" sz="900" kern="0">
                          <a:effectLst/>
                        </a:rPr>
                        <a:t>// </a:t>
                      </a:r>
                      <a:r>
                        <a:rPr lang="zh-CN" sz="900" kern="0">
                          <a:effectLst/>
                        </a:rPr>
                        <a:t>用户名</a:t>
                      </a:r>
                      <a:r>
                        <a:rPr lang="en-US" sz="900" kern="0">
                          <a:effectLst/>
                        </a:rPr>
                        <a:t/>
                      </a:r>
                      <a:br>
                        <a:rPr lang="en-US" sz="900" kern="0">
                          <a:effectLst/>
                        </a:rPr>
                      </a:br>
                      <a:r>
                        <a:rPr lang="en-US" sz="900" kern="0">
                          <a:effectLst/>
                        </a:rPr>
                        <a:t>    public static final String SECRETKEY = "helloyootk"; </a:t>
                      </a:r>
                      <a:r>
                        <a:rPr lang="en-US" sz="900" kern="100">
                          <a:effectLst/>
                        </a:rPr>
                        <a:t>	</a:t>
                      </a:r>
                      <a:r>
                        <a:rPr lang="en-US" sz="900" kern="0">
                          <a:effectLst/>
                        </a:rPr>
                        <a:t>// </a:t>
                      </a:r>
                      <a:r>
                        <a:rPr lang="zh-CN" sz="900" kern="0">
                          <a:effectLst/>
                        </a:rPr>
                        <a:t>密码</a:t>
                      </a:r>
                      <a:r>
                        <a:rPr lang="en-US" sz="900" kern="0">
                          <a:effectLst/>
                        </a:rPr>
                        <a:t/>
                      </a:r>
                      <a:br>
                        <a:rPr lang="en-US" sz="900" kern="0">
                          <a:effectLst/>
                        </a:rPr>
                      </a:br>
                      <a:r>
                        <a:rPr lang="en-US" sz="900" kern="0">
                          <a:effectLst/>
                        </a:rPr>
                        <a:t>    public static void main(String[] args) throws Exception { // </a:t>
                      </a:r>
                      <a:r>
                        <a:rPr lang="zh-CN" sz="900" kern="0">
                          <a:effectLst/>
                        </a:rPr>
                        <a:t>沐言科技：</a:t>
                      </a:r>
                      <a:r>
                        <a:rPr lang="en-US" sz="900" kern="0">
                          <a:effectLst/>
                        </a:rPr>
                        <a:t>www.yootk.com</a:t>
                      </a:r>
                      <a:br>
                        <a:rPr lang="en-US" sz="900" kern="0">
                          <a:effectLst/>
                        </a:rPr>
                      </a:br>
                      <a:r>
                        <a:rPr lang="en-US" sz="900" kern="0">
                          <a:effectLst/>
                        </a:rPr>
                        <a:t>        RPCHook clientHook = new AclClientRPCHook(</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new SessionCredentials(ACCESSKEY, SECRETKEY)); </a:t>
                      </a:r>
                      <a:r>
                        <a:rPr lang="en-US" sz="900" kern="100">
                          <a:effectLst/>
                        </a:rPr>
                        <a:t>	</a:t>
                      </a:r>
                      <a:r>
                        <a:rPr lang="en-US" sz="900" kern="0">
                          <a:effectLst/>
                        </a:rPr>
                        <a:t>// ACL</a:t>
                      </a:r>
                      <a:r>
                        <a:rPr lang="zh-CN" sz="900" kern="0">
                          <a:effectLst/>
                        </a:rPr>
                        <a:t>认证</a:t>
                      </a:r>
                      <a:r>
                        <a:rPr lang="en-US" sz="900" kern="0">
                          <a:effectLst/>
                        </a:rPr>
                        <a:t/>
                      </a:r>
                      <a:br>
                        <a:rPr lang="en-US" sz="900" kern="0">
                          <a:effectLst/>
                        </a:rPr>
                      </a:br>
                      <a:r>
                        <a:rPr lang="en-US" sz="900" kern="0">
                          <a:effectLst/>
                        </a:rPr>
                        <a:t>        DefaultMQProducer producer = new DefaultMQProducer(</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PRODUCER_GROUP, clientHook); </a:t>
                      </a:r>
                      <a:r>
                        <a:rPr lang="en-US" sz="900" kern="100">
                          <a:effectLst/>
                        </a:rPr>
                        <a:t>		</a:t>
                      </a:r>
                      <a:r>
                        <a:rPr lang="en-US" sz="900" kern="0">
                          <a:effectLst/>
                        </a:rPr>
                        <a:t>// </a:t>
                      </a:r>
                      <a:r>
                        <a:rPr lang="zh-CN" sz="900" kern="0">
                          <a:effectLst/>
                        </a:rPr>
                        <a:t>创建消息生产者</a:t>
                      </a:r>
                      <a:r>
                        <a:rPr lang="en-US" sz="900" kern="0">
                          <a:effectLst/>
                        </a:rPr>
                        <a:t/>
                      </a:r>
                      <a:br>
                        <a:rPr lang="en-US" sz="900" kern="0">
                          <a:effectLst/>
                        </a:rPr>
                      </a:br>
                      <a:r>
                        <a:rPr lang="en-US" sz="900" kern="0">
                          <a:effectLst/>
                        </a:rPr>
                        <a:t>        producer.setNamesrvAddr(NAME_SERVER_LIST); </a:t>
                      </a:r>
                      <a:r>
                        <a:rPr lang="en-US" sz="900" kern="100">
                          <a:effectLst/>
                        </a:rPr>
                        <a:t>		</a:t>
                      </a:r>
                      <a:r>
                        <a:rPr lang="en-US" sz="900" kern="0">
                          <a:effectLst/>
                        </a:rPr>
                        <a:t>// NameServer</a:t>
                      </a:r>
                      <a:r>
                        <a:rPr lang="zh-CN" sz="900" kern="0">
                          <a:effectLst/>
                        </a:rPr>
                        <a:t>地址</a:t>
                      </a:r>
                      <a:r>
                        <a:rPr lang="en-US" sz="900" kern="0">
                          <a:effectLst/>
                        </a:rPr>
                        <a:t/>
                      </a:r>
                      <a:br>
                        <a:rPr lang="en-US" sz="900" kern="0">
                          <a:effectLst/>
                        </a:rPr>
                      </a:br>
                      <a:r>
                        <a:rPr lang="en-US" sz="900" kern="0">
                          <a:effectLst/>
                        </a:rPr>
                        <a:t>        producer.start();</a:t>
                      </a:r>
                      <a:r>
                        <a:rPr lang="en-US" sz="900" kern="100">
                          <a:effectLst/>
                        </a:rPr>
                        <a:t>					</a:t>
                      </a:r>
                      <a:r>
                        <a:rPr lang="en-US" sz="900" kern="0">
                          <a:effectLst/>
                        </a:rPr>
                        <a:t>// </a:t>
                      </a:r>
                      <a:r>
                        <a:rPr lang="zh-CN" sz="900" kern="0">
                          <a:effectLst/>
                        </a:rPr>
                        <a:t>启动消息生产者</a:t>
                      </a:r>
                      <a:r>
                        <a:rPr lang="en-US" sz="900" kern="0">
                          <a:effectLst/>
                        </a:rPr>
                        <a:t/>
                      </a:r>
                      <a:br>
                        <a:rPr lang="en-US" sz="900" kern="0">
                          <a:effectLst/>
                        </a:rPr>
                      </a:br>
                      <a:r>
                        <a:rPr lang="en-US" sz="900" kern="0">
                          <a:effectLst/>
                        </a:rPr>
                        <a:t>        for (int x = 0; x &lt; 100; x++) {</a:t>
                      </a:r>
                      <a:r>
                        <a:rPr lang="en-US" sz="900" kern="100">
                          <a:effectLst/>
                        </a:rPr>
                        <a:t>			</a:t>
                      </a:r>
                      <a:r>
                        <a:rPr lang="en-US" sz="900" kern="0">
                          <a:effectLst/>
                        </a:rPr>
                        <a:t>// </a:t>
                      </a:r>
                      <a:r>
                        <a:rPr lang="zh-CN" sz="900" kern="0">
                          <a:effectLst/>
                        </a:rPr>
                        <a:t>循环发送消息</a:t>
                      </a:r>
                      <a:r>
                        <a:rPr lang="en-US" sz="900" kern="0">
                          <a:effectLst/>
                        </a:rPr>
                        <a:t/>
                      </a:r>
                      <a:br>
                        <a:rPr lang="en-US" sz="900" kern="0">
                          <a:effectLst/>
                        </a:rPr>
                      </a:br>
                      <a:r>
                        <a:rPr lang="en-US" sz="900" kern="0">
                          <a:effectLst/>
                        </a:rPr>
                        <a:t>            Message msg = new Message(TOPIC, "</a:t>
                      </a:r>
                      <a:r>
                        <a:rPr lang="zh-CN" sz="900" kern="0">
                          <a:effectLst/>
                        </a:rPr>
                        <a:t>沐言科技：</a:t>
                      </a:r>
                      <a:r>
                        <a:rPr lang="en-US" sz="900" kern="0">
                          <a:effectLst/>
                        </a:rPr>
                        <a:t>www.yootk.com"</a:t>
                      </a:r>
                      <a:br>
                        <a:rPr lang="en-US" sz="900" kern="0">
                          <a:effectLst/>
                        </a:rPr>
                      </a:br>
                      <a:r>
                        <a:rPr lang="en-US" sz="900" kern="0">
                          <a:effectLst/>
                        </a:rPr>
                        <a:t>                    .getBytes(RemotingHelper.DEFAULT_CHARSET)); // </a:t>
                      </a:r>
                      <a:r>
                        <a:rPr lang="zh-CN" sz="900" kern="0">
                          <a:effectLst/>
                        </a:rPr>
                        <a:t>创建消息处理机制</a:t>
                      </a:r>
                      <a:r>
                        <a:rPr lang="en-US" sz="900" kern="0">
                          <a:effectLst/>
                        </a:rPr>
                        <a:t/>
                      </a:r>
                      <a:br>
                        <a:rPr lang="en-US" sz="900" kern="0">
                          <a:effectLst/>
                        </a:rPr>
                      </a:br>
                      <a:r>
                        <a:rPr lang="en-US" sz="900" kern="0">
                          <a:effectLst/>
                        </a:rPr>
                        <a:t>            SendResult result = producer.send(msg); </a:t>
                      </a:r>
                      <a:r>
                        <a:rPr lang="en-US" sz="900" kern="100">
                          <a:effectLst/>
                        </a:rPr>
                        <a:t>		</a:t>
                      </a:r>
                      <a:r>
                        <a:rPr lang="en-US" sz="900" kern="0">
                          <a:effectLst/>
                        </a:rPr>
                        <a:t>// </a:t>
                      </a:r>
                      <a:r>
                        <a:rPr lang="zh-CN" sz="900" kern="0">
                          <a:effectLst/>
                        </a:rPr>
                        <a:t>发送信息</a:t>
                      </a:r>
                      <a:r>
                        <a:rPr lang="en-US" sz="900" kern="0">
                          <a:effectLst/>
                        </a:rPr>
                        <a:t/>
                      </a:r>
                      <a:br>
                        <a:rPr lang="en-US" sz="900" kern="0">
                          <a:effectLst/>
                        </a:rPr>
                      </a:br>
                      <a:r>
                        <a:rPr lang="en-US" sz="900" kern="0">
                          <a:effectLst/>
                        </a:rPr>
                        <a:t>            System.out.printf("</a:t>
                      </a:r>
                      <a:r>
                        <a:rPr lang="zh-CN" sz="900" kern="0">
                          <a:effectLst/>
                        </a:rPr>
                        <a:t>【消息发送】</a:t>
                      </a:r>
                      <a:r>
                        <a:rPr lang="en-US" sz="900" kern="0">
                          <a:effectLst/>
                        </a:rPr>
                        <a:t>%s%n", result);</a:t>
                      </a:r>
                      <a:r>
                        <a:rPr lang="en-US" sz="900" kern="100">
                          <a:effectLst/>
                        </a:rPr>
                        <a:t> 	</a:t>
                      </a:r>
                      <a:r>
                        <a:rPr lang="en-US" sz="900" kern="0">
                          <a:effectLst/>
                        </a:rPr>
                        <a:t>// </a:t>
                      </a:r>
                      <a:r>
                        <a:rPr lang="zh-CN" sz="900" kern="0">
                          <a:effectLst/>
                        </a:rPr>
                        <a:t>接收消息返回结果</a:t>
                      </a:r>
                      <a:r>
                        <a:rPr lang="en-US" sz="900" kern="0">
                          <a:effectLst/>
                        </a:rPr>
                        <a:t/>
                      </a:r>
                      <a:br>
                        <a:rPr lang="en-US" sz="900" kern="0">
                          <a:effectLst/>
                        </a:rPr>
                      </a:br>
                      <a:r>
                        <a:rPr lang="en-US" sz="900" kern="0">
                          <a:effectLst/>
                        </a:rPr>
                        <a:t>        }</a:t>
                      </a:r>
                      <a:br>
                        <a:rPr lang="en-US" sz="900" kern="0">
                          <a:effectLst/>
                        </a:rPr>
                      </a:br>
                      <a:r>
                        <a:rPr lang="en-US" sz="900" kern="0">
                          <a:effectLst/>
                        </a:rPr>
                        <a:t>        producer.shutdown();</a:t>
                      </a:r>
                      <a:r>
                        <a:rPr lang="en-US" sz="900" kern="100">
                          <a:effectLst/>
                        </a:rPr>
                        <a:t>				</a:t>
                      </a:r>
                      <a:r>
                        <a:rPr lang="en-US" sz="900" kern="0">
                          <a:effectLst/>
                        </a:rPr>
                        <a:t>// </a:t>
                      </a:r>
                      <a:r>
                        <a:rPr lang="zh-CN" sz="900" kern="0">
                          <a:effectLst/>
                        </a:rPr>
                        <a:t>关闭消息发送者</a:t>
                      </a:r>
                      <a:r>
                        <a:rPr lang="en-US" sz="900" kern="0">
                          <a:effectLst/>
                        </a:rPr>
                        <a:t/>
                      </a:r>
                      <a:br>
                        <a:rPr lang="en-US" sz="900" kern="0">
                          <a:effectLst/>
                        </a:rPr>
                      </a:br>
                      <a:r>
                        <a:rPr lang="en-US" sz="900" kern="0">
                          <a:effectLst/>
                        </a:rPr>
                        <a:t>    }</a:t>
                      </a:r>
                      <a:br>
                        <a:rPr lang="en-US" sz="900" kern="0">
                          <a:effectLst/>
                        </a:rPr>
                      </a:br>
                      <a:r>
                        <a:rPr lang="en-US" sz="90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16237741"/>
                  </a:ext>
                </a:extLst>
              </a:tr>
            </a:tbl>
          </a:graphicData>
        </a:graphic>
      </p:graphicFrame>
      <p:pic>
        <p:nvPicPr>
          <p:cNvPr id="307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67" y="4124285"/>
            <a:ext cx="11435821" cy="243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2623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send()</a:t>
            </a:r>
            <a:r>
              <a:rPr lang="zh-CN" altLang="zh-CN"/>
              <a:t>发送消息</a:t>
            </a:r>
            <a:endParaRPr lang="zh-CN" altLang="en-US"/>
          </a:p>
        </p:txBody>
      </p:sp>
      <p:sp>
        <p:nvSpPr>
          <p:cNvPr id="3" name="内容占位符 2"/>
          <p:cNvSpPr>
            <a:spLocks noGrp="1"/>
          </p:cNvSpPr>
          <p:nvPr>
            <p:ph idx="1"/>
          </p:nvPr>
        </p:nvSpPr>
        <p:spPr/>
        <p:txBody>
          <a:bodyPr/>
          <a:lstStyle/>
          <a:p>
            <a:r>
              <a:rPr lang="en-US" altLang="zh-CN"/>
              <a:t>RocketMQ</a:t>
            </a:r>
            <a:r>
              <a:rPr lang="zh-CN" altLang="zh-CN"/>
              <a:t>在进行消息生产时都会通过</a:t>
            </a:r>
            <a:r>
              <a:rPr lang="en-US" altLang="zh-CN"/>
              <a:t>DefaultMQProducer</a:t>
            </a:r>
            <a:r>
              <a:rPr lang="zh-CN" altLang="zh-CN"/>
              <a:t>类提供的</a:t>
            </a:r>
            <a:r>
              <a:rPr lang="en-US" altLang="zh-CN"/>
              <a:t>send()</a:t>
            </a:r>
            <a:r>
              <a:rPr lang="zh-CN" altLang="zh-CN"/>
              <a:t>方法实现消息的发送处理，该方法在调用后会直接返回一个</a:t>
            </a:r>
            <a:r>
              <a:rPr lang="en-US" altLang="zh-CN"/>
              <a:t>SendResult</a:t>
            </a:r>
            <a:r>
              <a:rPr lang="zh-CN" altLang="zh-CN"/>
              <a:t>类的对象实例，这样开发者就可以依据返回的状态来判断消息发送的情况</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69" y="1967441"/>
            <a:ext cx="11626850" cy="249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32229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异步消息生产</a:t>
            </a:r>
            <a:endParaRPr lang="zh-CN" altLang="en-US"/>
          </a:p>
        </p:txBody>
      </p:sp>
      <p:sp>
        <p:nvSpPr>
          <p:cNvPr id="3" name="内容占位符 2"/>
          <p:cNvSpPr>
            <a:spLocks noGrp="1"/>
          </p:cNvSpPr>
          <p:nvPr>
            <p:ph idx="1"/>
          </p:nvPr>
        </p:nvSpPr>
        <p:spPr/>
        <p:txBody>
          <a:bodyPr/>
          <a:lstStyle/>
          <a:p>
            <a:r>
              <a:rPr lang="zh-CN" altLang="zh-CN"/>
              <a:t>异步消息发送是在每次进行消息发送时将所发送的交由异步线程池来进行处理，而此时的消息生产线程就可以按照同样的逻辑进行其他消息的发送逻辑。最终所有发送到</a:t>
            </a:r>
            <a:r>
              <a:rPr lang="en-US" altLang="zh-CN"/>
              <a:t>Broker</a:t>
            </a:r>
            <a:r>
              <a:rPr lang="zh-CN" altLang="zh-CN"/>
              <a:t>的消息全部由异步线程池进行发送，并且会有一个单独的线程进行消息发送结果的接收与处理（由</a:t>
            </a:r>
            <a:r>
              <a:rPr lang="en-US" altLang="zh-CN"/>
              <a:t>SendCallback</a:t>
            </a:r>
            <a:r>
              <a:rPr lang="zh-CN" altLang="zh-CN"/>
              <a:t>回调接口实现</a:t>
            </a:r>
            <a:r>
              <a:rPr lang="en-US" altLang="zh-CN"/>
              <a:t>Broker</a:t>
            </a:r>
            <a:r>
              <a:rPr lang="zh-CN" altLang="zh-CN"/>
              <a:t>响应处理）</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86" y="2361142"/>
            <a:ext cx="11569416" cy="271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344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发送异步消息</a:t>
            </a:r>
            <a:endParaRPr lang="zh-CN" altLang="en-US"/>
          </a:p>
        </p:txBody>
      </p:sp>
      <p:graphicFrame>
        <p:nvGraphicFramePr>
          <p:cNvPr id="4" name="表格 3"/>
          <p:cNvGraphicFramePr>
            <a:graphicFrameLocks noGrp="1"/>
          </p:cNvGraphicFramePr>
          <p:nvPr>
            <p:extLst/>
          </p:nvPr>
        </p:nvGraphicFramePr>
        <p:xfrm>
          <a:off x="222832" y="887835"/>
          <a:ext cx="11702468" cy="5644197"/>
        </p:xfrm>
        <a:graphic>
          <a:graphicData uri="http://schemas.openxmlformats.org/drawingml/2006/table">
            <a:tbl>
              <a:tblPr firstRow="1" firstCol="1" lastRow="1" lastCol="1" bandRow="1" bandCol="1">
                <a:tableStyleId>{5940675A-B579-460E-94D1-54222C63F5DA}</a:tableStyleId>
              </a:tblPr>
              <a:tblGrid>
                <a:gridCol w="11702468">
                  <a:extLst>
                    <a:ext uri="{9D8B030D-6E8A-4147-A177-3AD203B41FA5}">
                      <a16:colId xmlns:a16="http://schemas.microsoft.com/office/drawing/2014/main" val="1582329233"/>
                    </a:ext>
                  </a:extLst>
                </a:gridCol>
              </a:tblGrid>
              <a:tr h="5644197">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rPr>
                        <a:t>package com.yootk.rocketmq;</a:t>
                      </a:r>
                      <a:br>
                        <a:rPr lang="en-US" sz="900" kern="0">
                          <a:effectLst/>
                        </a:rPr>
                      </a:br>
                      <a:r>
                        <a:rPr lang="en-US" sz="900" kern="0">
                          <a:effectLst/>
                        </a:rPr>
                        <a:t>public class MessageProducer { </a:t>
                      </a:r>
                      <a:r>
                        <a:rPr lang="en-US" sz="900" kern="100">
                          <a:effectLst/>
                        </a:rPr>
                        <a:t>				</a:t>
                      </a:r>
                      <a:r>
                        <a:rPr lang="en-US" sz="900" kern="0">
                          <a:effectLst/>
                        </a:rPr>
                        <a:t>// </a:t>
                      </a:r>
                      <a:r>
                        <a:rPr lang="zh-CN" sz="900" kern="0">
                          <a:effectLst/>
                        </a:rPr>
                        <a:t>李兴华高薪就业编程训练营</a:t>
                      </a:r>
                      <a:r>
                        <a:rPr lang="en-US" sz="900" kern="0">
                          <a:effectLst/>
                        </a:rPr>
                        <a:t/>
                      </a:r>
                      <a:br>
                        <a:rPr lang="en-US" sz="900" kern="0">
                          <a:effectLst/>
                        </a:rPr>
                      </a:br>
                      <a:r>
                        <a:rPr lang="en-US" sz="900" kern="0">
                          <a:effectLst/>
                        </a:rPr>
                        <a:t>    public static final String NAME_SERVER_LIST = "rocketmq-server:9876";// NameServer</a:t>
                      </a:r>
                      <a:br>
                        <a:rPr lang="en-US" sz="900" kern="0">
                          <a:effectLst/>
                        </a:rPr>
                      </a:br>
                      <a:r>
                        <a:rPr lang="en-US" sz="900" kern="0">
                          <a:effectLst/>
                        </a:rPr>
                        <a:t>    public static final String PRODUCER_GROUP = "muyan-group";// </a:t>
                      </a:r>
                      <a:r>
                        <a:rPr lang="zh-CN" sz="900" kern="0">
                          <a:effectLst/>
                        </a:rPr>
                        <a:t>消费组</a:t>
                      </a:r>
                      <a:r>
                        <a:rPr lang="en-US" sz="900" kern="0">
                          <a:effectLst/>
                        </a:rPr>
                        <a:t/>
                      </a:r>
                      <a:br>
                        <a:rPr lang="en-US" sz="900" kern="0">
                          <a:effectLst/>
                        </a:rPr>
                      </a:br>
                      <a:r>
                        <a:rPr lang="en-US" sz="900" kern="0">
                          <a:effectLst/>
                        </a:rPr>
                        <a:t>    public static final String TOPIC = "TopicYootk"; </a:t>
                      </a:r>
                      <a:r>
                        <a:rPr lang="en-US" sz="900" kern="100">
                          <a:effectLst/>
                        </a:rPr>
                        <a:t>	</a:t>
                      </a:r>
                      <a:r>
                        <a:rPr lang="en-US" sz="900" kern="0">
                          <a:effectLst/>
                        </a:rPr>
                        <a:t>// </a:t>
                      </a:r>
                      <a:r>
                        <a:rPr lang="zh-CN" sz="900" kern="0">
                          <a:effectLst/>
                        </a:rPr>
                        <a:t>主题</a:t>
                      </a:r>
                      <a:r>
                        <a:rPr lang="en-US" sz="900" kern="0">
                          <a:effectLst/>
                        </a:rPr>
                        <a:t/>
                      </a:r>
                      <a:br>
                        <a:rPr lang="en-US" sz="900" kern="0">
                          <a:effectLst/>
                        </a:rPr>
                      </a:br>
                      <a:r>
                        <a:rPr lang="en-US" sz="900" kern="0">
                          <a:effectLst/>
                        </a:rPr>
                        <a:t>    public static final String ACCESSKEY = "RocketMQMuyan";</a:t>
                      </a:r>
                      <a:r>
                        <a:rPr lang="en-US" sz="900" kern="100">
                          <a:effectLst/>
                        </a:rPr>
                        <a:t>	</a:t>
                      </a:r>
                      <a:r>
                        <a:rPr lang="en-US" sz="900" kern="0">
                          <a:effectLst/>
                        </a:rPr>
                        <a:t>// </a:t>
                      </a:r>
                      <a:r>
                        <a:rPr lang="zh-CN" sz="900" kern="0">
                          <a:effectLst/>
                        </a:rPr>
                        <a:t>用户名</a:t>
                      </a:r>
                      <a:r>
                        <a:rPr lang="en-US" sz="900" kern="0">
                          <a:effectLst/>
                        </a:rPr>
                        <a:t/>
                      </a:r>
                      <a:br>
                        <a:rPr lang="en-US" sz="900" kern="0">
                          <a:effectLst/>
                        </a:rPr>
                      </a:br>
                      <a:r>
                        <a:rPr lang="en-US" sz="900" kern="0">
                          <a:effectLst/>
                        </a:rPr>
                        <a:t>    public static final String SECRETKEY = "helloyootk"; </a:t>
                      </a:r>
                      <a:r>
                        <a:rPr lang="en-US" sz="900" kern="100">
                          <a:effectLst/>
                        </a:rPr>
                        <a:t>	</a:t>
                      </a:r>
                      <a:r>
                        <a:rPr lang="en-US" sz="900" kern="0">
                          <a:effectLst/>
                        </a:rPr>
                        <a:t>// </a:t>
                      </a:r>
                      <a:r>
                        <a:rPr lang="zh-CN" sz="900" kern="0">
                          <a:effectLst/>
                        </a:rPr>
                        <a:t>密码</a:t>
                      </a:r>
                      <a:r>
                        <a:rPr lang="en-US" sz="900" kern="0">
                          <a:effectLst/>
                        </a:rPr>
                        <a:t/>
                      </a:r>
                      <a:br>
                        <a:rPr lang="en-US" sz="900" kern="0">
                          <a:effectLst/>
                        </a:rPr>
                      </a:br>
                      <a:r>
                        <a:rPr lang="en-US" sz="900" kern="0">
                          <a:effectLst/>
                        </a:rPr>
                        <a:t>    public static void main(String[] args) throws Exception { // </a:t>
                      </a:r>
                      <a:r>
                        <a:rPr lang="zh-CN" sz="900" kern="0">
                          <a:effectLst/>
                        </a:rPr>
                        <a:t>沐言科技：</a:t>
                      </a:r>
                      <a:r>
                        <a:rPr lang="en-US" sz="900" kern="0">
                          <a:effectLst/>
                        </a:rPr>
                        <a:t>www.yootk.com</a:t>
                      </a:r>
                      <a:br>
                        <a:rPr lang="en-US" sz="900" kern="0">
                          <a:effectLst/>
                        </a:rPr>
                      </a:br>
                      <a:r>
                        <a:rPr lang="en-US" sz="900" kern="0">
                          <a:effectLst/>
                        </a:rPr>
                        <a:t>        RPCHook clientHook = new AclClientRPCHook(</a:t>
                      </a:r>
                      <a:br>
                        <a:rPr lang="en-US" sz="900" kern="0">
                          <a:effectLst/>
                        </a:rPr>
                      </a:br>
                      <a:r>
                        <a:rPr lang="en-US" sz="900" kern="0">
                          <a:effectLst/>
                        </a:rPr>
                        <a:t>                new SessionCredentials(ACCESSKEY, SECRETKEY));// ACL</a:t>
                      </a:r>
                      <a:r>
                        <a:rPr lang="zh-CN" sz="900" kern="0">
                          <a:effectLst/>
                        </a:rPr>
                        <a:t>认证</a:t>
                      </a:r>
                      <a:r>
                        <a:rPr lang="en-US" sz="900" kern="0">
                          <a:effectLst/>
                        </a:rPr>
                        <a:t/>
                      </a:r>
                      <a:br>
                        <a:rPr lang="en-US" sz="900" kern="0">
                          <a:effectLst/>
                        </a:rPr>
                      </a:br>
                      <a:r>
                        <a:rPr lang="en-US" sz="900" kern="0">
                          <a:effectLst/>
                        </a:rPr>
                        <a:t>        DefaultMQProducer producer = new DefaultMQProducer(</a:t>
                      </a:r>
                      <a:br>
                        <a:rPr lang="en-US" sz="900" kern="0">
                          <a:effectLst/>
                        </a:rPr>
                      </a:br>
                      <a:r>
                        <a:rPr lang="en-US" sz="900" kern="0">
                          <a:effectLst/>
                        </a:rPr>
                        <a:t>                PRODUCER_GROUP, clientHook);</a:t>
                      </a:r>
                      <a:r>
                        <a:rPr lang="en-US" sz="900" kern="100">
                          <a:effectLst/>
                        </a:rPr>
                        <a:t> 			</a:t>
                      </a:r>
                      <a:r>
                        <a:rPr lang="en-US" sz="900" kern="0">
                          <a:effectLst/>
                        </a:rPr>
                        <a:t>// </a:t>
                      </a:r>
                      <a:r>
                        <a:rPr lang="zh-CN" sz="900" kern="0">
                          <a:effectLst/>
                        </a:rPr>
                        <a:t>创建消息生产者</a:t>
                      </a:r>
                      <a:r>
                        <a:rPr lang="en-US" sz="900" kern="0">
                          <a:effectLst/>
                        </a:rPr>
                        <a:t/>
                      </a:r>
                      <a:br>
                        <a:rPr lang="en-US" sz="900" kern="0">
                          <a:effectLst/>
                        </a:rPr>
                      </a:br>
                      <a:r>
                        <a:rPr lang="en-US" sz="900" kern="0">
                          <a:effectLst/>
                        </a:rPr>
                        <a:t>        producer.setNamesrvAddr(NAME_SERVER_LIST);</a:t>
                      </a:r>
                      <a:r>
                        <a:rPr lang="en-US" sz="900" kern="100">
                          <a:effectLst/>
                        </a:rPr>
                        <a:t> 		</a:t>
                      </a:r>
                      <a:r>
                        <a:rPr lang="en-US" sz="900" kern="0">
                          <a:effectLst/>
                        </a:rPr>
                        <a:t>// NameServer</a:t>
                      </a:r>
                      <a:r>
                        <a:rPr lang="zh-CN" sz="900" kern="0">
                          <a:effectLst/>
                        </a:rPr>
                        <a:t>地址</a:t>
                      </a:r>
                      <a:r>
                        <a:rPr lang="en-US" sz="900" kern="0">
                          <a:effectLst/>
                        </a:rPr>
                        <a:t/>
                      </a:r>
                      <a:br>
                        <a:rPr lang="en-US" sz="900" kern="0">
                          <a:effectLst/>
                        </a:rPr>
                      </a:br>
                      <a:r>
                        <a:rPr lang="en-US" sz="900" kern="0">
                          <a:effectLst/>
                        </a:rPr>
                        <a:t>        producer.start();</a:t>
                      </a:r>
                      <a:r>
                        <a:rPr lang="en-US" sz="900" kern="100">
                          <a:effectLst/>
                        </a:rPr>
                        <a:t>					</a:t>
                      </a:r>
                      <a:r>
                        <a:rPr lang="en-US" sz="900" kern="0">
                          <a:effectLst/>
                        </a:rPr>
                        <a:t>// </a:t>
                      </a:r>
                      <a:r>
                        <a:rPr lang="zh-CN" sz="900" kern="0">
                          <a:effectLst/>
                        </a:rPr>
                        <a:t>启动消息生产者</a:t>
                      </a:r>
                      <a:r>
                        <a:rPr lang="en-US" sz="900" kern="0">
                          <a:effectLst/>
                        </a:rPr>
                        <a:t/>
                      </a:r>
                      <a:br>
                        <a:rPr lang="en-US" sz="900" kern="0">
                          <a:effectLst/>
                        </a:rPr>
                      </a:br>
                      <a:r>
                        <a:rPr lang="en-US" sz="900" kern="0">
                          <a:effectLst/>
                        </a:rPr>
                        <a:t>        Message msg = new Message(TOPIC, "</a:t>
                      </a:r>
                      <a:r>
                        <a:rPr lang="zh-CN" sz="900" kern="0">
                          <a:effectLst/>
                        </a:rPr>
                        <a:t>沐言科技：</a:t>
                      </a:r>
                      <a:r>
                        <a:rPr lang="en-US" sz="900" kern="0">
                          <a:effectLst/>
                        </a:rPr>
                        <a:t>www.yootk.com"</a:t>
                      </a:r>
                      <a:br>
                        <a:rPr lang="en-US" sz="900" kern="0">
                          <a:effectLst/>
                        </a:rPr>
                      </a:br>
                      <a:r>
                        <a:rPr lang="en-US" sz="900" kern="0">
                          <a:effectLst/>
                        </a:rPr>
                        <a:t>                .getBytes(RemotingHelper.DEFAULT_CHARSET)); </a:t>
                      </a:r>
                      <a:r>
                        <a:rPr lang="en-US" sz="900" kern="100">
                          <a:effectLst/>
                        </a:rPr>
                        <a:t>	</a:t>
                      </a:r>
                      <a:r>
                        <a:rPr lang="en-US" sz="900" kern="0">
                          <a:effectLst/>
                        </a:rPr>
                        <a:t>// </a:t>
                      </a:r>
                      <a:r>
                        <a:rPr lang="zh-CN" sz="900" kern="0">
                          <a:effectLst/>
                        </a:rPr>
                        <a:t>创建消息</a:t>
                      </a:r>
                      <a:r>
                        <a:rPr lang="en-US" sz="900" kern="0">
                          <a:effectLst/>
                        </a:rPr>
                        <a:t/>
                      </a:r>
                      <a:br>
                        <a:rPr lang="en-US" sz="900" kern="0">
                          <a:effectLst/>
                        </a:rPr>
                      </a:br>
                      <a:r>
                        <a:rPr lang="en-US" sz="900" kern="0">
                          <a:effectLst/>
                        </a:rPr>
                        <a:t>        final CountDownLatch countDownLatch = new CountDownLatch(1); // </a:t>
                      </a:r>
                      <a:r>
                        <a:rPr lang="zh-CN" sz="900" kern="0">
                          <a:effectLst/>
                        </a:rPr>
                        <a:t>发送等待</a:t>
                      </a:r>
                      <a:r>
                        <a:rPr lang="en-US" sz="900" kern="0">
                          <a:effectLst/>
                        </a:rPr>
                        <a:t/>
                      </a:r>
                      <a:br>
                        <a:rPr lang="en-US" sz="900" kern="0">
                          <a:effectLst/>
                        </a:rPr>
                      </a:br>
                      <a:r>
                        <a:rPr lang="en-US" sz="900" kern="0">
                          <a:effectLst/>
                        </a:rPr>
                        <a:t>        System.out.println("</a:t>
                      </a:r>
                      <a:r>
                        <a:rPr lang="zh-CN" sz="900" kern="0">
                          <a:effectLst/>
                        </a:rPr>
                        <a:t>【消息发送】当前线程：</a:t>
                      </a:r>
                      <a:r>
                        <a:rPr lang="en-US" sz="900" kern="0">
                          <a:effectLst/>
                        </a:rPr>
                        <a:t>" +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Thread.currentThread().getName());</a:t>
                      </a:r>
                      <a:r>
                        <a:rPr lang="en-US" sz="900" kern="100">
                          <a:effectLst/>
                        </a:rPr>
                        <a:t>	</a:t>
                      </a:r>
                      <a:r>
                        <a:rPr lang="en-US" sz="900" kern="0">
                          <a:effectLst/>
                        </a:rPr>
                        <a:t>// </a:t>
                      </a:r>
                      <a:r>
                        <a:rPr lang="zh-CN" sz="900" kern="0">
                          <a:effectLst/>
                        </a:rPr>
                        <a:t>信息输出</a:t>
                      </a:r>
                      <a:r>
                        <a:rPr lang="en-US" sz="900" kern="0">
                          <a:effectLst/>
                        </a:rPr>
                        <a:t/>
                      </a:r>
                      <a:br>
                        <a:rPr lang="en-US" sz="900" kern="0">
                          <a:effectLst/>
                        </a:rPr>
                      </a:br>
                      <a:r>
                        <a:rPr lang="en-US" sz="900" kern="0">
                          <a:effectLst/>
                        </a:rPr>
                        <a:t>        producer.send(msg, new SendCallback() { </a:t>
                      </a:r>
                      <a:r>
                        <a:rPr lang="en-US" sz="900" kern="100">
                          <a:effectLst/>
                        </a:rPr>
                        <a:t>		</a:t>
                      </a:r>
                      <a:r>
                        <a:rPr lang="en-US" sz="900" kern="0">
                          <a:effectLst/>
                        </a:rPr>
                        <a:t>// </a:t>
                      </a:r>
                      <a:r>
                        <a:rPr lang="zh-CN" sz="900" kern="0">
                          <a:effectLst/>
                        </a:rPr>
                        <a:t>异步接收</a:t>
                      </a:r>
                      <a:r>
                        <a:rPr lang="en-US" sz="900" kern="0">
                          <a:effectLst/>
                        </a:rPr>
                        <a:t/>
                      </a:r>
                      <a:br>
                        <a:rPr lang="en-US" sz="900" kern="0">
                          <a:effectLst/>
                        </a:rPr>
                      </a:br>
                      <a:r>
                        <a:rPr lang="en-US" sz="900" kern="0">
                          <a:effectLst/>
                        </a:rPr>
                        <a:t>            @Override</a:t>
                      </a:r>
                      <a:br>
                        <a:rPr lang="en-US" sz="900" kern="0">
                          <a:effectLst/>
                        </a:rPr>
                      </a:br>
                      <a:r>
                        <a:rPr lang="en-US" sz="900" kern="0">
                          <a:effectLst/>
                        </a:rPr>
                        <a:t>            public void onSuccess(SendResult sendResult) { </a:t>
                      </a:r>
                      <a:r>
                        <a:rPr lang="en-US" sz="900" kern="100">
                          <a:effectLst/>
                        </a:rPr>
                        <a:t>	</a:t>
                      </a:r>
                      <a:r>
                        <a:rPr lang="en-US" sz="900" kern="0">
                          <a:effectLst/>
                        </a:rPr>
                        <a:t>// </a:t>
                      </a:r>
                      <a:r>
                        <a:rPr lang="zh-CN" sz="900" kern="0">
                          <a:effectLst/>
                        </a:rPr>
                        <a:t>消息发送成功</a:t>
                      </a:r>
                      <a:r>
                        <a:rPr lang="en-US" sz="900" kern="0">
                          <a:effectLst/>
                        </a:rPr>
                        <a:t/>
                      </a:r>
                      <a:br>
                        <a:rPr lang="en-US" sz="900" kern="0">
                          <a:effectLst/>
                        </a:rPr>
                      </a:br>
                      <a:r>
                        <a:rPr lang="en-US" sz="900" kern="0">
                          <a:effectLst/>
                        </a:rPr>
                        <a:t>                countDownLatch.countDown();</a:t>
                      </a:r>
                      <a:r>
                        <a:rPr lang="en-US" sz="900" kern="100">
                          <a:effectLst/>
                        </a:rPr>
                        <a:t>			</a:t>
                      </a:r>
                      <a:r>
                        <a:rPr lang="en-US" sz="900" kern="0">
                          <a:effectLst/>
                        </a:rPr>
                        <a:t>// </a:t>
                      </a:r>
                      <a:r>
                        <a:rPr lang="zh-CN" sz="900" kern="0">
                          <a:effectLst/>
                        </a:rPr>
                        <a:t>减少同步计数</a:t>
                      </a:r>
                      <a:r>
                        <a:rPr lang="en-US" sz="900" kern="0">
                          <a:effectLst/>
                        </a:rPr>
                        <a:t/>
                      </a:r>
                      <a:br>
                        <a:rPr lang="en-US" sz="900" kern="0">
                          <a:effectLst/>
                        </a:rPr>
                      </a:br>
                      <a:r>
                        <a:rPr lang="en-US" sz="900" kern="0">
                          <a:effectLst/>
                        </a:rPr>
                        <a:t>                System.out.printf("</a:t>
                      </a:r>
                      <a:r>
                        <a:rPr lang="zh-CN" sz="900" kern="0">
                          <a:effectLst/>
                        </a:rPr>
                        <a:t>【消息发送成功</a:t>
                      </a:r>
                      <a:r>
                        <a:rPr lang="en-US" sz="900" kern="0">
                          <a:effectLst/>
                        </a:rPr>
                        <a:t> - %s</a:t>
                      </a:r>
                      <a:r>
                        <a:rPr lang="zh-CN" sz="900" kern="0">
                          <a:effectLst/>
                        </a:rPr>
                        <a:t>】</a:t>
                      </a:r>
                      <a:r>
                        <a:rPr lang="en-US" sz="900" kern="0">
                          <a:effectLst/>
                        </a:rPr>
                        <a:t>%s%n", Thread.currentThread()</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.getName(), sendResult); </a:t>
                      </a:r>
                      <a:r>
                        <a:rPr lang="en-US" sz="900" kern="100">
                          <a:effectLst/>
                        </a:rPr>
                        <a:t>			</a:t>
                      </a:r>
                      <a:r>
                        <a:rPr lang="en-US" sz="900" kern="0">
                          <a:effectLst/>
                        </a:rPr>
                        <a:t>// </a:t>
                      </a:r>
                      <a:r>
                        <a:rPr lang="zh-CN" sz="900" kern="0">
                          <a:effectLst/>
                        </a:rPr>
                        <a:t>打印成功信息</a:t>
                      </a:r>
                      <a:r>
                        <a:rPr lang="en-US" sz="900" kern="0">
                          <a:effectLst/>
                        </a:rPr>
                        <a:t/>
                      </a:r>
                      <a:br>
                        <a:rPr lang="en-US" sz="900" kern="0">
                          <a:effectLst/>
                        </a:rPr>
                      </a:br>
                      <a:r>
                        <a:rPr lang="en-US" sz="900" kern="0">
                          <a:effectLst/>
                        </a:rPr>
                        <a:t>            }</a:t>
                      </a:r>
                      <a:br>
                        <a:rPr lang="en-US" sz="900" kern="0">
                          <a:effectLst/>
                        </a:rPr>
                      </a:br>
                      <a:r>
                        <a:rPr lang="en-US" sz="900" kern="0">
                          <a:effectLst/>
                        </a:rPr>
                        <a:t>            @Override</a:t>
                      </a:r>
                      <a:br>
                        <a:rPr lang="en-US" sz="900" kern="0">
                          <a:effectLst/>
                        </a:rPr>
                      </a:br>
                      <a:r>
                        <a:rPr lang="en-US" sz="900" kern="0">
                          <a:effectLst/>
                        </a:rPr>
                        <a:t>            public void onException(Throwable e) { </a:t>
                      </a:r>
                      <a:r>
                        <a:rPr lang="en-US" sz="900" kern="100">
                          <a:effectLst/>
                        </a:rPr>
                        <a:t>		</a:t>
                      </a:r>
                      <a:r>
                        <a:rPr lang="en-US" sz="900" kern="0">
                          <a:effectLst/>
                        </a:rPr>
                        <a:t>// </a:t>
                      </a:r>
                      <a:r>
                        <a:rPr lang="zh-CN" sz="900" kern="0">
                          <a:effectLst/>
                        </a:rPr>
                        <a:t>消息发送失败</a:t>
                      </a:r>
                      <a:r>
                        <a:rPr lang="en-US" sz="900" kern="0">
                          <a:effectLst/>
                        </a:rPr>
                        <a:t/>
                      </a:r>
                      <a:br>
                        <a:rPr lang="en-US" sz="900" kern="0">
                          <a:effectLst/>
                        </a:rPr>
                      </a:br>
                      <a:r>
                        <a:rPr lang="en-US" sz="900" kern="0">
                          <a:effectLst/>
                        </a:rPr>
                        <a:t>                countDownLatch.countDown();</a:t>
                      </a:r>
                      <a:r>
                        <a:rPr lang="en-US" sz="900" kern="100">
                          <a:effectLst/>
                        </a:rPr>
                        <a:t>			</a:t>
                      </a:r>
                      <a:r>
                        <a:rPr lang="en-US" sz="900" kern="0">
                          <a:effectLst/>
                        </a:rPr>
                        <a:t>// </a:t>
                      </a:r>
                      <a:r>
                        <a:rPr lang="zh-CN" sz="900" kern="0">
                          <a:effectLst/>
                        </a:rPr>
                        <a:t>减少同步计数</a:t>
                      </a:r>
                      <a:r>
                        <a:rPr lang="en-US" sz="900" kern="0">
                          <a:effectLst/>
                        </a:rPr>
                        <a:t/>
                      </a:r>
                      <a:br>
                        <a:rPr lang="en-US" sz="900" kern="0">
                          <a:effectLst/>
                        </a:rPr>
                      </a:br>
                      <a:r>
                        <a:rPr lang="en-US" sz="900" kern="0">
                          <a:effectLst/>
                        </a:rPr>
                        <a:t>                System.out.printf("</a:t>
                      </a:r>
                      <a:r>
                        <a:rPr lang="zh-CN" sz="900" kern="0">
                          <a:effectLst/>
                        </a:rPr>
                        <a:t>【消息发送失败</a:t>
                      </a:r>
                      <a:r>
                        <a:rPr lang="en-US" sz="900" kern="0">
                          <a:effectLst/>
                        </a:rPr>
                        <a:t> - %s</a:t>
                      </a:r>
                      <a:r>
                        <a:rPr lang="zh-CN" sz="900" kern="0">
                          <a:effectLst/>
                        </a:rPr>
                        <a:t>】</a:t>
                      </a:r>
                      <a:r>
                        <a:rPr lang="en-US" sz="900" kern="0">
                          <a:effectLst/>
                        </a:rPr>
                        <a:t>%s%n", Thread.currentThread()</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.getName(), e.getMessage());</a:t>
                      </a:r>
                      <a:r>
                        <a:rPr lang="en-US" sz="900" kern="100">
                          <a:effectLst/>
                        </a:rPr>
                        <a:t>		</a:t>
                      </a:r>
                      <a:r>
                        <a:rPr lang="en-US" sz="900" kern="0">
                          <a:effectLst/>
                        </a:rPr>
                        <a:t>// </a:t>
                      </a:r>
                      <a:r>
                        <a:rPr lang="zh-CN" sz="900" kern="0">
                          <a:effectLst/>
                        </a:rPr>
                        <a:t>打印失败信息</a:t>
                      </a:r>
                      <a:r>
                        <a:rPr lang="en-US" sz="900" kern="0">
                          <a:effectLst/>
                        </a:rPr>
                        <a:t/>
                      </a:r>
                      <a:br>
                        <a:rPr lang="en-US" sz="900" kern="0">
                          <a:effectLst/>
                        </a:rPr>
                      </a:br>
                      <a:r>
                        <a:rPr lang="en-US" sz="900" kern="0">
                          <a:effectLst/>
                        </a:rPr>
                        <a:t>            }</a:t>
                      </a:r>
                      <a:br>
                        <a:rPr lang="en-US" sz="900" kern="0">
                          <a:effectLst/>
                        </a:rPr>
                      </a:br>
                      <a:r>
                        <a:rPr lang="en-US" sz="900" kern="0">
                          <a:effectLst/>
                        </a:rPr>
                        <a:t>        });</a:t>
                      </a:r>
                      <a:br>
                        <a:rPr lang="en-US" sz="900" kern="0">
                          <a:effectLst/>
                        </a:rPr>
                      </a:br>
                      <a:r>
                        <a:rPr lang="en-US" sz="900" kern="0">
                          <a:effectLst/>
                        </a:rPr>
                        <a:t>        countDownLatch.await();</a:t>
                      </a:r>
                      <a:r>
                        <a:rPr lang="en-US" sz="900" kern="100">
                          <a:effectLst/>
                        </a:rPr>
                        <a:t>				</a:t>
                      </a:r>
                      <a:r>
                        <a:rPr lang="en-US" sz="900" kern="0">
                          <a:effectLst/>
                        </a:rPr>
                        <a:t>// </a:t>
                      </a:r>
                      <a:r>
                        <a:rPr lang="zh-CN" sz="900" kern="0">
                          <a:effectLst/>
                        </a:rPr>
                        <a:t>线程等待</a:t>
                      </a:r>
                      <a:r>
                        <a:rPr lang="en-US" sz="900" kern="0">
                          <a:effectLst/>
                        </a:rPr>
                        <a:t/>
                      </a:r>
                      <a:br>
                        <a:rPr lang="en-US" sz="900" kern="0">
                          <a:effectLst/>
                        </a:rPr>
                      </a:br>
                      <a:r>
                        <a:rPr lang="en-US" sz="900" kern="0">
                          <a:effectLst/>
                        </a:rPr>
                        <a:t>        producer.shutdown();</a:t>
                      </a:r>
                      <a:r>
                        <a:rPr lang="en-US" sz="900" kern="100">
                          <a:effectLst/>
                        </a:rPr>
                        <a:t>				</a:t>
                      </a:r>
                      <a:r>
                        <a:rPr lang="en-US" sz="900" kern="0">
                          <a:effectLst/>
                        </a:rPr>
                        <a:t>// </a:t>
                      </a:r>
                      <a:r>
                        <a:rPr lang="zh-CN" sz="900" kern="0">
                          <a:effectLst/>
                        </a:rPr>
                        <a:t>关闭消息发送者</a:t>
                      </a:r>
                      <a:r>
                        <a:rPr lang="en-US" sz="900" kern="0">
                          <a:effectLst/>
                        </a:rPr>
                        <a:t/>
                      </a:r>
                      <a:br>
                        <a:rPr lang="en-US" sz="900" kern="0">
                          <a:effectLst/>
                        </a:rPr>
                      </a:br>
                      <a:r>
                        <a:rPr lang="en-US" sz="900" kern="0">
                          <a:effectLst/>
                        </a:rPr>
                        <a:t>    }</a:t>
                      </a:r>
                      <a:br>
                        <a:rPr lang="en-US" sz="900" kern="0">
                          <a:effectLst/>
                        </a:rPr>
                      </a:br>
                      <a:r>
                        <a:rPr lang="en-US" sz="90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17957735"/>
                  </a:ext>
                </a:extLst>
              </a:tr>
            </a:tbl>
          </a:graphicData>
        </a:graphic>
      </p:graphicFrame>
    </p:spTree>
    <p:extLst>
      <p:ext uri="{BB962C8B-B14F-4D97-AF65-F5344CB8AC3E}">
        <p14:creationId xmlns:p14="http://schemas.microsoft.com/office/powerpoint/2010/main" val="24738386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发送单向消息</a:t>
            </a:r>
            <a:endParaRPr lang="zh-CN" altLang="en-US"/>
          </a:p>
        </p:txBody>
      </p:sp>
      <p:sp>
        <p:nvSpPr>
          <p:cNvPr id="3" name="内容占位符 2"/>
          <p:cNvSpPr>
            <a:spLocks noGrp="1"/>
          </p:cNvSpPr>
          <p:nvPr>
            <p:ph idx="1"/>
          </p:nvPr>
        </p:nvSpPr>
        <p:spPr/>
        <p:txBody>
          <a:bodyPr/>
          <a:lstStyle/>
          <a:p>
            <a:r>
              <a:rPr lang="zh-CN" altLang="zh-CN"/>
              <a:t>不管是同步消息还是异步消息模式，实际上都存在有接收消息发送结果的需要，这样如果面对海量数据发送，并且不需要响应时就不再适用了。所以在</a:t>
            </a:r>
            <a:r>
              <a:rPr lang="en-US" altLang="zh-CN"/>
              <a:t>RocketMQ</a:t>
            </a:r>
            <a:r>
              <a:rPr lang="zh-CN" altLang="zh-CN"/>
              <a:t>中提供了</a:t>
            </a:r>
            <a:r>
              <a:rPr lang="en-US" altLang="zh-CN"/>
              <a:t>Oneway</a:t>
            </a:r>
            <a:r>
              <a:rPr lang="zh-CN" altLang="zh-CN"/>
              <a:t>单向消息，操作结构如</a:t>
            </a:r>
            <a:r>
              <a:rPr lang="zh-CN" altLang="zh-CN" smtClean="0"/>
              <a:t>图所</a:t>
            </a:r>
            <a:r>
              <a:rPr lang="zh-CN" altLang="zh-CN"/>
              <a:t>示，这类消息只需要通过</a:t>
            </a:r>
            <a:r>
              <a:rPr lang="en-US" altLang="zh-CN"/>
              <a:t>DefaultMQProducer</a:t>
            </a:r>
            <a:r>
              <a:rPr lang="zh-CN" altLang="zh-CN"/>
              <a:t>类所提供的</a:t>
            </a:r>
            <a:r>
              <a:rPr lang="en-US" altLang="zh-CN"/>
              <a:t>sendOneway()</a:t>
            </a:r>
            <a:r>
              <a:rPr lang="zh-CN" altLang="zh-CN"/>
              <a:t>方法即可实现，同时由于该消息类型不需要接收响应，所以方法的返回类型为</a:t>
            </a:r>
            <a:r>
              <a:rPr lang="en-US" altLang="zh-CN"/>
              <a:t>void</a:t>
            </a:r>
            <a:r>
              <a:rPr lang="zh-CN" altLang="zh-CN"/>
              <a:t>。</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54" y="2699808"/>
            <a:ext cx="11532480" cy="309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13468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发送单向消息</a:t>
            </a:r>
            <a:endParaRPr lang="zh-CN" altLang="en-US"/>
          </a:p>
        </p:txBody>
      </p:sp>
      <p:graphicFrame>
        <p:nvGraphicFramePr>
          <p:cNvPr id="4" name="表格 3"/>
          <p:cNvGraphicFramePr>
            <a:graphicFrameLocks noGrp="1"/>
          </p:cNvGraphicFramePr>
          <p:nvPr>
            <p:extLst/>
          </p:nvPr>
        </p:nvGraphicFramePr>
        <p:xfrm>
          <a:off x="184733" y="948797"/>
          <a:ext cx="11719400" cy="5727170"/>
        </p:xfrm>
        <a:graphic>
          <a:graphicData uri="http://schemas.openxmlformats.org/drawingml/2006/table">
            <a:tbl>
              <a:tblPr firstRow="1" firstCol="1" lastRow="1" lastCol="1" bandRow="1" bandCol="1">
                <a:tableStyleId>{5940675A-B579-460E-94D1-54222C63F5DA}</a:tableStyleId>
              </a:tblPr>
              <a:tblGrid>
                <a:gridCol w="11719400">
                  <a:extLst>
                    <a:ext uri="{9D8B030D-6E8A-4147-A177-3AD203B41FA5}">
                      <a16:colId xmlns:a16="http://schemas.microsoft.com/office/drawing/2014/main" val="4018628492"/>
                    </a:ext>
                  </a:extLst>
                </a:gridCol>
              </a:tblGrid>
              <a:tr h="572717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package com.yootk.rocketmq;</a:t>
                      </a:r>
                      <a:br>
                        <a:rPr lang="en-US" sz="1200" kern="0">
                          <a:effectLst/>
                        </a:rPr>
                      </a:br>
                      <a:r>
                        <a:rPr lang="en-US" sz="1200" kern="0">
                          <a:effectLst/>
                        </a:rPr>
                        <a:t>public class MessageProducer { </a:t>
                      </a:r>
                      <a:r>
                        <a:rPr lang="en-US" sz="1200" kern="100">
                          <a:effectLst/>
                        </a:rPr>
                        <a:t>				</a:t>
                      </a:r>
                      <a:r>
                        <a:rPr lang="en-US" sz="1200" kern="0">
                          <a:effectLst/>
                        </a:rPr>
                        <a:t>// </a:t>
                      </a:r>
                      <a:r>
                        <a:rPr lang="zh-CN" sz="1200" kern="0">
                          <a:effectLst/>
                        </a:rPr>
                        <a:t>李兴华高薪就业编程训练营</a:t>
                      </a:r>
                      <a:r>
                        <a:rPr lang="en-US" sz="1200" kern="0">
                          <a:effectLst/>
                        </a:rPr>
                        <a:t/>
                      </a:r>
                      <a:br>
                        <a:rPr lang="en-US" sz="1200" kern="0">
                          <a:effectLst/>
                        </a:rPr>
                      </a:br>
                      <a:r>
                        <a:rPr lang="en-US" sz="1200" kern="0">
                          <a:effectLst/>
                        </a:rPr>
                        <a:t>    public static final String NAME_SERVER_LIST = "rocketmq-server:9876"; // NameServer</a:t>
                      </a:r>
                      <a:br>
                        <a:rPr lang="en-US" sz="1200" kern="0">
                          <a:effectLst/>
                        </a:rPr>
                      </a:br>
                      <a:r>
                        <a:rPr lang="en-US" sz="1200" kern="0">
                          <a:effectLst/>
                        </a:rPr>
                        <a:t>    public static final String PRODUCER_GROUP = "muyan-group";// </a:t>
                      </a:r>
                      <a:r>
                        <a:rPr lang="zh-CN" sz="1200" kern="0">
                          <a:effectLst/>
                        </a:rPr>
                        <a:t>消费组</a:t>
                      </a:r>
                      <a:r>
                        <a:rPr lang="en-US" sz="1200" kern="0">
                          <a:effectLst/>
                        </a:rPr>
                        <a:t/>
                      </a:r>
                      <a:br>
                        <a:rPr lang="en-US" sz="1200" kern="0">
                          <a:effectLst/>
                        </a:rPr>
                      </a:br>
                      <a:r>
                        <a:rPr lang="en-US" sz="1200" kern="0">
                          <a:effectLst/>
                        </a:rPr>
                        <a:t>    public static final String TOPIC = "TopicYootk"; </a:t>
                      </a:r>
                      <a:r>
                        <a:rPr lang="en-US" sz="1200" kern="100">
                          <a:effectLst/>
                        </a:rPr>
                        <a:t>	</a:t>
                      </a:r>
                      <a:r>
                        <a:rPr lang="en-US" sz="1200" kern="0">
                          <a:effectLst/>
                        </a:rPr>
                        <a:t>// </a:t>
                      </a:r>
                      <a:r>
                        <a:rPr lang="zh-CN" sz="1200" kern="0">
                          <a:effectLst/>
                        </a:rPr>
                        <a:t>主题</a:t>
                      </a:r>
                      <a:r>
                        <a:rPr lang="en-US" sz="1200" kern="0">
                          <a:effectLst/>
                        </a:rPr>
                        <a:t/>
                      </a:r>
                      <a:br>
                        <a:rPr lang="en-US" sz="1200" kern="0">
                          <a:effectLst/>
                        </a:rPr>
                      </a:br>
                      <a:r>
                        <a:rPr lang="en-US" sz="1200" kern="0">
                          <a:effectLst/>
                        </a:rPr>
                        <a:t>    public static final String ACCESSKEY = "RocketMQMuyan";</a:t>
                      </a:r>
                      <a:r>
                        <a:rPr lang="en-US" sz="1200" kern="100">
                          <a:effectLst/>
                        </a:rPr>
                        <a:t>	</a:t>
                      </a:r>
                      <a:r>
                        <a:rPr lang="en-US" sz="1200" kern="0">
                          <a:effectLst/>
                        </a:rPr>
                        <a:t>// </a:t>
                      </a:r>
                      <a:r>
                        <a:rPr lang="zh-CN" sz="1200" kern="0">
                          <a:effectLst/>
                        </a:rPr>
                        <a:t>用户名</a:t>
                      </a:r>
                      <a:r>
                        <a:rPr lang="en-US" sz="1200" kern="0">
                          <a:effectLst/>
                        </a:rPr>
                        <a:t/>
                      </a:r>
                      <a:br>
                        <a:rPr lang="en-US" sz="1200" kern="0">
                          <a:effectLst/>
                        </a:rPr>
                      </a:br>
                      <a:r>
                        <a:rPr lang="en-US" sz="1200" kern="0">
                          <a:effectLst/>
                        </a:rPr>
                        <a:t>    public static final String SECRETKEY = "helloyootk"; </a:t>
                      </a:r>
                      <a:r>
                        <a:rPr lang="en-US" sz="1200" kern="100">
                          <a:effectLst/>
                        </a:rPr>
                        <a:t>	</a:t>
                      </a:r>
                      <a:r>
                        <a:rPr lang="en-US" sz="1200" kern="0">
                          <a:effectLst/>
                        </a:rPr>
                        <a:t>// </a:t>
                      </a:r>
                      <a:r>
                        <a:rPr lang="zh-CN" sz="1200" kern="0">
                          <a:effectLst/>
                        </a:rPr>
                        <a:t>密码</a:t>
                      </a:r>
                      <a:r>
                        <a:rPr lang="en-US" sz="1200" kern="0">
                          <a:effectLst/>
                        </a:rPr>
                        <a:t/>
                      </a:r>
                      <a:br>
                        <a:rPr lang="en-US" sz="1200" kern="0">
                          <a:effectLst/>
                        </a:rPr>
                      </a:br>
                      <a:r>
                        <a:rPr lang="en-US" sz="1200" kern="0">
                          <a:effectLst/>
                        </a:rPr>
                        <a:t>    public static void main(String[] args) throws Exception { // </a:t>
                      </a:r>
                      <a:r>
                        <a:rPr lang="zh-CN" sz="1200" kern="0">
                          <a:effectLst/>
                        </a:rPr>
                        <a:t>沐言科技：</a:t>
                      </a:r>
                      <a:r>
                        <a:rPr lang="en-US" sz="1200" kern="0">
                          <a:effectLst/>
                        </a:rPr>
                        <a:t>www.yootk.com</a:t>
                      </a:r>
                      <a:br>
                        <a:rPr lang="en-US" sz="1200" kern="0">
                          <a:effectLst/>
                        </a:rPr>
                      </a:br>
                      <a:r>
                        <a:rPr lang="en-US" sz="1200" kern="0">
                          <a:effectLst/>
                        </a:rPr>
                        <a:t>        RPCHook clientHook = new AclClientRPCHook(</a:t>
                      </a:r>
                      <a:br>
                        <a:rPr lang="en-US" sz="1200" kern="0">
                          <a:effectLst/>
                        </a:rPr>
                      </a:br>
                      <a:r>
                        <a:rPr lang="en-US" sz="1200" kern="0">
                          <a:effectLst/>
                        </a:rPr>
                        <a:t>                new SessionCredentials(ACCESSKEY, SECRETKEY)); // ACL</a:t>
                      </a:r>
                      <a:r>
                        <a:rPr lang="zh-CN" sz="1200" kern="0">
                          <a:effectLst/>
                        </a:rPr>
                        <a:t>认证</a:t>
                      </a:r>
                      <a:r>
                        <a:rPr lang="en-US" sz="1200" kern="0">
                          <a:effectLst/>
                        </a:rPr>
                        <a:t/>
                      </a:r>
                      <a:br>
                        <a:rPr lang="en-US" sz="1200" kern="0">
                          <a:effectLst/>
                        </a:rPr>
                      </a:br>
                      <a:r>
                        <a:rPr lang="en-US" sz="1200" kern="0">
                          <a:effectLst/>
                        </a:rPr>
                        <a:t>        DefaultMQProducer producer = new DefaultMQProducer(</a:t>
                      </a:r>
                      <a:br>
                        <a:rPr lang="en-US" sz="1200" kern="0">
                          <a:effectLst/>
                        </a:rPr>
                      </a:br>
                      <a:r>
                        <a:rPr lang="en-US" sz="1200" kern="0">
                          <a:effectLst/>
                        </a:rPr>
                        <a:t>                PRODUCER_GROUP, clientHook);</a:t>
                      </a:r>
                      <a:r>
                        <a:rPr lang="en-US" sz="1200" kern="100">
                          <a:effectLst/>
                        </a:rPr>
                        <a:t> 			</a:t>
                      </a:r>
                      <a:r>
                        <a:rPr lang="en-US" sz="1200" kern="0">
                          <a:effectLst/>
                        </a:rPr>
                        <a:t>// </a:t>
                      </a:r>
                      <a:r>
                        <a:rPr lang="zh-CN" sz="1200" kern="0">
                          <a:effectLst/>
                        </a:rPr>
                        <a:t>创建消息生产者</a:t>
                      </a:r>
                      <a:r>
                        <a:rPr lang="en-US" sz="1200" kern="0">
                          <a:effectLst/>
                        </a:rPr>
                        <a:t/>
                      </a:r>
                      <a:br>
                        <a:rPr lang="en-US" sz="1200" kern="0">
                          <a:effectLst/>
                        </a:rPr>
                      </a:br>
                      <a:r>
                        <a:rPr lang="en-US" sz="1200" kern="0">
                          <a:effectLst/>
                        </a:rPr>
                        <a:t>        producer.setNamesrvAddr(NAME_SERVER_LIST);</a:t>
                      </a:r>
                      <a:r>
                        <a:rPr lang="en-US" sz="1200" kern="100">
                          <a:effectLst/>
                        </a:rPr>
                        <a:t> 		</a:t>
                      </a:r>
                      <a:r>
                        <a:rPr lang="en-US" sz="1200" kern="0">
                          <a:effectLst/>
                        </a:rPr>
                        <a:t>// NameServer</a:t>
                      </a:r>
                      <a:r>
                        <a:rPr lang="zh-CN" sz="1200" kern="0">
                          <a:effectLst/>
                        </a:rPr>
                        <a:t>地址</a:t>
                      </a:r>
                      <a:r>
                        <a:rPr lang="en-US" sz="1200" kern="0">
                          <a:effectLst/>
                        </a:rPr>
                        <a:t/>
                      </a:r>
                      <a:br>
                        <a:rPr lang="en-US" sz="1200" kern="0">
                          <a:effectLst/>
                        </a:rPr>
                      </a:br>
                      <a:r>
                        <a:rPr lang="en-US" sz="1200" kern="0">
                          <a:effectLst/>
                        </a:rPr>
                        <a:t>        producer.start();</a:t>
                      </a:r>
                      <a:r>
                        <a:rPr lang="en-US" sz="1200" kern="100">
                          <a:effectLst/>
                        </a:rPr>
                        <a:t>					</a:t>
                      </a:r>
                      <a:r>
                        <a:rPr lang="en-US" sz="1200" kern="0">
                          <a:effectLst/>
                        </a:rPr>
                        <a:t>// </a:t>
                      </a:r>
                      <a:r>
                        <a:rPr lang="zh-CN" sz="1200" kern="0">
                          <a:effectLst/>
                        </a:rPr>
                        <a:t>启动消息生产者</a:t>
                      </a:r>
                      <a:r>
                        <a:rPr lang="en-US" sz="1200" kern="0">
                          <a:effectLst/>
                        </a:rPr>
                        <a:t/>
                      </a:r>
                      <a:br>
                        <a:rPr lang="en-US" sz="1200" kern="0">
                          <a:effectLst/>
                        </a:rPr>
                      </a:br>
                      <a:r>
                        <a:rPr lang="en-US" sz="1200" kern="0">
                          <a:effectLst/>
                        </a:rPr>
                        <a:t>        Message msg = new Message(TOPIC, "</a:t>
                      </a:r>
                      <a:r>
                        <a:rPr lang="zh-CN" sz="1200" kern="0">
                          <a:effectLst/>
                        </a:rPr>
                        <a:t>沐言科技：</a:t>
                      </a:r>
                      <a:r>
                        <a:rPr lang="en-US" sz="1200" kern="0">
                          <a:effectLst/>
                        </a:rPr>
                        <a:t>www.yootk.com"</a:t>
                      </a:r>
                      <a:br>
                        <a:rPr lang="en-US" sz="1200" kern="0">
                          <a:effectLst/>
                        </a:rPr>
                      </a:br>
                      <a:r>
                        <a:rPr lang="en-US" sz="1200" kern="0">
                          <a:effectLst/>
                        </a:rPr>
                        <a:t>                .getBytes(RemotingHelper.DEFAULT_CHARSET)); </a:t>
                      </a:r>
                      <a:r>
                        <a:rPr lang="en-US" sz="1200" kern="100">
                          <a:effectLst/>
                        </a:rPr>
                        <a:t>	</a:t>
                      </a:r>
                      <a:r>
                        <a:rPr lang="en-US" sz="1200" kern="0">
                          <a:effectLst/>
                        </a:rPr>
                        <a:t>// </a:t>
                      </a:r>
                      <a:r>
                        <a:rPr lang="zh-CN" sz="1200" kern="0">
                          <a:effectLst/>
                        </a:rPr>
                        <a:t>创建消息处理机制</a:t>
                      </a:r>
                      <a:r>
                        <a:rPr lang="en-US" sz="1200" kern="0">
                          <a:effectLst/>
                        </a:rPr>
                        <a:t/>
                      </a:r>
                      <a:br>
                        <a:rPr lang="en-US" sz="1200" kern="0">
                          <a:effectLst/>
                        </a:rPr>
                      </a:br>
                      <a:r>
                        <a:rPr lang="en-US" sz="1200" kern="0">
                          <a:effectLst/>
                        </a:rPr>
                        <a:t>        producer.sendOneway(msg); </a:t>
                      </a:r>
                      <a:r>
                        <a:rPr lang="en-US" sz="1200" kern="100">
                          <a:effectLst/>
                        </a:rPr>
                        <a:t>				</a:t>
                      </a:r>
                      <a:r>
                        <a:rPr lang="en-US" sz="1200" kern="0">
                          <a:effectLst/>
                        </a:rPr>
                        <a:t>// </a:t>
                      </a:r>
                      <a:r>
                        <a:rPr lang="zh-CN" sz="1200" kern="0">
                          <a:effectLst/>
                        </a:rPr>
                        <a:t>发送单向消息</a:t>
                      </a:r>
                      <a:r>
                        <a:rPr lang="en-US" sz="1200" kern="0">
                          <a:effectLst/>
                        </a:rPr>
                        <a:t/>
                      </a:r>
                      <a:br>
                        <a:rPr lang="en-US" sz="1200" kern="0">
                          <a:effectLst/>
                        </a:rPr>
                      </a:br>
                      <a:r>
                        <a:rPr lang="en-US" sz="1200" kern="0">
                          <a:effectLst/>
                        </a:rPr>
                        <a:t>        producer.shutdown();</a:t>
                      </a:r>
                      <a:r>
                        <a:rPr lang="en-US" sz="1200" kern="100">
                          <a:effectLst/>
                        </a:rPr>
                        <a:t>				</a:t>
                      </a:r>
                      <a:r>
                        <a:rPr lang="en-US" sz="1200" kern="0">
                          <a:effectLst/>
                        </a:rPr>
                        <a:t>// </a:t>
                      </a:r>
                      <a:r>
                        <a:rPr lang="zh-CN" sz="1200" kern="0">
                          <a:effectLst/>
                        </a:rPr>
                        <a:t>关闭消息发送者</a:t>
                      </a:r>
                      <a:r>
                        <a:rPr lang="en-US" sz="1200" kern="0">
                          <a:effectLst/>
                        </a:rPr>
                        <a:t/>
                      </a:r>
                      <a:br>
                        <a:rPr lang="en-US" sz="1200" kern="0">
                          <a:effectLst/>
                        </a:rPr>
                      </a:br>
                      <a:r>
                        <a:rPr lang="en-US" sz="1200" kern="0">
                          <a:effectLst/>
                        </a:rPr>
                        <a:t>    }</a:t>
                      </a:r>
                      <a:br>
                        <a:rPr lang="en-US" sz="1200" kern="0">
                          <a:effectLst/>
                        </a:rPr>
                      </a:br>
                      <a:r>
                        <a:rPr lang="en-US" sz="1200" kern="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94642716"/>
                  </a:ext>
                </a:extLst>
              </a:tr>
            </a:tbl>
          </a:graphicData>
        </a:graphic>
      </p:graphicFrame>
    </p:spTree>
    <p:extLst>
      <p:ext uri="{BB962C8B-B14F-4D97-AF65-F5344CB8AC3E}">
        <p14:creationId xmlns:p14="http://schemas.microsoft.com/office/powerpoint/2010/main" val="42107477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消费模式</a:t>
            </a:r>
            <a:endParaRPr lang="zh-CN" altLang="en-US"/>
          </a:p>
        </p:txBody>
      </p:sp>
      <p:sp>
        <p:nvSpPr>
          <p:cNvPr id="3" name="内容占位符 2"/>
          <p:cNvSpPr>
            <a:spLocks noGrp="1"/>
          </p:cNvSpPr>
          <p:nvPr>
            <p:ph idx="1"/>
          </p:nvPr>
        </p:nvSpPr>
        <p:spPr/>
        <p:txBody>
          <a:bodyPr/>
          <a:lstStyle/>
          <a:p>
            <a:r>
              <a:rPr lang="zh-CN" altLang="zh-CN" sz="2200"/>
              <a:t>在</a:t>
            </a:r>
            <a:r>
              <a:rPr lang="en-US" altLang="zh-CN" sz="2200"/>
              <a:t>RocketMQ</a:t>
            </a:r>
            <a:r>
              <a:rPr lang="zh-CN" altLang="zh-CN" sz="2200"/>
              <a:t>中消费端需要通过指定的主题连接到消息队列，而后才可以实现消息的消费处理，而在消费时都需要通过</a:t>
            </a:r>
            <a:r>
              <a:rPr lang="en-US" altLang="zh-CN" sz="2200"/>
              <a:t>MessageListener</a:t>
            </a:r>
            <a:r>
              <a:rPr lang="zh-CN" altLang="zh-CN" sz="2200"/>
              <a:t>启动消息监听，这样每当有新的消息发送过来后就可以进行消息处理，但是在</a:t>
            </a:r>
            <a:r>
              <a:rPr lang="en-US" altLang="zh-CN" sz="2200"/>
              <a:t>RocketMQ</a:t>
            </a:r>
            <a:r>
              <a:rPr lang="zh-CN" altLang="zh-CN" sz="2200"/>
              <a:t>中提供有</a:t>
            </a:r>
            <a:r>
              <a:rPr lang="en-US" altLang="zh-CN" sz="2200"/>
              <a:t>push</a:t>
            </a:r>
            <a:r>
              <a:rPr lang="zh-CN" altLang="zh-CN" sz="2200"/>
              <a:t>与</a:t>
            </a:r>
            <a:r>
              <a:rPr lang="en-US" altLang="zh-CN" sz="2200"/>
              <a:t>pull</a:t>
            </a:r>
            <a:r>
              <a:rPr lang="zh-CN" altLang="zh-CN" sz="2200"/>
              <a:t>两种消费模</a:t>
            </a:r>
            <a:r>
              <a:rPr lang="zh-CN" altLang="zh-CN" sz="2200" smtClean="0"/>
              <a:t>式</a:t>
            </a:r>
            <a:r>
              <a:rPr lang="zh-CN" altLang="en-US" sz="2200" smtClean="0"/>
              <a:t>：</a:t>
            </a:r>
            <a:endParaRPr lang="en-US" altLang="zh-CN" sz="2200" smtClean="0"/>
          </a:p>
          <a:p>
            <a:pPr lvl="1"/>
            <a:r>
              <a:rPr lang="en-US" altLang="zh-CN"/>
              <a:t>PUSH</a:t>
            </a:r>
            <a:r>
              <a:rPr lang="zh-CN" altLang="zh-CN"/>
              <a:t>模式：消费端与</a:t>
            </a:r>
            <a:r>
              <a:rPr lang="en-US" altLang="zh-CN"/>
              <a:t>Broker</a:t>
            </a:r>
            <a:r>
              <a:rPr lang="zh-CN" altLang="zh-CN"/>
              <a:t>建立连接后，每当服务端有消息时，会将消息推送给消费</a:t>
            </a:r>
            <a:r>
              <a:rPr lang="zh-CN" altLang="zh-CN" smtClean="0"/>
              <a:t>端</a:t>
            </a:r>
            <a:endParaRPr lang="en-US" altLang="zh-CN" smtClean="0"/>
          </a:p>
          <a:p>
            <a:pPr lvl="1"/>
            <a:endParaRPr lang="en-US" altLang="zh-CN"/>
          </a:p>
          <a:p>
            <a:pPr lvl="1"/>
            <a:endParaRPr lang="en-US" altLang="zh-CN" smtClean="0"/>
          </a:p>
          <a:p>
            <a:pPr lvl="1"/>
            <a:endParaRPr lang="en-US" altLang="zh-CN"/>
          </a:p>
          <a:p>
            <a:pPr lvl="1"/>
            <a:endParaRPr lang="en-US" altLang="zh-CN" smtClean="0"/>
          </a:p>
          <a:p>
            <a:pPr lvl="1"/>
            <a:endParaRPr lang="en-US" altLang="zh-CN"/>
          </a:p>
          <a:p>
            <a:pPr lvl="1"/>
            <a:endParaRPr lang="en-US" altLang="zh-CN" smtClean="0"/>
          </a:p>
          <a:p>
            <a:pPr lvl="1"/>
            <a:r>
              <a:rPr lang="en-US" altLang="zh-CN" smtClean="0"/>
              <a:t>PULL</a:t>
            </a:r>
            <a:r>
              <a:rPr lang="zh-CN" altLang="zh-CN"/>
              <a:t>模式：消费端以轮询的方式，不断对当前连接</a:t>
            </a:r>
            <a:r>
              <a:rPr lang="en-US" altLang="zh-CN"/>
              <a:t>Broker</a:t>
            </a:r>
            <a:r>
              <a:rPr lang="zh-CN" altLang="zh-CN"/>
              <a:t>中的消费队列进行检查，如果有新的消息则直接拉取到消费端</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80" y="2309567"/>
            <a:ext cx="8485026" cy="178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187" y="4802348"/>
            <a:ext cx="9234613" cy="179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8235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范例：</a:t>
            </a:r>
            <a:r>
              <a:rPr lang="zh-CN" altLang="zh-CN"/>
              <a:t>【</a:t>
            </a:r>
            <a:r>
              <a:rPr lang="en-US" altLang="zh-CN"/>
              <a:t>rocketmq</a:t>
            </a:r>
            <a:r>
              <a:rPr lang="zh-CN" altLang="zh-CN"/>
              <a:t>子模块】使用</a:t>
            </a:r>
            <a:r>
              <a:rPr lang="en-US" altLang="zh-CN"/>
              <a:t>PULL</a:t>
            </a:r>
            <a:r>
              <a:rPr lang="zh-CN" altLang="zh-CN"/>
              <a:t>消费模式</a:t>
            </a:r>
            <a:endParaRPr lang="zh-CN" altLang="en-US"/>
          </a:p>
        </p:txBody>
      </p:sp>
      <p:graphicFrame>
        <p:nvGraphicFramePr>
          <p:cNvPr id="4" name="表格 3"/>
          <p:cNvGraphicFramePr>
            <a:graphicFrameLocks noGrp="1"/>
          </p:cNvGraphicFramePr>
          <p:nvPr>
            <p:extLst/>
          </p:nvPr>
        </p:nvGraphicFramePr>
        <p:xfrm>
          <a:off x="235531" y="913236"/>
          <a:ext cx="11698235" cy="5716163"/>
        </p:xfrm>
        <a:graphic>
          <a:graphicData uri="http://schemas.openxmlformats.org/drawingml/2006/table">
            <a:tbl>
              <a:tblPr firstRow="1" firstCol="1" lastRow="1" lastCol="1" bandRow="1" bandCol="1">
                <a:tableStyleId>{5940675A-B579-460E-94D1-54222C63F5DA}</a:tableStyleId>
              </a:tblPr>
              <a:tblGrid>
                <a:gridCol w="11698235">
                  <a:extLst>
                    <a:ext uri="{9D8B030D-6E8A-4147-A177-3AD203B41FA5}">
                      <a16:colId xmlns:a16="http://schemas.microsoft.com/office/drawing/2014/main" val="156973871"/>
                    </a:ext>
                  </a:extLst>
                </a:gridCol>
              </a:tblGrid>
              <a:tr h="571616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package com.yootk.rocketmq;</a:t>
                      </a:r>
                      <a:br>
                        <a:rPr lang="en-US" sz="1200" kern="0">
                          <a:effectLst/>
                        </a:rPr>
                      </a:br>
                      <a:r>
                        <a:rPr lang="en-US" sz="1200" kern="0">
                          <a:effectLst/>
                        </a:rPr>
                        <a:t>public class MessageConsumer { </a:t>
                      </a:r>
                      <a:r>
                        <a:rPr lang="en-US" sz="1200" kern="100">
                          <a:effectLst/>
                        </a:rPr>
                        <a:t>				</a:t>
                      </a:r>
                      <a:r>
                        <a:rPr lang="en-US" sz="1200" kern="0">
                          <a:effectLst/>
                        </a:rPr>
                        <a:t>// </a:t>
                      </a:r>
                      <a:r>
                        <a:rPr lang="zh-CN" sz="1200" kern="0">
                          <a:effectLst/>
                        </a:rPr>
                        <a:t>李兴华高薪就业编程训练营</a:t>
                      </a:r>
                      <a:r>
                        <a:rPr lang="en-US" sz="1200" kern="0">
                          <a:effectLst/>
                        </a:rPr>
                        <a:t/>
                      </a:r>
                      <a:br>
                        <a:rPr lang="en-US" sz="1200" kern="0">
                          <a:effectLst/>
                        </a:rPr>
                      </a:br>
                      <a:r>
                        <a:rPr lang="en-US" sz="1200" kern="0">
                          <a:effectLst/>
                        </a:rPr>
                        <a:t>    public static final String NAME_SERVER_LIST = "rocketmq-server:9876";</a:t>
                      </a:r>
                      <a:br>
                        <a:rPr lang="en-US" sz="1200" kern="0">
                          <a:effectLst/>
                        </a:rPr>
                      </a:br>
                      <a:r>
                        <a:rPr lang="en-US" sz="1200" kern="0">
                          <a:effectLst/>
                        </a:rPr>
                        <a:t>    private static final String CONSUMER_GROUP = "muyan-group"; // </a:t>
                      </a:r>
                      <a:r>
                        <a:rPr lang="zh-CN" sz="1200" kern="0">
                          <a:effectLst/>
                        </a:rPr>
                        <a:t>消费组</a:t>
                      </a:r>
                      <a:r>
                        <a:rPr lang="en-US" sz="1200" kern="0">
                          <a:effectLst/>
                        </a:rPr>
                        <a:t/>
                      </a:r>
                      <a:br>
                        <a:rPr lang="en-US" sz="1200" kern="0">
                          <a:effectLst/>
                        </a:rPr>
                      </a:br>
                      <a:r>
                        <a:rPr lang="en-US" sz="1200" kern="0">
                          <a:effectLst/>
                        </a:rPr>
                        <a:t>    private static final String TOPIC = "TopicYootk";</a:t>
                      </a:r>
                      <a:r>
                        <a:rPr lang="en-US" sz="1200" kern="100">
                          <a:effectLst/>
                        </a:rPr>
                        <a:t>	</a:t>
                      </a:r>
                      <a:r>
                        <a:rPr lang="en-US" sz="1200" kern="0">
                          <a:effectLst/>
                        </a:rPr>
                        <a:t>// </a:t>
                      </a:r>
                      <a:r>
                        <a:rPr lang="zh-CN" sz="1200" kern="0">
                          <a:effectLst/>
                        </a:rPr>
                        <a:t>主题名称</a:t>
                      </a:r>
                      <a:r>
                        <a:rPr lang="en-US" sz="1200" kern="0">
                          <a:effectLst/>
                        </a:rPr>
                        <a:t/>
                      </a:r>
                      <a:br>
                        <a:rPr lang="en-US" sz="1200" kern="0">
                          <a:effectLst/>
                        </a:rPr>
                      </a:br>
                      <a:r>
                        <a:rPr lang="en-US" sz="1200" kern="0">
                          <a:effectLst/>
                        </a:rPr>
                        <a:t>    public static final String ACCESSKEY = "RocketMQMuyan"; </a:t>
                      </a:r>
                      <a:r>
                        <a:rPr lang="en-US" sz="1200" kern="100">
                          <a:effectLst/>
                        </a:rPr>
                        <a:t>	</a:t>
                      </a:r>
                      <a:r>
                        <a:rPr lang="en-US" sz="1200" kern="0">
                          <a:effectLst/>
                        </a:rPr>
                        <a:t>// </a:t>
                      </a:r>
                      <a:r>
                        <a:rPr lang="zh-CN" sz="1200" kern="0">
                          <a:effectLst/>
                        </a:rPr>
                        <a:t>用户名</a:t>
                      </a:r>
                      <a:r>
                        <a:rPr lang="en-US" sz="1200" kern="0">
                          <a:effectLst/>
                        </a:rPr>
                        <a:t/>
                      </a:r>
                      <a:br>
                        <a:rPr lang="en-US" sz="1200" kern="0">
                          <a:effectLst/>
                        </a:rPr>
                      </a:br>
                      <a:r>
                        <a:rPr lang="en-US" sz="1200" kern="0">
                          <a:effectLst/>
                        </a:rPr>
                        <a:t>    public static final String SECRETKEY = "helloyootk";</a:t>
                      </a:r>
                      <a:r>
                        <a:rPr lang="en-US" sz="1200" kern="100">
                          <a:effectLst/>
                        </a:rPr>
                        <a:t>	</a:t>
                      </a:r>
                      <a:r>
                        <a:rPr lang="en-US" sz="1200" kern="0">
                          <a:effectLst/>
                        </a:rPr>
                        <a:t>// </a:t>
                      </a:r>
                      <a:r>
                        <a:rPr lang="zh-CN" sz="1200" kern="0">
                          <a:effectLst/>
                        </a:rPr>
                        <a:t>密码</a:t>
                      </a:r>
                      <a:r>
                        <a:rPr lang="en-US" sz="1200" kern="0">
                          <a:effectLst/>
                        </a:rPr>
                        <a:t/>
                      </a:r>
                      <a:br>
                        <a:rPr lang="en-US" sz="1200" kern="0">
                          <a:effectLst/>
                        </a:rPr>
                      </a:br>
                      <a:r>
                        <a:rPr lang="en-US" sz="1200" kern="0">
                          <a:effectLst/>
                        </a:rPr>
                        <a:t>    public static void main(String[] args) throws Exception {// </a:t>
                      </a:r>
                      <a:r>
                        <a:rPr lang="zh-CN" sz="1200" kern="0">
                          <a:effectLst/>
                        </a:rPr>
                        <a:t>沐言科技：</a:t>
                      </a:r>
                      <a:r>
                        <a:rPr lang="en-US" sz="1200" kern="0">
                          <a:effectLst/>
                        </a:rPr>
                        <a:t>www.yootk.com</a:t>
                      </a:r>
                      <a:br>
                        <a:rPr lang="en-US" sz="1200" kern="0">
                          <a:effectLst/>
                        </a:rPr>
                      </a:br>
                      <a:r>
                        <a:rPr lang="en-US" sz="1200" kern="0">
                          <a:effectLst/>
                        </a:rPr>
                        <a:t>        RPCHook clientHook = new AclClientRPCHook(</a:t>
                      </a:r>
                      <a:br>
                        <a:rPr lang="en-US" sz="1200" kern="0">
                          <a:effectLst/>
                        </a:rPr>
                      </a:br>
                      <a:r>
                        <a:rPr lang="en-US" sz="1200" kern="0">
                          <a:effectLst/>
                        </a:rPr>
                        <a:t>                new SessionCredentials(ACCESSKEY, SECRETKEY));// ACL</a:t>
                      </a:r>
                      <a:r>
                        <a:rPr lang="zh-CN" sz="1200" kern="0">
                          <a:effectLst/>
                        </a:rPr>
                        <a:t>认证</a:t>
                      </a:r>
                      <a:r>
                        <a:rPr lang="en-US" sz="1200" kern="0">
                          <a:effectLst/>
                        </a:rPr>
                        <a:t/>
                      </a:r>
                      <a:br>
                        <a:rPr lang="en-US" sz="1200" kern="0">
                          <a:effectLst/>
                        </a:rPr>
                      </a:br>
                      <a:r>
                        <a:rPr lang="en-US" sz="1200" kern="0">
                          <a:effectLst/>
                        </a:rPr>
                        <a:t>        DefaultLitePullConsumer consumer = new DefaultLitePullConsumer(</a:t>
                      </a:r>
                      <a:endParaRPr lang="zh-CN" sz="120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100">
                          <a:effectLst/>
                        </a:rPr>
                        <a:t>		</a:t>
                      </a:r>
                      <a:r>
                        <a:rPr lang="en-US" sz="1200" kern="0">
                          <a:effectLst/>
                        </a:rPr>
                        <a:t>CONSUMER_GROUP, clientHook); </a:t>
                      </a:r>
                      <a:r>
                        <a:rPr lang="en-US" sz="1200" kern="100">
                          <a:effectLst/>
                        </a:rPr>
                        <a:t>		</a:t>
                      </a:r>
                      <a:r>
                        <a:rPr lang="en-US" sz="1200" kern="0">
                          <a:effectLst/>
                        </a:rPr>
                        <a:t>// Pull</a:t>
                      </a:r>
                      <a:r>
                        <a:rPr lang="zh-CN" sz="1200" kern="0">
                          <a:effectLst/>
                        </a:rPr>
                        <a:t>消费端</a:t>
                      </a:r>
                      <a:r>
                        <a:rPr lang="en-US" sz="1200" kern="0">
                          <a:effectLst/>
                        </a:rPr>
                        <a:t/>
                      </a:r>
                      <a:br>
                        <a:rPr lang="en-US" sz="1200" kern="0">
                          <a:effectLst/>
                        </a:rPr>
                      </a:br>
                      <a:r>
                        <a:rPr lang="en-US" sz="1200" kern="0">
                          <a:effectLst/>
                        </a:rPr>
                        <a:t>        consumer.setNamesrvAddr(NAME_SERVER_LIST); </a:t>
                      </a:r>
                      <a:r>
                        <a:rPr lang="en-US" sz="1200" kern="100">
                          <a:effectLst/>
                        </a:rPr>
                        <a:t>		</a:t>
                      </a:r>
                      <a:r>
                        <a:rPr lang="en-US" sz="1200" kern="0">
                          <a:effectLst/>
                        </a:rPr>
                        <a:t>// NameServer</a:t>
                      </a:r>
                      <a:r>
                        <a:rPr lang="zh-CN" sz="1200" kern="0">
                          <a:effectLst/>
                        </a:rPr>
                        <a:t>列表</a:t>
                      </a:r>
                      <a:r>
                        <a:rPr lang="en-US" sz="1200" kern="0">
                          <a:effectLst/>
                        </a:rPr>
                        <a:t/>
                      </a:r>
                      <a:br>
                        <a:rPr lang="en-US" sz="1200" kern="0">
                          <a:effectLst/>
                        </a:rPr>
                      </a:br>
                      <a:r>
                        <a:rPr lang="en-US" sz="1200" kern="0">
                          <a:effectLst/>
                        </a:rPr>
                        <a:t>        consumer.subscribe(TOPIC, "*"); </a:t>
                      </a:r>
                      <a:r>
                        <a:rPr lang="en-US" sz="1200" kern="100">
                          <a:effectLst/>
                        </a:rPr>
                        <a:t>			</a:t>
                      </a:r>
                      <a:r>
                        <a:rPr lang="en-US" sz="1200" kern="0">
                          <a:effectLst/>
                        </a:rPr>
                        <a:t>// </a:t>
                      </a:r>
                      <a:r>
                        <a:rPr lang="zh-CN" sz="1200" kern="0">
                          <a:effectLst/>
                        </a:rPr>
                        <a:t>匹配所有</a:t>
                      </a:r>
                      <a:r>
                        <a:rPr lang="en-US" sz="1200" kern="0">
                          <a:effectLst/>
                        </a:rPr>
                        <a:t>tag</a:t>
                      </a:r>
                      <a:br>
                        <a:rPr lang="en-US" sz="1200" kern="0">
                          <a:effectLst/>
                        </a:rPr>
                      </a:br>
                      <a:r>
                        <a:rPr lang="en-US" sz="1200" kern="0">
                          <a:effectLst/>
                        </a:rPr>
                        <a:t>        consumer.start();</a:t>
                      </a:r>
                      <a:r>
                        <a:rPr lang="en-US" sz="1200" kern="100">
                          <a:effectLst/>
                        </a:rPr>
                        <a:t>					</a:t>
                      </a:r>
                      <a:r>
                        <a:rPr lang="en-US" sz="1200" kern="0">
                          <a:effectLst/>
                        </a:rPr>
                        <a:t>// </a:t>
                      </a:r>
                      <a:r>
                        <a:rPr lang="zh-CN" sz="1200" kern="0">
                          <a:effectLst/>
                        </a:rPr>
                        <a:t>启动消费端</a:t>
                      </a:r>
                      <a:r>
                        <a:rPr lang="en-US" sz="1200" kern="0">
                          <a:effectLst/>
                        </a:rPr>
                        <a:t/>
                      </a:r>
                      <a:br>
                        <a:rPr lang="en-US" sz="1200" kern="0">
                          <a:effectLst/>
                        </a:rPr>
                      </a:br>
                      <a:r>
                        <a:rPr lang="en-US" sz="1200" kern="0">
                          <a:effectLst/>
                        </a:rPr>
                        <a:t>        boolean running = true; </a:t>
                      </a:r>
                      <a:r>
                        <a:rPr lang="en-US" sz="1200" kern="100">
                          <a:effectLst/>
                        </a:rPr>
                        <a:t>				</a:t>
                      </a:r>
                      <a:r>
                        <a:rPr lang="en-US" sz="1200" kern="0">
                          <a:effectLst/>
                        </a:rPr>
                        <a:t>// </a:t>
                      </a:r>
                      <a:r>
                        <a:rPr lang="zh-CN" sz="1200" kern="0">
                          <a:effectLst/>
                        </a:rPr>
                        <a:t>定义一个循环控制变量</a:t>
                      </a:r>
                      <a:r>
                        <a:rPr lang="en-US" sz="1200" kern="0">
                          <a:effectLst/>
                        </a:rPr>
                        <a:t/>
                      </a:r>
                      <a:br>
                        <a:rPr lang="en-US" sz="1200" kern="0">
                          <a:effectLst/>
                        </a:rPr>
                      </a:br>
                      <a:r>
                        <a:rPr lang="en-US" sz="1200" kern="0">
                          <a:effectLst/>
                        </a:rPr>
                        <a:t>        while (running) { </a:t>
                      </a:r>
                      <a:r>
                        <a:rPr lang="en-US" sz="1200" kern="100">
                          <a:effectLst/>
                        </a:rPr>
                        <a:t>					</a:t>
                      </a:r>
                      <a:r>
                        <a:rPr lang="en-US" sz="1200" kern="0">
                          <a:effectLst/>
                        </a:rPr>
                        <a:t>// </a:t>
                      </a:r>
                      <a:r>
                        <a:rPr lang="zh-CN" sz="1200" kern="0">
                          <a:effectLst/>
                        </a:rPr>
                        <a:t>循环拉取消息</a:t>
                      </a:r>
                      <a:r>
                        <a:rPr lang="en-US" sz="1200" kern="0">
                          <a:effectLst/>
                        </a:rPr>
                        <a:t/>
                      </a:r>
                      <a:br>
                        <a:rPr lang="en-US" sz="1200" kern="0">
                          <a:effectLst/>
                        </a:rPr>
                      </a:br>
                      <a:r>
                        <a:rPr lang="en-US" sz="1200" kern="0">
                          <a:effectLst/>
                        </a:rPr>
                        <a:t>            List&lt;MessageExt&gt; messages = consumer.poll();</a:t>
                      </a:r>
                      <a:r>
                        <a:rPr lang="en-US" sz="1200" kern="100">
                          <a:effectLst/>
                        </a:rPr>
                        <a:t>	</a:t>
                      </a:r>
                      <a:r>
                        <a:rPr lang="en-US" sz="1200" kern="0">
                          <a:effectLst/>
                        </a:rPr>
                        <a:t>// </a:t>
                      </a:r>
                      <a:r>
                        <a:rPr lang="zh-CN" sz="1200" kern="0">
                          <a:effectLst/>
                        </a:rPr>
                        <a:t>拉取到数据</a:t>
                      </a:r>
                      <a:r>
                        <a:rPr lang="en-US" sz="1200" kern="0">
                          <a:effectLst/>
                        </a:rPr>
                        <a:t/>
                      </a:r>
                      <a:br>
                        <a:rPr lang="en-US" sz="1200" kern="0">
                          <a:effectLst/>
                        </a:rPr>
                      </a:br>
                      <a:r>
                        <a:rPr lang="en-US" sz="1200" kern="0">
                          <a:effectLst/>
                        </a:rPr>
                        <a:t>            if (messages != null &amp;&amp; messages.size() &gt; 0) {</a:t>
                      </a:r>
                      <a:r>
                        <a:rPr lang="en-US" sz="1200" kern="100">
                          <a:effectLst/>
                        </a:rPr>
                        <a:t>	</a:t>
                      </a:r>
                      <a:r>
                        <a:rPr lang="en-US" sz="1200" kern="0">
                          <a:effectLst/>
                        </a:rPr>
                        <a:t>// </a:t>
                      </a:r>
                      <a:r>
                        <a:rPr lang="zh-CN" sz="1200" kern="0">
                          <a:effectLst/>
                        </a:rPr>
                        <a:t>获取到消息</a:t>
                      </a:r>
                      <a:r>
                        <a:rPr lang="en-US" sz="1200" kern="0">
                          <a:effectLst/>
                        </a:rPr>
                        <a:t/>
                      </a:r>
                      <a:br>
                        <a:rPr lang="en-US" sz="1200" kern="0">
                          <a:effectLst/>
                        </a:rPr>
                      </a:br>
                      <a:r>
                        <a:rPr lang="en-US" sz="1200" kern="0">
                          <a:effectLst/>
                        </a:rPr>
                        <a:t>                for (Message msg : messages) {</a:t>
                      </a:r>
                      <a:r>
                        <a:rPr lang="en-US" sz="1200" kern="100">
                          <a:effectLst/>
                        </a:rPr>
                        <a:t>		</a:t>
                      </a:r>
                      <a:r>
                        <a:rPr lang="en-US" sz="1200" kern="0">
                          <a:effectLst/>
                        </a:rPr>
                        <a:t>// </a:t>
                      </a:r>
                      <a:r>
                        <a:rPr lang="zh-CN" sz="1200" kern="0">
                          <a:effectLst/>
                        </a:rPr>
                        <a:t>迭代消息集合</a:t>
                      </a:r>
                      <a:r>
                        <a:rPr lang="en-US" sz="1200" kern="0">
                          <a:effectLst/>
                        </a:rPr>
                        <a:t/>
                      </a:r>
                      <a:br>
                        <a:rPr lang="en-US" sz="1200" kern="0">
                          <a:effectLst/>
                        </a:rPr>
                      </a:br>
                      <a:r>
                        <a:rPr lang="en-US" sz="1200" kern="0">
                          <a:effectLst/>
                        </a:rPr>
                        <a:t>                    System.out.printf("%s%n", msg); </a:t>
                      </a:r>
                      <a:r>
                        <a:rPr lang="en-US" sz="1200" kern="100">
                          <a:effectLst/>
                        </a:rPr>
                        <a:t>		</a:t>
                      </a:r>
                      <a:r>
                        <a:rPr lang="en-US" sz="1200" kern="0">
                          <a:effectLst/>
                        </a:rPr>
                        <a:t>// </a:t>
                      </a:r>
                      <a:r>
                        <a:rPr lang="zh-CN" sz="1200" kern="0">
                          <a:effectLst/>
                        </a:rPr>
                        <a:t>消息输出</a:t>
                      </a:r>
                      <a:r>
                        <a:rPr lang="en-US" sz="1200" kern="0">
                          <a:effectLst/>
                        </a:rPr>
                        <a:t/>
                      </a:r>
                      <a:br>
                        <a:rPr lang="en-US" sz="1200" kern="0">
                          <a:effectLst/>
                        </a:rPr>
                      </a:br>
                      <a:r>
                        <a:rPr lang="en-US" sz="1200" kern="0">
                          <a:effectLst/>
                        </a:rPr>
                        <a:t>                }</a:t>
                      </a:r>
                      <a:br>
                        <a:rPr lang="en-US" sz="1200" kern="0">
                          <a:effectLst/>
                        </a:rPr>
                      </a:br>
                      <a:r>
                        <a:rPr lang="en-US" sz="1200" kern="0">
                          <a:effectLst/>
                        </a:rPr>
                        <a:t>            }</a:t>
                      </a:r>
                      <a:br>
                        <a:rPr lang="en-US" sz="1200" kern="0">
                          <a:effectLst/>
                        </a:rPr>
                      </a:br>
                      <a:r>
                        <a:rPr lang="en-US" sz="1200" kern="0">
                          <a:effectLst/>
                        </a:rPr>
                        <a:t>        }</a:t>
                      </a:r>
                      <a:br>
                        <a:rPr lang="en-US" sz="1200" kern="0">
                          <a:effectLst/>
                        </a:rPr>
                      </a:br>
                      <a:r>
                        <a:rPr lang="en-US" sz="1200" kern="0">
                          <a:effectLst/>
                        </a:rPr>
                        <a:t>        consumer.shutdown();</a:t>
                      </a:r>
                      <a:r>
                        <a:rPr lang="en-US" sz="1200" kern="100">
                          <a:effectLst/>
                        </a:rPr>
                        <a:t>				</a:t>
                      </a:r>
                      <a:r>
                        <a:rPr lang="en-US" sz="1200" kern="0">
                          <a:effectLst/>
                        </a:rPr>
                        <a:t>// </a:t>
                      </a:r>
                      <a:r>
                        <a:rPr lang="zh-CN" sz="1200" kern="0">
                          <a:effectLst/>
                        </a:rPr>
                        <a:t>关闭消费端</a:t>
                      </a:r>
                      <a:r>
                        <a:rPr lang="en-US" sz="1200" kern="0">
                          <a:effectLst/>
                        </a:rPr>
                        <a:t/>
                      </a:r>
                      <a:br>
                        <a:rPr lang="en-US" sz="1200" kern="0">
                          <a:effectLst/>
                        </a:rPr>
                      </a:br>
                      <a:r>
                        <a:rPr lang="en-US" sz="1200" kern="0">
                          <a:effectLst/>
                        </a:rPr>
                        <a:t>    }</a:t>
                      </a:r>
                      <a:br>
                        <a:rPr lang="en-US" sz="1200" kern="0">
                          <a:effectLst/>
                        </a:rPr>
                      </a:br>
                      <a:r>
                        <a:rPr lang="en-US" sz="1200" kern="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76186299"/>
                  </a:ext>
                </a:extLst>
              </a:tr>
            </a:tbl>
          </a:graphicData>
        </a:graphic>
      </p:graphicFrame>
    </p:spTree>
    <p:extLst>
      <p:ext uri="{BB962C8B-B14F-4D97-AF65-F5344CB8AC3E}">
        <p14:creationId xmlns:p14="http://schemas.microsoft.com/office/powerpoint/2010/main" val="8859898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RocketMQ</a:t>
            </a:r>
            <a:r>
              <a:rPr lang="zh-CN" altLang="zh-CN"/>
              <a:t>消息模型</a:t>
            </a:r>
            <a:endParaRPr lang="zh-CN" altLang="en-US"/>
          </a:p>
        </p:txBody>
      </p:sp>
      <p:sp>
        <p:nvSpPr>
          <p:cNvPr id="3" name="内容占位符 2"/>
          <p:cNvSpPr>
            <a:spLocks noGrp="1"/>
          </p:cNvSpPr>
          <p:nvPr>
            <p:ph idx="1"/>
          </p:nvPr>
        </p:nvSpPr>
        <p:spPr/>
        <p:txBody>
          <a:bodyPr>
            <a:normAutofit/>
          </a:bodyPr>
          <a:lstStyle/>
          <a:p>
            <a:r>
              <a:rPr lang="zh-CN" altLang="zh-CN" sz="2200"/>
              <a:t>在大部分的消息组件中都是以消息的主题（</a:t>
            </a:r>
            <a:r>
              <a:rPr lang="en-US" altLang="zh-CN" sz="2200"/>
              <a:t>Topic</a:t>
            </a:r>
            <a:r>
              <a:rPr lang="zh-CN" altLang="zh-CN" sz="2200"/>
              <a:t>）实现不同的业务功能划分，这样一来就有可能出现许多有关联的业务却运行在了不同的主题之中，所以在</a:t>
            </a:r>
            <a:r>
              <a:rPr lang="en-US" altLang="zh-CN" sz="2200"/>
              <a:t>RocketMQ</a:t>
            </a:r>
            <a:r>
              <a:rPr lang="zh-CN" altLang="zh-CN" sz="2200"/>
              <a:t>中为了解决这一设计问题，提出了标签（</a:t>
            </a:r>
            <a:r>
              <a:rPr lang="en-US" altLang="zh-CN" sz="2200"/>
              <a:t>tag</a:t>
            </a:r>
            <a:r>
              <a:rPr lang="zh-CN" altLang="zh-CN" sz="2200"/>
              <a:t>）的概念，即：在一个主题中可以有多个不同的</a:t>
            </a:r>
            <a:r>
              <a:rPr lang="en-US" altLang="zh-CN" sz="2200"/>
              <a:t>tag</a:t>
            </a:r>
            <a:r>
              <a:rPr lang="zh-CN" altLang="zh-CN" sz="2200"/>
              <a:t>，每一个</a:t>
            </a:r>
            <a:r>
              <a:rPr lang="en-US" altLang="zh-CN" sz="2200"/>
              <a:t>tag</a:t>
            </a:r>
            <a:r>
              <a:rPr lang="zh-CN" altLang="zh-CN" sz="2200"/>
              <a:t>代表不同的子业务，这样就可以在一个消息主题内传递多种不同的消息内容。在进行消息消费处理时，同一个消息主题会对应有多个不同的消费组，每个消费组中会有若干个不同的消费者实例，这样不同的消费组就可以根据不同的标签（</a:t>
            </a:r>
            <a:r>
              <a:rPr lang="en-US" altLang="zh-CN" sz="2200"/>
              <a:t>tag</a:t>
            </a:r>
            <a:r>
              <a:rPr lang="zh-CN" altLang="zh-CN" sz="2200"/>
              <a:t>）来实现消息消费处理、而当某个主题的消息过多时，也可以基于分组的模式实现消费者的动态扩充</a:t>
            </a:r>
            <a:endParaRPr lang="zh-CN" altLang="en-US" sz="2200"/>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65" y="3095282"/>
            <a:ext cx="10084858" cy="36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05117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设置标签</a:t>
            </a:r>
            <a:endParaRPr lang="zh-CN" altLang="en-US"/>
          </a:p>
        </p:txBody>
      </p:sp>
      <p:graphicFrame>
        <p:nvGraphicFramePr>
          <p:cNvPr id="4" name="表格 3"/>
          <p:cNvGraphicFramePr>
            <a:graphicFrameLocks noGrp="1"/>
          </p:cNvGraphicFramePr>
          <p:nvPr>
            <p:extLst/>
          </p:nvPr>
        </p:nvGraphicFramePr>
        <p:xfrm>
          <a:off x="172033" y="849087"/>
          <a:ext cx="11795600" cy="5835346"/>
        </p:xfrm>
        <a:graphic>
          <a:graphicData uri="http://schemas.openxmlformats.org/drawingml/2006/table">
            <a:tbl>
              <a:tblPr firstRow="1" firstCol="1" lastRow="1" lastCol="1" bandRow="1" bandCol="1">
                <a:tableStyleId>{5940675A-B579-460E-94D1-54222C63F5DA}</a:tableStyleId>
              </a:tblPr>
              <a:tblGrid>
                <a:gridCol w="11795600">
                  <a:extLst>
                    <a:ext uri="{9D8B030D-6E8A-4147-A177-3AD203B41FA5}">
                      <a16:colId xmlns:a16="http://schemas.microsoft.com/office/drawing/2014/main" val="2051887272"/>
                    </a:ext>
                  </a:extLst>
                </a:gridCol>
              </a:tblGrid>
              <a:tr h="5835346">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rPr>
                        <a:t>package com.yootk.rocketmq;</a:t>
                      </a:r>
                      <a:br>
                        <a:rPr lang="en-US" sz="900" kern="0">
                          <a:effectLst/>
                        </a:rPr>
                      </a:br>
                      <a:r>
                        <a:rPr lang="en-US" sz="900" kern="0">
                          <a:effectLst/>
                        </a:rPr>
                        <a:t>public class MessageProducer { </a:t>
                      </a:r>
                      <a:r>
                        <a:rPr lang="en-US" sz="900" kern="100">
                          <a:effectLst/>
                        </a:rPr>
                        <a:t>				</a:t>
                      </a:r>
                      <a:r>
                        <a:rPr lang="en-US" sz="900" kern="0">
                          <a:effectLst/>
                        </a:rPr>
                        <a:t>// </a:t>
                      </a:r>
                      <a:r>
                        <a:rPr lang="zh-CN" sz="900" kern="0">
                          <a:effectLst/>
                        </a:rPr>
                        <a:t>李兴华高薪就业编程训练营</a:t>
                      </a:r>
                      <a:r>
                        <a:rPr lang="en-US" sz="900" kern="0">
                          <a:effectLst/>
                        </a:rPr>
                        <a:t/>
                      </a:r>
                      <a:br>
                        <a:rPr lang="en-US" sz="900" kern="0">
                          <a:effectLst/>
                        </a:rPr>
                      </a:br>
                      <a:r>
                        <a:rPr lang="en-US" sz="900" kern="0">
                          <a:effectLst/>
                        </a:rPr>
                        <a:t>    public static final String NAME_SERVER_LIST = "rocketmq-server:9876"; // NameServer</a:t>
                      </a:r>
                      <a:br>
                        <a:rPr lang="en-US" sz="900" kern="0">
                          <a:effectLst/>
                        </a:rPr>
                      </a:br>
                      <a:r>
                        <a:rPr lang="en-US" sz="900" kern="0">
                          <a:effectLst/>
                        </a:rPr>
                        <a:t>    public static final String PRODUCER_GROUP = "muyan-group";// </a:t>
                      </a:r>
                      <a:r>
                        <a:rPr lang="zh-CN" sz="900" kern="0">
                          <a:effectLst/>
                        </a:rPr>
                        <a:t>消费组</a:t>
                      </a:r>
                      <a:r>
                        <a:rPr lang="en-US" sz="900" kern="0">
                          <a:effectLst/>
                        </a:rPr>
                        <a:t/>
                      </a:r>
                      <a:br>
                        <a:rPr lang="en-US" sz="900" kern="0">
                          <a:effectLst/>
                        </a:rPr>
                      </a:br>
                      <a:r>
                        <a:rPr lang="en-US" sz="900" kern="0">
                          <a:effectLst/>
                        </a:rPr>
                        <a:t>    public static final String TOPIC = "TopicYootk"; </a:t>
                      </a:r>
                      <a:r>
                        <a:rPr lang="en-US" sz="900" kern="100">
                          <a:effectLst/>
                        </a:rPr>
                        <a:t>	</a:t>
                      </a:r>
                      <a:r>
                        <a:rPr lang="en-US" sz="900" kern="0">
                          <a:effectLst/>
                        </a:rPr>
                        <a:t>// </a:t>
                      </a:r>
                      <a:r>
                        <a:rPr lang="zh-CN" sz="900" kern="0">
                          <a:effectLst/>
                        </a:rPr>
                        <a:t>主题</a:t>
                      </a:r>
                      <a:r>
                        <a:rPr lang="en-US" sz="900" kern="0">
                          <a:effectLst/>
                        </a:rPr>
                        <a:t/>
                      </a:r>
                      <a:br>
                        <a:rPr lang="en-US" sz="900" kern="0">
                          <a:effectLst/>
                        </a:rPr>
                      </a:br>
                      <a:r>
                        <a:rPr lang="en-US" sz="900" kern="0">
                          <a:effectLst/>
                        </a:rPr>
                        <a:t>    public static final String ACCESSKEY = "RocketMQMuyan"; // </a:t>
                      </a:r>
                      <a:r>
                        <a:rPr lang="zh-CN" sz="900" kern="0">
                          <a:effectLst/>
                        </a:rPr>
                        <a:t>用户名</a:t>
                      </a:r>
                      <a:r>
                        <a:rPr lang="en-US" sz="900" kern="0">
                          <a:effectLst/>
                        </a:rPr>
                        <a:t/>
                      </a:r>
                      <a:br>
                        <a:rPr lang="en-US" sz="900" kern="0">
                          <a:effectLst/>
                        </a:rPr>
                      </a:br>
                      <a:r>
                        <a:rPr lang="en-US" sz="900" kern="0">
                          <a:effectLst/>
                        </a:rPr>
                        <a:t>    public static final String SECRETKEY = "helloyootk"; </a:t>
                      </a:r>
                      <a:r>
                        <a:rPr lang="en-US" sz="900" kern="100">
                          <a:effectLst/>
                        </a:rPr>
                        <a:t>	</a:t>
                      </a:r>
                      <a:r>
                        <a:rPr lang="en-US" sz="900" kern="0">
                          <a:effectLst/>
                        </a:rPr>
                        <a:t>// </a:t>
                      </a:r>
                      <a:r>
                        <a:rPr lang="zh-CN" sz="900" kern="0">
                          <a:effectLst/>
                        </a:rPr>
                        <a:t>密码</a:t>
                      </a:r>
                      <a:r>
                        <a:rPr lang="en-US" sz="900" kern="0">
                          <a:effectLst/>
                        </a:rPr>
                        <a:t/>
                      </a:r>
                      <a:br>
                        <a:rPr lang="en-US" sz="900" kern="0">
                          <a:effectLst/>
                        </a:rPr>
                      </a:br>
                      <a:r>
                        <a:rPr lang="en-US" sz="900" kern="0">
                          <a:effectLst/>
                        </a:rPr>
                        <a:t>    public static void main(String[] args) throws Exception { // </a:t>
                      </a:r>
                      <a:r>
                        <a:rPr lang="zh-CN" sz="900" kern="0">
                          <a:effectLst/>
                        </a:rPr>
                        <a:t>沐言科技：</a:t>
                      </a:r>
                      <a:r>
                        <a:rPr lang="en-US" sz="900" kern="0">
                          <a:effectLst/>
                        </a:rPr>
                        <a:t>www.yootk.com</a:t>
                      </a:r>
                      <a:br>
                        <a:rPr lang="en-US" sz="900" kern="0">
                          <a:effectLst/>
                        </a:rPr>
                      </a:br>
                      <a:r>
                        <a:rPr lang="en-US" sz="900" kern="0">
                          <a:effectLst/>
                        </a:rPr>
                        <a:t>        RPCHook clientHook = new AclClientRPCHook(</a:t>
                      </a:r>
                      <a:br>
                        <a:rPr lang="en-US" sz="900" kern="0">
                          <a:effectLst/>
                        </a:rPr>
                      </a:br>
                      <a:r>
                        <a:rPr lang="en-US" sz="900" kern="0">
                          <a:effectLst/>
                        </a:rPr>
                        <a:t>                new SessionCredentials(ACCESSKEY, SECRETKEY)); // ACL</a:t>
                      </a:r>
                      <a:r>
                        <a:rPr lang="zh-CN" sz="900" kern="0">
                          <a:effectLst/>
                        </a:rPr>
                        <a:t>认证</a:t>
                      </a:r>
                      <a:r>
                        <a:rPr lang="en-US" sz="900" kern="0">
                          <a:effectLst/>
                        </a:rPr>
                        <a:t/>
                      </a:r>
                      <a:br>
                        <a:rPr lang="en-US" sz="900" kern="0">
                          <a:effectLst/>
                        </a:rPr>
                      </a:br>
                      <a:r>
                        <a:rPr lang="en-US" sz="900" kern="0">
                          <a:effectLst/>
                        </a:rPr>
                        <a:t>        DefaultMQProducer producer = new DefaultMQProducer(</a:t>
                      </a:r>
                      <a:br>
                        <a:rPr lang="en-US" sz="900" kern="0">
                          <a:effectLst/>
                        </a:rPr>
                      </a:br>
                      <a:r>
                        <a:rPr lang="en-US" sz="900" kern="0">
                          <a:effectLst/>
                        </a:rPr>
                        <a:t>                PRODUCER_GROUP, clientHook);</a:t>
                      </a:r>
                      <a:r>
                        <a:rPr lang="en-US" sz="900" kern="100">
                          <a:effectLst/>
                        </a:rPr>
                        <a:t> 			</a:t>
                      </a:r>
                      <a:r>
                        <a:rPr lang="en-US" sz="900" kern="0">
                          <a:effectLst/>
                        </a:rPr>
                        <a:t>// </a:t>
                      </a:r>
                      <a:r>
                        <a:rPr lang="zh-CN" sz="900" kern="0">
                          <a:effectLst/>
                        </a:rPr>
                        <a:t>创建消息生产者</a:t>
                      </a:r>
                      <a:r>
                        <a:rPr lang="en-US" sz="900" kern="0">
                          <a:effectLst/>
                        </a:rPr>
                        <a:t/>
                      </a:r>
                      <a:br>
                        <a:rPr lang="en-US" sz="900" kern="0">
                          <a:effectLst/>
                        </a:rPr>
                      </a:br>
                      <a:r>
                        <a:rPr lang="en-US" sz="900" kern="0">
                          <a:effectLst/>
                        </a:rPr>
                        <a:t>        producer.setNamesrvAddr(NAME_SERVER_LIST);</a:t>
                      </a:r>
                      <a:r>
                        <a:rPr lang="en-US" sz="900" kern="100">
                          <a:effectLst/>
                        </a:rPr>
                        <a:t> 		</a:t>
                      </a:r>
                      <a:r>
                        <a:rPr lang="en-US" sz="900" kern="0">
                          <a:effectLst/>
                        </a:rPr>
                        <a:t>// NameServer</a:t>
                      </a:r>
                      <a:r>
                        <a:rPr lang="zh-CN" sz="900" kern="0">
                          <a:effectLst/>
                        </a:rPr>
                        <a:t>地址</a:t>
                      </a:r>
                      <a:r>
                        <a:rPr lang="en-US" sz="900" kern="0">
                          <a:effectLst/>
                        </a:rPr>
                        <a:t/>
                      </a:r>
                      <a:br>
                        <a:rPr lang="en-US" sz="900" kern="0">
                          <a:effectLst/>
                        </a:rPr>
                      </a:br>
                      <a:r>
                        <a:rPr lang="en-US" sz="900" kern="0">
                          <a:effectLst/>
                        </a:rPr>
                        <a:t>        producer.start();</a:t>
                      </a:r>
                      <a:r>
                        <a:rPr lang="en-US" sz="900" kern="100">
                          <a:effectLst/>
                        </a:rPr>
                        <a:t>					</a:t>
                      </a:r>
                      <a:r>
                        <a:rPr lang="en-US" sz="900" kern="0">
                          <a:effectLst/>
                        </a:rPr>
                        <a:t>// </a:t>
                      </a:r>
                      <a:r>
                        <a:rPr lang="zh-CN" sz="900" kern="0">
                          <a:effectLst/>
                        </a:rPr>
                        <a:t>启动消息生产者</a:t>
                      </a:r>
                      <a:r>
                        <a:rPr lang="en-US" sz="900" kern="0">
                          <a:effectLst/>
                        </a:rPr>
                        <a:t/>
                      </a:r>
                      <a:br>
                        <a:rPr lang="en-US" sz="900" kern="0">
                          <a:effectLst/>
                        </a:rPr>
                      </a:br>
                      <a:r>
                        <a:rPr lang="en-US" sz="900" kern="0">
                          <a:effectLst/>
                        </a:rPr>
                        <a:t>        Message msg = null; </a:t>
                      </a:r>
                      <a:r>
                        <a:rPr lang="en-US" sz="900" kern="100">
                          <a:effectLst/>
                        </a:rPr>
                        <a:t>				</a:t>
                      </a:r>
                      <a:r>
                        <a:rPr lang="en-US" sz="900" kern="0">
                          <a:effectLst/>
                        </a:rPr>
                        <a:t>// </a:t>
                      </a:r>
                      <a:r>
                        <a:rPr lang="zh-CN" sz="900" kern="0">
                          <a:effectLst/>
                        </a:rPr>
                        <a:t>保存消息内容</a:t>
                      </a:r>
                      <a:r>
                        <a:rPr lang="en-US" sz="900" kern="0">
                          <a:effectLst/>
                        </a:rPr>
                        <a:t/>
                      </a:r>
                      <a:br>
                        <a:rPr lang="en-US" sz="900" kern="0">
                          <a:effectLst/>
                        </a:rPr>
                      </a:br>
                      <a:r>
                        <a:rPr lang="en-US" sz="900" kern="0">
                          <a:effectLst/>
                        </a:rPr>
                        <a:t>        for (int x = 0; x &lt; 10; x++) {       </a:t>
                      </a:r>
                      <a:r>
                        <a:rPr lang="en-US" sz="900" kern="100">
                          <a:effectLst/>
                        </a:rPr>
                        <a:t>		</a:t>
                      </a:r>
                      <a:r>
                        <a:rPr lang="en-US" sz="900" kern="0">
                          <a:effectLst/>
                        </a:rPr>
                        <a:t>// </a:t>
                      </a:r>
                      <a:r>
                        <a:rPr lang="zh-CN" sz="900" kern="0">
                          <a:effectLst/>
                        </a:rPr>
                        <a:t>循环发送消息</a:t>
                      </a:r>
                      <a:r>
                        <a:rPr lang="en-US" sz="900" kern="0">
                          <a:effectLst/>
                        </a:rPr>
                        <a:t/>
                      </a:r>
                      <a:br>
                        <a:rPr lang="en-US" sz="900" kern="0">
                          <a:effectLst/>
                        </a:rPr>
                      </a:br>
                      <a:r>
                        <a:rPr lang="en-US" sz="900" kern="0">
                          <a:effectLst/>
                        </a:rPr>
                        <a:t>            if (x % 2 == 0) { </a:t>
                      </a:r>
                      <a:r>
                        <a:rPr lang="en-US" sz="900" kern="100">
                          <a:effectLst/>
                        </a:rPr>
                        <a:t>				</a:t>
                      </a:r>
                      <a:r>
                        <a:rPr lang="en-US" sz="900" kern="0">
                          <a:effectLst/>
                        </a:rPr>
                        <a:t>// </a:t>
                      </a:r>
                      <a:r>
                        <a:rPr lang="zh-CN" sz="900" kern="0">
                          <a:effectLst/>
                        </a:rPr>
                        <a:t>创建消息时设置</a:t>
                      </a:r>
                      <a:r>
                        <a:rPr lang="en-US" sz="900" kern="0">
                          <a:effectLst/>
                        </a:rPr>
                        <a:t>tag</a:t>
                      </a:r>
                      <a:r>
                        <a:rPr lang="zh-CN" sz="900" kern="0">
                          <a:effectLst/>
                        </a:rPr>
                        <a:t>为</a:t>
                      </a:r>
                      <a:r>
                        <a:rPr lang="en-US" sz="900" kern="0">
                          <a:effectLst/>
                        </a:rPr>
                        <a:t>dept</a:t>
                      </a:r>
                      <a:br>
                        <a:rPr lang="en-US" sz="900" kern="0">
                          <a:effectLst/>
                        </a:rPr>
                      </a:br>
                      <a:r>
                        <a:rPr lang="en-US" sz="900" kern="0">
                          <a:effectLst/>
                        </a:rPr>
                        <a:t>                msg = new Message(TOPIC, </a:t>
                      </a:r>
                      <a:r>
                        <a:rPr lang="en-US" sz="900" u="sng" kern="0">
                          <a:effectLst/>
                        </a:rPr>
                        <a:t>"dept"</a:t>
                      </a:r>
                      <a:r>
                        <a:rPr lang="en-US" sz="900" kern="0">
                          <a:effectLst/>
                        </a:rPr>
                        <a:t>, ("</a:t>
                      </a:r>
                      <a:r>
                        <a:rPr lang="zh-CN" sz="900" kern="0">
                          <a:effectLst/>
                        </a:rPr>
                        <a:t>【部门消息</a:t>
                      </a:r>
                      <a:r>
                        <a:rPr lang="en-US" sz="900" kern="0">
                          <a:effectLst/>
                        </a:rPr>
                        <a:t> - " + x +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a:t>
                      </a:r>
                      <a:r>
                        <a:rPr lang="zh-CN" sz="900" kern="0">
                          <a:effectLst/>
                        </a:rPr>
                        <a:t>】沐言科技：</a:t>
                      </a:r>
                      <a:r>
                        <a:rPr lang="en-US" sz="900" kern="0">
                          <a:effectLst/>
                        </a:rPr>
                        <a:t>www.yootk.com").getBytes(RemotingHelper.DEFAULT_CHARSET)); </a:t>
                      </a:r>
                      <a:br>
                        <a:rPr lang="en-US" sz="900" kern="0">
                          <a:effectLst/>
                        </a:rPr>
                      </a:br>
                      <a:r>
                        <a:rPr lang="en-US" sz="900" kern="0">
                          <a:effectLst/>
                        </a:rPr>
                        <a:t>            } else { </a:t>
                      </a:r>
                      <a:r>
                        <a:rPr lang="en-US" sz="900" kern="100">
                          <a:effectLst/>
                        </a:rPr>
                        <a:t>					</a:t>
                      </a:r>
                      <a:r>
                        <a:rPr lang="en-US" sz="900" kern="0">
                          <a:effectLst/>
                        </a:rPr>
                        <a:t>// </a:t>
                      </a:r>
                      <a:r>
                        <a:rPr lang="zh-CN" sz="900" kern="0">
                          <a:effectLst/>
                        </a:rPr>
                        <a:t>创建消息时设置</a:t>
                      </a:r>
                      <a:r>
                        <a:rPr lang="en-US" sz="900" kern="0">
                          <a:effectLst/>
                        </a:rPr>
                        <a:t>tag</a:t>
                      </a:r>
                      <a:r>
                        <a:rPr lang="zh-CN" sz="900" kern="0">
                          <a:effectLst/>
                        </a:rPr>
                        <a:t>为</a:t>
                      </a:r>
                      <a:r>
                        <a:rPr lang="en-US" sz="900" kern="0">
                          <a:effectLst/>
                        </a:rPr>
                        <a:t>emp</a:t>
                      </a:r>
                      <a:br>
                        <a:rPr lang="en-US" sz="900" kern="0">
                          <a:effectLst/>
                        </a:rPr>
                      </a:br>
                      <a:r>
                        <a:rPr lang="en-US" sz="900" kern="0">
                          <a:effectLst/>
                        </a:rPr>
                        <a:t>                msg = new Message(TOPIC, </a:t>
                      </a:r>
                      <a:r>
                        <a:rPr lang="en-US" sz="900" u="sng" kern="0">
                          <a:effectLst/>
                        </a:rPr>
                        <a:t>"emp"</a:t>
                      </a:r>
                      <a:r>
                        <a:rPr lang="en-US" sz="900" kern="0">
                          <a:effectLst/>
                        </a:rPr>
                        <a:t>, ("</a:t>
                      </a:r>
                      <a:r>
                        <a:rPr lang="zh-CN" sz="900" kern="0">
                          <a:effectLst/>
                        </a:rPr>
                        <a:t>【部门消息</a:t>
                      </a:r>
                      <a:r>
                        <a:rPr lang="en-US" sz="900" kern="0">
                          <a:effectLst/>
                        </a:rPr>
                        <a:t> - " + x + </a:t>
                      </a:r>
                      <a:endParaRPr lang="zh-CN" sz="1050" kern="100">
                        <a:effectLst/>
                      </a:endParaRPr>
                    </a:p>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100">
                          <a:effectLst/>
                        </a:rPr>
                        <a:t>		</a:t>
                      </a:r>
                      <a:r>
                        <a:rPr lang="en-US" sz="900" kern="0">
                          <a:effectLst/>
                        </a:rPr>
                        <a:t>"</a:t>
                      </a:r>
                      <a:r>
                        <a:rPr lang="zh-CN" sz="900" kern="0">
                          <a:effectLst/>
                        </a:rPr>
                        <a:t>】沐言科技：</a:t>
                      </a:r>
                      <a:r>
                        <a:rPr lang="en-US" sz="900" kern="0">
                          <a:effectLst/>
                        </a:rPr>
                        <a:t>www.yootk.com").getBytes(RemotingHelper.DEFAULT_CHARSET)); </a:t>
                      </a:r>
                      <a:br>
                        <a:rPr lang="en-US" sz="900" kern="0">
                          <a:effectLst/>
                        </a:rPr>
                      </a:br>
                      <a:r>
                        <a:rPr lang="en-US" sz="900" kern="0">
                          <a:effectLst/>
                        </a:rPr>
                        <a:t>            }</a:t>
                      </a:r>
                      <a:br>
                        <a:rPr lang="en-US" sz="900" kern="0">
                          <a:effectLst/>
                        </a:rPr>
                      </a:br>
                      <a:r>
                        <a:rPr lang="en-US" sz="900" kern="0">
                          <a:effectLst/>
                        </a:rPr>
                        <a:t>            SendResult result = producer.send(msg);</a:t>
                      </a:r>
                      <a:r>
                        <a:rPr lang="en-US" sz="900" kern="100">
                          <a:effectLst/>
                        </a:rPr>
                        <a:t> 		</a:t>
                      </a:r>
                      <a:r>
                        <a:rPr lang="en-US" sz="900" kern="0">
                          <a:effectLst/>
                        </a:rPr>
                        <a:t>// </a:t>
                      </a:r>
                      <a:r>
                        <a:rPr lang="zh-CN" sz="900" kern="0">
                          <a:effectLst/>
                        </a:rPr>
                        <a:t>发送信息</a:t>
                      </a:r>
                      <a:r>
                        <a:rPr lang="en-US" sz="900" kern="0">
                          <a:effectLst/>
                        </a:rPr>
                        <a:t/>
                      </a:r>
                      <a:br>
                        <a:rPr lang="en-US" sz="900" kern="0">
                          <a:effectLst/>
                        </a:rPr>
                      </a:br>
                      <a:r>
                        <a:rPr lang="en-US" sz="900" kern="0">
                          <a:effectLst/>
                        </a:rPr>
                        <a:t>            System.out.printf("</a:t>
                      </a:r>
                      <a:r>
                        <a:rPr lang="zh-CN" sz="900" kern="0">
                          <a:effectLst/>
                        </a:rPr>
                        <a:t>【消息发送】</a:t>
                      </a:r>
                      <a:r>
                        <a:rPr lang="en-US" sz="900" kern="0">
                          <a:effectLst/>
                        </a:rPr>
                        <a:t>%s%n", result);</a:t>
                      </a:r>
                      <a:r>
                        <a:rPr lang="en-US" sz="900" kern="100">
                          <a:effectLst/>
                        </a:rPr>
                        <a:t> 	</a:t>
                      </a:r>
                      <a:r>
                        <a:rPr lang="en-US" sz="900" kern="0">
                          <a:effectLst/>
                        </a:rPr>
                        <a:t>// </a:t>
                      </a:r>
                      <a:r>
                        <a:rPr lang="zh-CN" sz="900" kern="0">
                          <a:effectLst/>
                        </a:rPr>
                        <a:t>接收消息返回结果</a:t>
                      </a:r>
                      <a:r>
                        <a:rPr lang="en-US" sz="900" kern="0">
                          <a:effectLst/>
                        </a:rPr>
                        <a:t/>
                      </a:r>
                      <a:br>
                        <a:rPr lang="en-US" sz="900" kern="0">
                          <a:effectLst/>
                        </a:rPr>
                      </a:br>
                      <a:r>
                        <a:rPr lang="en-US" sz="900" kern="0">
                          <a:effectLst/>
                        </a:rPr>
                        <a:t>        }</a:t>
                      </a:r>
                      <a:br>
                        <a:rPr lang="en-US" sz="900" kern="0">
                          <a:effectLst/>
                        </a:rPr>
                      </a:br>
                      <a:r>
                        <a:rPr lang="en-US" sz="900" kern="0">
                          <a:effectLst/>
                        </a:rPr>
                        <a:t>        producer.shutdown();</a:t>
                      </a:r>
                      <a:r>
                        <a:rPr lang="en-US" sz="900" kern="100">
                          <a:effectLst/>
                        </a:rPr>
                        <a:t>				</a:t>
                      </a:r>
                      <a:r>
                        <a:rPr lang="en-US" sz="900" kern="0">
                          <a:effectLst/>
                        </a:rPr>
                        <a:t>// </a:t>
                      </a:r>
                      <a:r>
                        <a:rPr lang="zh-CN" sz="900" kern="0">
                          <a:effectLst/>
                        </a:rPr>
                        <a:t>关闭消息发送者</a:t>
                      </a:r>
                      <a:r>
                        <a:rPr lang="en-US" sz="900" kern="0">
                          <a:effectLst/>
                        </a:rPr>
                        <a:t/>
                      </a:r>
                      <a:br>
                        <a:rPr lang="en-US" sz="900" kern="0">
                          <a:effectLst/>
                        </a:rPr>
                      </a:br>
                      <a:r>
                        <a:rPr lang="en-US" sz="900" kern="0">
                          <a:effectLst/>
                        </a:rPr>
                        <a:t>    }</a:t>
                      </a:r>
                      <a:br>
                        <a:rPr lang="en-US" sz="900" kern="0">
                          <a:effectLst/>
                        </a:rPr>
                      </a:br>
                      <a:r>
                        <a:rPr lang="en-US" sz="90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01593257"/>
                  </a:ext>
                </a:extLst>
              </a:tr>
            </a:tbl>
          </a:graphicData>
        </a:graphic>
      </p:graphicFrame>
    </p:spTree>
    <p:extLst>
      <p:ext uri="{BB962C8B-B14F-4D97-AF65-F5344CB8AC3E}">
        <p14:creationId xmlns:p14="http://schemas.microsoft.com/office/powerpoint/2010/main" val="1490316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14417</Words>
  <Application>Microsoft Office PowerPoint</Application>
  <PresentationFormat>宽屏</PresentationFormat>
  <Paragraphs>1080</Paragraphs>
  <Slides>136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136</vt:i4>
      </vt:variant>
    </vt:vector>
  </HeadingPairs>
  <TitlesOfParts>
    <vt:vector size="145" baseType="lpstr">
      <vt:lpstr>阿里巴巴普惠体 B</vt:lpstr>
      <vt:lpstr>等线</vt:lpstr>
      <vt:lpstr>黑体</vt:lpstr>
      <vt:lpstr>宋体</vt:lpstr>
      <vt:lpstr>微软雅黑</vt:lpstr>
      <vt:lpstr>Arial</vt:lpstr>
      <vt:lpstr>Times New Roman</vt:lpstr>
      <vt:lpstr>Wingdings</vt:lpstr>
      <vt:lpstr>Office 主题​​</vt:lpstr>
      <vt:lpstr>PowerPoint 演示文稿</vt:lpstr>
      <vt:lpstr>传统实时性响应开发</vt:lpstr>
      <vt:lpstr>消息组件处理</vt:lpstr>
      <vt:lpstr>消息组件作用</vt:lpstr>
      <vt:lpstr>刷盘与落盘</vt:lpstr>
      <vt:lpstr>常用消息组件</vt:lpstr>
      <vt:lpstr>RocketMQ发展史</vt:lpstr>
      <vt:lpstr>下载RocketMQ部署包</vt:lpstr>
      <vt:lpstr>RocketMQ服务安装</vt:lpstr>
      <vt:lpstr>RocketMQ服务部署 - 1</vt:lpstr>
      <vt:lpstr>RocketMQ服务部署 - 2</vt:lpstr>
      <vt:lpstr>ACL安全机制</vt:lpstr>
      <vt:lpstr>ACL配置项</vt:lpstr>
      <vt:lpstr>ACL启用配置</vt:lpstr>
      <vt:lpstr>RocketMQ-Externals项目部署</vt:lpstr>
      <vt:lpstr>RocketMQ-Externals服务配置</vt:lpstr>
      <vt:lpstr>mqadmin</vt:lpstr>
      <vt:lpstr>PowerPoint 演示文稿</vt:lpstr>
      <vt:lpstr>子指令实现类</vt:lpstr>
      <vt:lpstr>创建主题指令参数</vt:lpstr>
      <vt:lpstr>主题列表指令</vt:lpstr>
      <vt:lpstr>删除主题指令</vt:lpstr>
      <vt:lpstr>创建或修改订阅组指令</vt:lpstr>
      <vt:lpstr>删除订阅组指令</vt:lpstr>
      <vt:lpstr>更新Broker配置文件指令</vt:lpstr>
      <vt:lpstr>主题路由信息指令</vt:lpstr>
      <vt:lpstr>RocketMQ压力测试</vt:lpstr>
      <vt:lpstr>压力测试</vt:lpstr>
      <vt:lpstr>RocketMQ集群架构</vt:lpstr>
      <vt:lpstr>NameServer集群</vt:lpstr>
      <vt:lpstr>Broker集群</vt:lpstr>
      <vt:lpstr>Topic与Queue</vt:lpstr>
      <vt:lpstr>Broker节点集群</vt:lpstr>
      <vt:lpstr>Producer集群</vt:lpstr>
      <vt:lpstr>Consumer集群</vt:lpstr>
      <vt:lpstr>消费模式</vt:lpstr>
      <vt:lpstr>remoting依赖结构</vt:lpstr>
      <vt:lpstr>RemotingService接口</vt:lpstr>
      <vt:lpstr>RemotingService接口继承关系</vt:lpstr>
      <vt:lpstr>范例：NettyRemotingbstract类核心结构</vt:lpstr>
      <vt:lpstr>范例：NettyRemotingServer核心源代码</vt:lpstr>
      <vt:lpstr>NettyRemotingServer线程池</vt:lpstr>
      <vt:lpstr>NettyRemotingServer线程模型</vt:lpstr>
      <vt:lpstr>RocketMQ中的消息格式</vt:lpstr>
      <vt:lpstr>范例：打开common子模块中的Message类源代码</vt:lpstr>
      <vt:lpstr>范例：打开common子模块中的MessageExt子类</vt:lpstr>
      <vt:lpstr>心跳检测</vt:lpstr>
      <vt:lpstr>BrokerController.start()</vt:lpstr>
      <vt:lpstr>BokerConfig类</vt:lpstr>
      <vt:lpstr>registerBrokerAll()方法</vt:lpstr>
      <vt:lpstr>BrokerController.doRegisterBrokerAll()方法</vt:lpstr>
      <vt:lpstr>BrokerOuterAPI.registerBrokerAll()</vt:lpstr>
      <vt:lpstr>RouteInfoManager.registerBroker()</vt:lpstr>
      <vt:lpstr>NamesrvControler.initialize()方法</vt:lpstr>
      <vt:lpstr>RouteInfoManager.scanNotActiveBroker()方法</vt:lpstr>
      <vt:lpstr>RocketMQ数据存储</vt:lpstr>
      <vt:lpstr>Broker数据存储</vt:lpstr>
      <vt:lpstr>CommitLog处理机制</vt:lpstr>
      <vt:lpstr>Mmap内存映射技术</vt:lpstr>
      <vt:lpstr>CommitLog源码实现类结构</vt:lpstr>
      <vt:lpstr>DefaultMessageStore源代码</vt:lpstr>
      <vt:lpstr>CommitLog类源代码</vt:lpstr>
      <vt:lpstr>MappedFile源代码实现</vt:lpstr>
      <vt:lpstr>Broker消息数据持久化</vt:lpstr>
      <vt:lpstr>数据刷盘</vt:lpstr>
      <vt:lpstr>预分配MappedFile</vt:lpstr>
      <vt:lpstr>mlock（内存锁定）系统调用</vt:lpstr>
      <vt:lpstr>文件预热</vt:lpstr>
      <vt:lpstr>RocketMQ集群架构</vt:lpstr>
      <vt:lpstr>Broker集群方案一：多Master模式</vt:lpstr>
      <vt:lpstr>Broker集群方案二：多Master-Slave异步复制模式</vt:lpstr>
      <vt:lpstr>Broker集群方案三：多Master-Slave同步写入模式</vt:lpstr>
      <vt:lpstr>Broker集群方案四：DLedger（多副本）模式</vt:lpstr>
      <vt:lpstr>RocketMQ集群主机</vt:lpstr>
      <vt:lpstr>连接NameServer集群</vt:lpstr>
      <vt:lpstr>服务配置步骤</vt:lpstr>
      <vt:lpstr>DLeger集群模式</vt:lpstr>
      <vt:lpstr>DLegerID格式要求</vt:lpstr>
      <vt:lpstr>服务配置步骤</vt:lpstr>
      <vt:lpstr>broker-cluster.conf文件配置</vt:lpstr>
      <vt:lpstr>配置拷贝</vt:lpstr>
      <vt:lpstr>修改节点名称</vt:lpstr>
      <vt:lpstr>broker-cluster.conf配置</vt:lpstr>
      <vt:lpstr>broker-cluster.conf配置</vt:lpstr>
      <vt:lpstr>修改防火墙配置，添加服务端口访问权限</vt:lpstr>
      <vt:lpstr>启动所有Broker服务进程</vt:lpstr>
      <vt:lpstr>application.yml</vt:lpstr>
      <vt:lpstr>依赖配置</vt:lpstr>
      <vt:lpstr>定义消息消费者</vt:lpstr>
      <vt:lpstr>定义消息生产端</vt:lpstr>
      <vt:lpstr>send()发送消息</vt:lpstr>
      <vt:lpstr>异步消息生产</vt:lpstr>
      <vt:lpstr>发送异步消息</vt:lpstr>
      <vt:lpstr>发送单向消息</vt:lpstr>
      <vt:lpstr>发送单向消息</vt:lpstr>
      <vt:lpstr>消费模式</vt:lpstr>
      <vt:lpstr>范例：【rocketmq子模块】使用PULL消费模式</vt:lpstr>
      <vt:lpstr>RocketMQ消息模型</vt:lpstr>
      <vt:lpstr>设置标签</vt:lpstr>
      <vt:lpstr>部门标签消费处理</vt:lpstr>
      <vt:lpstr>雇员标签消费处理</vt:lpstr>
      <vt:lpstr>消息key</vt:lpstr>
      <vt:lpstr>范例：生产消息并设置keys</vt:lpstr>
      <vt:lpstr>命名空间</vt:lpstr>
      <vt:lpstr>消息广播</vt:lpstr>
      <vt:lpstr>创建一个消费者A</vt:lpstr>
      <vt:lpstr>创建消息生产者</vt:lpstr>
      <vt:lpstr>消息消费顺序混乱</vt:lpstr>
      <vt:lpstr>生产消息并选择消息队列</vt:lpstr>
      <vt:lpstr>定义消息消费者</vt:lpstr>
      <vt:lpstr>延迟消息</vt:lpstr>
      <vt:lpstr>定义延迟消息</vt:lpstr>
      <vt:lpstr>消息过滤</vt:lpstr>
      <vt:lpstr>启用SQL过滤</vt:lpstr>
      <vt:lpstr>SQL过滤</vt:lpstr>
      <vt:lpstr>消息生产者</vt:lpstr>
      <vt:lpstr>接收单个消息</vt:lpstr>
      <vt:lpstr>消息批量接收</vt:lpstr>
      <vt:lpstr>范例：批量发送消息</vt:lpstr>
      <vt:lpstr>消息拆分</vt:lpstr>
      <vt:lpstr>范例：定义集合拆分工具</vt:lpstr>
      <vt:lpstr>范例：生产端通过拆分集合实现批量消息发送</vt:lpstr>
      <vt:lpstr>日志消息</vt:lpstr>
      <vt:lpstr>修改build.gradle配置文件</vt:lpstr>
      <vt:lpstr>logback.xml</vt:lpstr>
      <vt:lpstr>创建日志输出类</vt:lpstr>
      <vt:lpstr>微服务事务处理</vt:lpstr>
      <vt:lpstr>事务消息处理流程</vt:lpstr>
      <vt:lpstr>消息处理阶段</vt:lpstr>
      <vt:lpstr>事务消息处理方法</vt:lpstr>
      <vt:lpstr>创建TransactionListener接口子类</vt:lpstr>
      <vt:lpstr>编写事务消息生产者</vt:lpstr>
      <vt:lpstr>手机扫码 —— 随时关注我们</vt:lpstr>
      <vt:lpstr>PowerPoint 演示文稿</vt:lpstr>
      <vt:lpstr>PowerPoint 演示文稿</vt:lpstr>
      <vt:lpstr>技术学习小程序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yootk</dc:creator>
  <cp:lastModifiedBy>Soil.Fish</cp:lastModifiedBy>
  <cp:revision>42</cp:revision>
  <dcterms:created xsi:type="dcterms:W3CDTF">2021-02-07T06:06:21Z</dcterms:created>
  <dcterms:modified xsi:type="dcterms:W3CDTF">2022-04-21T06:00:32Z</dcterms:modified>
</cp:coreProperties>
</file>